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70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165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043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7005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5562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4022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180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3050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334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422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77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904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012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707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006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845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592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2AE1A-337E-4646-A360-0C0F1B4338EB}" type="datetimeFigureOut">
              <a:rPr lang="hr-HR" smtClean="0"/>
              <a:t>21.4.2016.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AD854E-8049-4799-8B1F-FC521DCA3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823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269482" y="2051837"/>
            <a:ext cx="7766936" cy="1646302"/>
          </a:xfrm>
        </p:spPr>
        <p:txBody>
          <a:bodyPr/>
          <a:lstStyle/>
          <a:p>
            <a:r>
              <a:rPr lang="hr-HR" sz="9600" dirty="0" smtClean="0"/>
              <a:t>UMOR I OPORAVAK</a:t>
            </a:r>
            <a:endParaRPr lang="hr-HR" sz="9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accent1"/>
                </a:solidFill>
              </a:rPr>
              <a:t>By:7.b</a:t>
            </a:r>
            <a:endParaRPr lang="hr-HR" sz="4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</p:spPr>
      </p:pic>
    </p:spTree>
    <p:extLst>
      <p:ext uri="{BB962C8B-B14F-4D97-AF65-F5344CB8AC3E}">
        <p14:creationId xmlns:p14="http://schemas.microsoft.com/office/powerpoint/2010/main" val="175723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91588"/>
            <a:ext cx="8596668" cy="670560"/>
          </a:xfrm>
        </p:spPr>
        <p:txBody>
          <a:bodyPr/>
          <a:lstStyle/>
          <a:p>
            <a:r>
              <a:rPr lang="hr-HR" dirty="0"/>
              <a:t>Uvjeti za učenje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-104503" y="862148"/>
            <a:ext cx="10358846" cy="5839097"/>
          </a:xfrm>
        </p:spPr>
        <p:txBody>
          <a:bodyPr>
            <a:normAutofit/>
          </a:bodyPr>
          <a:lstStyle/>
          <a:p>
            <a:r>
              <a:rPr lang="hr-HR" sz="2400" dirty="0">
                <a:solidFill>
                  <a:schemeClr val="accent1"/>
                </a:solidFill>
              </a:rPr>
              <a:t>Za učenje je važno da se odvija na istom mjestu, tako da već samim prilaženjem tom mjestu znamo da ćemo tu nešto naučiti i osjećati se ugodno. Za takvo mjesto idealno je imati jednu ravnu plohu, npr. radni stol koje je uvijek spremno za učenje, prazno, bez </a:t>
            </a:r>
            <a:r>
              <a:rPr lang="hr-HR" sz="2400" dirty="0" err="1">
                <a:solidFill>
                  <a:schemeClr val="accent1"/>
                </a:solidFill>
              </a:rPr>
              <a:t>distraktora</a:t>
            </a:r>
            <a:r>
              <a:rPr lang="hr-HR" sz="2400" dirty="0">
                <a:solidFill>
                  <a:schemeClr val="accent1"/>
                </a:solidFill>
              </a:rPr>
              <a:t> (koji odvlače pozornost), ugodnog osvjetljenja (da ne umara oči). Također je važno da u okolini nema </a:t>
            </a:r>
            <a:r>
              <a:rPr lang="hr-HR" sz="2400" dirty="0" err="1">
                <a:solidFill>
                  <a:schemeClr val="accent1"/>
                </a:solidFill>
              </a:rPr>
              <a:t>distraktora</a:t>
            </a:r>
            <a:r>
              <a:rPr lang="hr-HR" sz="2400" dirty="0">
                <a:solidFill>
                  <a:schemeClr val="accent1"/>
                </a:solidFill>
              </a:rPr>
              <a:t> poput televizije ili slučajnih prolaznika, što otežava koncentraciju. Stolica na kojoj sjedimo mora biti udobna, visinom usklađena s visinom stola zbog pravilnog držanja, bolje cirkulacije i boljeg disanja, a time i veće količine kisika potrebne za učenje. Prostorija mora biti dobro prozračena i ugodne temperature (ne </a:t>
            </a:r>
            <a:r>
              <a:rPr lang="hr-HR" sz="2400" dirty="0" err="1">
                <a:solidFill>
                  <a:schemeClr val="accent1"/>
                </a:solidFill>
              </a:rPr>
              <a:t>pretopla</a:t>
            </a:r>
            <a:r>
              <a:rPr lang="hr-HR" sz="2400" dirty="0">
                <a:solidFill>
                  <a:schemeClr val="accent1"/>
                </a:solidFill>
              </a:rPr>
              <a:t>). Na mjestu gdje učimo valja samo učiti, zato uvijek treba sjesti za stol sit i bez potrebe za vodom, kavom i sl. što nas može samo dekoncentrirati.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706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883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18457"/>
          </a:xfrm>
        </p:spPr>
        <p:txBody>
          <a:bodyPr>
            <a:noAutofit/>
          </a:bodyPr>
          <a:lstStyle/>
          <a:p>
            <a:r>
              <a:rPr lang="hr-HR" sz="4200" dirty="0"/>
              <a:t>Vrste </a:t>
            </a:r>
            <a:r>
              <a:rPr lang="hr-HR" sz="4200" dirty="0" smtClean="0"/>
              <a:t>učenja:</a:t>
            </a:r>
            <a:endParaRPr lang="hr-HR" sz="4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627017"/>
            <a:ext cx="8596668" cy="5414345"/>
          </a:xfrm>
        </p:spPr>
        <p:txBody>
          <a:bodyPr/>
          <a:lstStyle/>
          <a:p>
            <a:r>
              <a:rPr lang="hr-HR" sz="3600" dirty="0">
                <a:solidFill>
                  <a:schemeClr val="accent1"/>
                </a:solidFill>
              </a:rPr>
              <a:t>Prema namjeri: a) namjerno (intencijsko), b) </a:t>
            </a:r>
            <a:r>
              <a:rPr lang="hr-HR" sz="3600" dirty="0" smtClean="0">
                <a:solidFill>
                  <a:schemeClr val="accent1"/>
                </a:solidFill>
              </a:rPr>
              <a:t>nenamjerno</a:t>
            </a:r>
          </a:p>
          <a:p>
            <a:r>
              <a:rPr lang="hr-HR" sz="3600" dirty="0">
                <a:solidFill>
                  <a:schemeClr val="accent1"/>
                </a:solidFill>
              </a:rPr>
              <a:t>Prema tipu </a:t>
            </a:r>
            <a:r>
              <a:rPr lang="hr-HR" sz="3600" dirty="0" smtClean="0">
                <a:solidFill>
                  <a:schemeClr val="accent1"/>
                </a:solidFill>
              </a:rPr>
              <a:t>građe: a</a:t>
            </a:r>
            <a:r>
              <a:rPr lang="hr-HR" sz="3600" dirty="0">
                <a:solidFill>
                  <a:schemeClr val="accent1"/>
                </a:solidFill>
              </a:rPr>
              <a:t>) psihomotorno (motorno), b) misaono-verbalno (verbalno</a:t>
            </a:r>
            <a:r>
              <a:rPr lang="hr-HR" sz="3600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hr-HR" sz="3600" dirty="0">
                <a:solidFill>
                  <a:schemeClr val="accent1"/>
                </a:solidFill>
              </a:rPr>
              <a:t>Prema načinu učenja: a) </a:t>
            </a:r>
            <a:r>
              <a:rPr lang="hr-HR" sz="3600" dirty="0" err="1" smtClean="0">
                <a:solidFill>
                  <a:schemeClr val="accent1"/>
                </a:solidFill>
              </a:rPr>
              <a:t>jednostavno,b</a:t>
            </a:r>
            <a:r>
              <a:rPr lang="hr-HR" sz="3600" dirty="0">
                <a:solidFill>
                  <a:schemeClr val="accent1"/>
                </a:solidFill>
              </a:rPr>
              <a:t>) učenje uvjetovanjem, c) mehaničko (asocijativno)</a:t>
            </a:r>
          </a:p>
          <a:p>
            <a:endParaRPr lang="hr-HR" dirty="0">
              <a:solidFill>
                <a:schemeClr val="accent1"/>
              </a:solidFill>
            </a:endParaRPr>
          </a:p>
          <a:p>
            <a:endParaRPr lang="hr-HR" dirty="0"/>
          </a:p>
          <a:p>
            <a:endParaRPr lang="hr-HR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51339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65462"/>
            <a:ext cx="8596668" cy="709749"/>
          </a:xfrm>
        </p:spPr>
        <p:txBody>
          <a:bodyPr>
            <a:noAutofit/>
          </a:bodyPr>
          <a:lstStyle/>
          <a:p>
            <a:r>
              <a:rPr lang="hr-HR" sz="4200" dirty="0"/>
              <a:t>Akcelerirano učenje</a:t>
            </a:r>
            <a:endParaRPr lang="hr-HR" sz="4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966651"/>
            <a:ext cx="8596668" cy="5074711"/>
          </a:xfrm>
        </p:spPr>
        <p:txBody>
          <a:bodyPr/>
          <a:lstStyle/>
          <a:p>
            <a:r>
              <a:rPr lang="hr-HR" sz="4200" dirty="0">
                <a:solidFill>
                  <a:schemeClr val="accent1"/>
                </a:solidFill>
              </a:rPr>
              <a:t>Priprema</a:t>
            </a:r>
          </a:p>
          <a:p>
            <a:r>
              <a:rPr lang="hr-HR" sz="4200" dirty="0">
                <a:solidFill>
                  <a:schemeClr val="accent1"/>
                </a:solidFill>
              </a:rPr>
              <a:t>Informacije</a:t>
            </a:r>
          </a:p>
          <a:p>
            <a:r>
              <a:rPr lang="hr-HR" sz="4200" dirty="0">
                <a:solidFill>
                  <a:schemeClr val="accent1"/>
                </a:solidFill>
              </a:rPr>
              <a:t>Istraživanje</a:t>
            </a:r>
          </a:p>
          <a:p>
            <a:r>
              <a:rPr lang="hr-HR" sz="4200" dirty="0">
                <a:solidFill>
                  <a:schemeClr val="accent1"/>
                </a:solidFill>
              </a:rPr>
              <a:t>Pamćenje</a:t>
            </a:r>
          </a:p>
          <a:p>
            <a:r>
              <a:rPr lang="hr-HR" sz="4200" dirty="0">
                <a:solidFill>
                  <a:schemeClr val="accent1"/>
                </a:solidFill>
              </a:rPr>
              <a:t>Test</a:t>
            </a:r>
          </a:p>
          <a:p>
            <a:r>
              <a:rPr lang="hr-HR" sz="4200" dirty="0">
                <a:solidFill>
                  <a:schemeClr val="accent1"/>
                </a:solidFill>
              </a:rPr>
              <a:t>Osvrt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747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" name="Rezervirano mjesto sadržaja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0800"/>
            <a:ext cx="8166220" cy="6807200"/>
          </a:xfrm>
        </p:spPr>
      </p:pic>
    </p:spTree>
    <p:extLst>
      <p:ext uri="{BB962C8B-B14F-4D97-AF65-F5344CB8AC3E}">
        <p14:creationId xmlns:p14="http://schemas.microsoft.com/office/powerpoint/2010/main" val="55258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1885" y="-522513"/>
            <a:ext cx="8503293" cy="1669142"/>
          </a:xfrm>
        </p:spPr>
        <p:txBody>
          <a:bodyPr>
            <a:normAutofit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sz="6700" dirty="0"/>
              <a:t>CILJ: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1" y="1463041"/>
            <a:ext cx="10254342" cy="4578322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chemeClr val="accent1"/>
                </a:solidFill>
              </a:rPr>
              <a:t>Potaknuti učenike na primjenu metoda oporavka nakon dnevnih napora (</a:t>
            </a:r>
            <a:r>
              <a:rPr lang="hr-HR" sz="3600" b="1" dirty="0" err="1" smtClean="0">
                <a:solidFill>
                  <a:schemeClr val="accent1"/>
                </a:solidFill>
              </a:rPr>
              <a:t>metaboličkog,neurološkog,psihološkog,tjelesnog,mentalnog</a:t>
            </a:r>
            <a:r>
              <a:rPr lang="hr-HR" sz="3600" b="1" dirty="0" smtClean="0">
                <a:solidFill>
                  <a:schemeClr val="accent1"/>
                </a:solidFill>
              </a:rPr>
              <a:t>..)</a:t>
            </a:r>
          </a:p>
          <a:p>
            <a:r>
              <a:rPr lang="hr-HR" sz="3600" b="1" dirty="0">
                <a:solidFill>
                  <a:schemeClr val="accent1"/>
                </a:solidFill>
              </a:rPr>
              <a:t> </a:t>
            </a:r>
            <a:r>
              <a:rPr lang="hr-HR" sz="3600" b="1" dirty="0" smtClean="0">
                <a:solidFill>
                  <a:schemeClr val="accent1"/>
                </a:solidFill>
              </a:rPr>
              <a:t>ISHODI UČENJA:</a:t>
            </a:r>
          </a:p>
          <a:p>
            <a:r>
              <a:rPr lang="hr-HR" sz="3600" b="1" dirty="0" smtClean="0">
                <a:solidFill>
                  <a:schemeClr val="accent1"/>
                </a:solidFill>
              </a:rPr>
              <a:t>Prepoznati zamor organizma, odabrati i primijeniti metode oporavka</a:t>
            </a:r>
            <a:endParaRPr lang="hr-HR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2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930400"/>
          </a:xfrm>
        </p:spPr>
        <p:txBody>
          <a:bodyPr/>
          <a:lstStyle/>
          <a:p>
            <a:r>
              <a:rPr lang="hr-HR" sz="4400" dirty="0" smtClean="0"/>
              <a:t>Radionice: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3642" y="965200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hr-HR" sz="4400" dirty="0" smtClean="0">
                <a:solidFill>
                  <a:schemeClr val="accent1"/>
                </a:solidFill>
              </a:rPr>
              <a:t>a) Crtali smo </a:t>
            </a:r>
            <a:r>
              <a:rPr lang="hr-HR" sz="4400" dirty="0" err="1" smtClean="0">
                <a:solidFill>
                  <a:schemeClr val="accent1"/>
                </a:solidFill>
              </a:rPr>
              <a:t>smajliće</a:t>
            </a:r>
            <a:r>
              <a:rPr lang="hr-HR" sz="4400" dirty="0" smtClean="0">
                <a:solidFill>
                  <a:schemeClr val="accent1"/>
                </a:solidFill>
              </a:rPr>
              <a:t> pomoću kojih smo izražavali svoje osjećaje umora</a:t>
            </a:r>
          </a:p>
          <a:p>
            <a:r>
              <a:rPr lang="hr-HR" sz="4400" dirty="0" smtClean="0">
                <a:solidFill>
                  <a:schemeClr val="accent1"/>
                </a:solidFill>
              </a:rPr>
              <a:t>b) Na papiriće smo pisali svoje osjećaje </a:t>
            </a:r>
          </a:p>
          <a:p>
            <a:r>
              <a:rPr lang="hr-HR" sz="4400" dirty="0" smtClean="0">
                <a:solidFill>
                  <a:schemeClr val="accent1"/>
                </a:solidFill>
              </a:rPr>
              <a:t>c) Sjeli smo u krug i pokretima tijela pokazivali svoje osjećaje </a:t>
            </a:r>
          </a:p>
          <a:p>
            <a:endParaRPr lang="hr-HR" sz="2300" dirty="0" smtClean="0">
              <a:solidFill>
                <a:schemeClr val="accent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190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1" y="-2667001"/>
            <a:ext cx="6858000" cy="12192002"/>
          </a:xfrm>
        </p:spPr>
      </p:pic>
    </p:spTree>
    <p:extLst>
      <p:ext uri="{BB962C8B-B14F-4D97-AF65-F5344CB8AC3E}">
        <p14:creationId xmlns:p14="http://schemas.microsoft.com/office/powerpoint/2010/main" val="249388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5294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52881" y="-1452880"/>
            <a:ext cx="3735977" cy="6641738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11709" y="-970595"/>
            <a:ext cx="3735974" cy="5677163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214120" y="2521857"/>
            <a:ext cx="3122022" cy="5550261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310119" y="1976118"/>
            <a:ext cx="3122024" cy="664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01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3509" y="496389"/>
            <a:ext cx="8960493" cy="5544973"/>
          </a:xfrm>
        </p:spPr>
        <p:txBody>
          <a:bodyPr>
            <a:normAutofit/>
          </a:bodyPr>
          <a:lstStyle/>
          <a:p>
            <a:r>
              <a:rPr lang="hr-HR" sz="4500" dirty="0" smtClean="0">
                <a:solidFill>
                  <a:schemeClr val="accent1"/>
                </a:solidFill>
              </a:rPr>
              <a:t>Učenje</a:t>
            </a:r>
          </a:p>
          <a:p>
            <a:r>
              <a:rPr lang="hr-HR" sz="4500" dirty="0" smtClean="0">
                <a:solidFill>
                  <a:schemeClr val="accent1"/>
                </a:solidFill>
              </a:rPr>
              <a:t>Fiziološki faktori:</a:t>
            </a:r>
          </a:p>
          <a:p>
            <a:r>
              <a:rPr lang="hr-HR" sz="4500" dirty="0" smtClean="0">
                <a:solidFill>
                  <a:schemeClr val="accent1"/>
                </a:solidFill>
              </a:rPr>
              <a:t>Dob</a:t>
            </a:r>
          </a:p>
          <a:p>
            <a:r>
              <a:rPr lang="hr-HR" sz="4500" dirty="0" smtClean="0">
                <a:solidFill>
                  <a:schemeClr val="accent1"/>
                </a:solidFill>
              </a:rPr>
              <a:t>Spol</a:t>
            </a:r>
          </a:p>
          <a:p>
            <a:r>
              <a:rPr lang="hr-HR" sz="4500" dirty="0" smtClean="0">
                <a:solidFill>
                  <a:schemeClr val="accent1"/>
                </a:solidFill>
              </a:rPr>
              <a:t>Dispozicije</a:t>
            </a:r>
          </a:p>
          <a:p>
            <a:r>
              <a:rPr lang="hr-HR" sz="4500" dirty="0">
                <a:solidFill>
                  <a:schemeClr val="accent1"/>
                </a:solidFill>
              </a:rPr>
              <a:t>Umor</a:t>
            </a:r>
          </a:p>
        </p:txBody>
      </p:sp>
    </p:spTree>
    <p:extLst>
      <p:ext uri="{BB962C8B-B14F-4D97-AF65-F5344CB8AC3E}">
        <p14:creationId xmlns:p14="http://schemas.microsoft.com/office/powerpoint/2010/main" val="406708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89" y="609600"/>
            <a:ext cx="8777613" cy="644434"/>
          </a:xfrm>
        </p:spPr>
        <p:txBody>
          <a:bodyPr/>
          <a:lstStyle/>
          <a:p>
            <a:r>
              <a:rPr lang="hr-HR" dirty="0" smtClean="0"/>
              <a:t>Psihički faktori: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0446" y="1254035"/>
            <a:ext cx="8973556" cy="4787328"/>
          </a:xfrm>
        </p:spPr>
        <p:txBody>
          <a:bodyPr>
            <a:normAutofit/>
          </a:bodyPr>
          <a:lstStyle/>
          <a:p>
            <a:r>
              <a:rPr lang="hr-HR" sz="5000" dirty="0" smtClean="0">
                <a:solidFill>
                  <a:schemeClr val="accent1"/>
                </a:solidFill>
              </a:rPr>
              <a:t>Motivacija</a:t>
            </a:r>
          </a:p>
          <a:p>
            <a:r>
              <a:rPr lang="hr-HR" sz="5000" dirty="0">
                <a:solidFill>
                  <a:schemeClr val="accent1"/>
                </a:solidFill>
              </a:rPr>
              <a:t>I. Postaviti si </a:t>
            </a:r>
            <a:r>
              <a:rPr lang="hr-HR" sz="5000" dirty="0" smtClean="0">
                <a:solidFill>
                  <a:schemeClr val="accent1"/>
                </a:solidFill>
              </a:rPr>
              <a:t>cilj</a:t>
            </a:r>
          </a:p>
          <a:p>
            <a:r>
              <a:rPr lang="hr-HR" sz="5000" dirty="0" smtClean="0">
                <a:solidFill>
                  <a:schemeClr val="accent1"/>
                </a:solidFill>
              </a:rPr>
              <a:t>II.</a:t>
            </a:r>
          </a:p>
          <a:p>
            <a:r>
              <a:rPr lang="hr-HR" sz="5000" dirty="0">
                <a:solidFill>
                  <a:schemeClr val="accent1"/>
                </a:solidFill>
              </a:rPr>
              <a:t>Kako se motivirati za učenje?</a:t>
            </a:r>
          </a:p>
        </p:txBody>
      </p:sp>
    </p:spTree>
    <p:extLst>
      <p:ext uri="{BB962C8B-B14F-4D97-AF65-F5344CB8AC3E}">
        <p14:creationId xmlns:p14="http://schemas.microsoft.com/office/powerpoint/2010/main" val="12989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5894" y="126274"/>
            <a:ext cx="8596668" cy="1320800"/>
          </a:xfrm>
        </p:spPr>
        <p:txBody>
          <a:bodyPr>
            <a:normAutofit/>
          </a:bodyPr>
          <a:lstStyle/>
          <a:p>
            <a:r>
              <a:rPr lang="hr-HR" sz="4600" dirty="0"/>
              <a:t>Razina aktivnosti </a:t>
            </a:r>
            <a:r>
              <a:rPr lang="hr-HR" sz="4600" dirty="0" smtClean="0"/>
              <a:t>učenja:</a:t>
            </a:r>
            <a:endParaRPr lang="hr-HR" sz="4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5827" y="966653"/>
            <a:ext cx="8816802" cy="5649476"/>
          </a:xfrm>
        </p:spPr>
        <p:txBody>
          <a:bodyPr>
            <a:normAutofit/>
          </a:bodyPr>
          <a:lstStyle/>
          <a:p>
            <a:r>
              <a:rPr lang="hr-HR" sz="4300" dirty="0">
                <a:solidFill>
                  <a:schemeClr val="accent1"/>
                </a:solidFill>
              </a:rPr>
              <a:t>Slušanje </a:t>
            </a:r>
            <a:r>
              <a:rPr lang="hr-HR" sz="4300" dirty="0" smtClean="0">
                <a:solidFill>
                  <a:schemeClr val="accent1"/>
                </a:solidFill>
              </a:rPr>
              <a:t>predavanja</a:t>
            </a:r>
          </a:p>
          <a:p>
            <a:r>
              <a:rPr lang="hr-HR" sz="4300" dirty="0">
                <a:solidFill>
                  <a:schemeClr val="accent1"/>
                </a:solidFill>
              </a:rPr>
              <a:t>Učenje iz </a:t>
            </a:r>
            <a:r>
              <a:rPr lang="hr-HR" sz="4300" dirty="0" smtClean="0">
                <a:solidFill>
                  <a:schemeClr val="accent1"/>
                </a:solidFill>
              </a:rPr>
              <a:t>literature</a:t>
            </a:r>
          </a:p>
          <a:p>
            <a:r>
              <a:rPr lang="hr-HR" sz="4300" dirty="0">
                <a:solidFill>
                  <a:schemeClr val="accent1"/>
                </a:solidFill>
              </a:rPr>
              <a:t>Izrada bilježaka </a:t>
            </a:r>
            <a:endParaRPr lang="hr-HR" sz="4300" dirty="0" smtClean="0">
              <a:solidFill>
                <a:schemeClr val="accent1"/>
              </a:solidFill>
            </a:endParaRPr>
          </a:p>
          <a:p>
            <a:r>
              <a:rPr lang="hr-HR" sz="4300" dirty="0">
                <a:solidFill>
                  <a:schemeClr val="accent1"/>
                </a:solidFill>
              </a:rPr>
              <a:t>Samostalna </a:t>
            </a:r>
            <a:r>
              <a:rPr lang="hr-HR" sz="4300" dirty="0" smtClean="0">
                <a:solidFill>
                  <a:schemeClr val="accent1"/>
                </a:solidFill>
              </a:rPr>
              <a:t>reprodukcija</a:t>
            </a:r>
          </a:p>
          <a:p>
            <a:r>
              <a:rPr lang="hr-HR" sz="4300" dirty="0" smtClean="0">
                <a:solidFill>
                  <a:schemeClr val="accent1"/>
                </a:solidFill>
              </a:rPr>
              <a:t>Diskusija</a:t>
            </a:r>
          </a:p>
          <a:p>
            <a:r>
              <a:rPr lang="hr-HR" sz="4300" dirty="0">
                <a:solidFill>
                  <a:schemeClr val="accent1"/>
                </a:solidFill>
              </a:rPr>
              <a:t>Rješavanje problema</a:t>
            </a:r>
          </a:p>
        </p:txBody>
      </p:sp>
    </p:spTree>
    <p:extLst>
      <p:ext uri="{BB962C8B-B14F-4D97-AF65-F5344CB8AC3E}">
        <p14:creationId xmlns:p14="http://schemas.microsoft.com/office/powerpoint/2010/main" val="180081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324</Words>
  <Application>Microsoft Office PowerPoint</Application>
  <PresentationFormat>Široki zaslon</PresentationFormat>
  <Paragraphs>43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Faseta</vt:lpstr>
      <vt:lpstr>UMOR I OPORAVAK</vt:lpstr>
      <vt:lpstr> CILJ:</vt:lpstr>
      <vt:lpstr>Radionice: </vt:lpstr>
      <vt:lpstr>PowerPoint prezentacija</vt:lpstr>
      <vt:lpstr>PowerPoint prezentacija</vt:lpstr>
      <vt:lpstr>PowerPoint prezentacija</vt:lpstr>
      <vt:lpstr>PowerPoint prezentacija</vt:lpstr>
      <vt:lpstr>Psihički faktori:</vt:lpstr>
      <vt:lpstr>Razina aktivnosti učenja:</vt:lpstr>
      <vt:lpstr>PowerPoint prezentacija</vt:lpstr>
      <vt:lpstr>Uvjeti za učenje</vt:lpstr>
      <vt:lpstr>PowerPoint prezentacija</vt:lpstr>
      <vt:lpstr>Vrste učenja:</vt:lpstr>
      <vt:lpstr>Akcelerirano učenje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UMOR I OPORAVAK</dc:title>
  <dc:creator>User</dc:creator>
  <cp:lastModifiedBy>User</cp:lastModifiedBy>
  <cp:revision>9</cp:revision>
  <dcterms:created xsi:type="dcterms:W3CDTF">2016-04-11T10:05:42Z</dcterms:created>
  <dcterms:modified xsi:type="dcterms:W3CDTF">2016-04-21T07:37:05Z</dcterms:modified>
</cp:coreProperties>
</file>