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906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54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384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520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22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6653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429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243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96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676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88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45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43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38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584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7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DF68-AEE3-4706-B0E0-2CB700AA832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B11289-F9B8-4E18-BC26-A8D96DF508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99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318655"/>
            <a:ext cx="7766936" cy="1163782"/>
          </a:xfrm>
        </p:spPr>
        <p:txBody>
          <a:bodyPr/>
          <a:lstStyle/>
          <a:p>
            <a:pPr algn="ctr"/>
            <a:r>
              <a:rPr lang="hr-HR" sz="7200" dirty="0" smtClean="0"/>
              <a:t>CRTANI FILMOVI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98557" y="5477852"/>
            <a:ext cx="9105515" cy="1892767"/>
          </a:xfrm>
        </p:spPr>
        <p:txBody>
          <a:bodyPr/>
          <a:lstStyle/>
          <a:p>
            <a:endParaRPr lang="hr-HR" dirty="0"/>
          </a:p>
          <a:p>
            <a:r>
              <a:rPr lang="hr-HR" sz="4000" dirty="0" smtClean="0"/>
              <a:t>7.b</a:t>
            </a:r>
            <a:endParaRPr lang="hr-HR" sz="4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769" y="1482437"/>
            <a:ext cx="4355090" cy="435509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552" y="2351432"/>
            <a:ext cx="4377103" cy="364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err="1" smtClean="0"/>
              <a:t>Garfield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04109"/>
            <a:ext cx="8596668" cy="4835236"/>
          </a:xfrm>
        </p:spPr>
        <p:txBody>
          <a:bodyPr>
            <a:normAutofit lnSpcReduction="10000"/>
          </a:bodyPr>
          <a:lstStyle/>
          <a:p>
            <a:r>
              <a:rPr lang="hr-HR" sz="2400" dirty="0" err="1"/>
              <a:t>Garfield</a:t>
            </a:r>
            <a:r>
              <a:rPr lang="hr-HR" sz="2400" dirty="0"/>
              <a:t> je ime stripa, a kasnije i animirane serije sa </a:t>
            </a:r>
            <a:r>
              <a:rPr lang="hr-HR" sz="2400" dirty="0" err="1"/>
              <a:t>narandžastim</a:t>
            </a:r>
            <a:r>
              <a:rPr lang="hr-HR" sz="2400" dirty="0"/>
              <a:t> mačkom kao glavnim likom te njegovim vlasnikom i psom. </a:t>
            </a:r>
            <a:r>
              <a:rPr lang="hr-HR" sz="2400" dirty="0" err="1"/>
              <a:t>Garfielda</a:t>
            </a:r>
            <a:r>
              <a:rPr lang="hr-HR" sz="2400" dirty="0"/>
              <a:t> je osmislio </a:t>
            </a:r>
            <a:r>
              <a:rPr lang="hr-HR" sz="2400" dirty="0" err="1"/>
              <a:t>Jim</a:t>
            </a:r>
            <a:r>
              <a:rPr lang="hr-HR" sz="2400" dirty="0"/>
              <a:t> Davis, a strip je trenutno u </a:t>
            </a:r>
            <a:r>
              <a:rPr lang="hr-HR" sz="2400" dirty="0" err="1"/>
              <a:t>Guinessovoj</a:t>
            </a:r>
            <a:r>
              <a:rPr lang="hr-HR" sz="2400" dirty="0"/>
              <a:t> knjizi rekorda kao najčitaniji strip na </a:t>
            </a:r>
            <a:r>
              <a:rPr lang="hr-HR" sz="2400" dirty="0" smtClean="0"/>
              <a:t>svijetu</a:t>
            </a:r>
          </a:p>
          <a:p>
            <a:r>
              <a:rPr lang="hr-HR" sz="2400" dirty="0" err="1"/>
              <a:t>Garfield</a:t>
            </a:r>
            <a:r>
              <a:rPr lang="hr-HR" sz="2400" dirty="0"/>
              <a:t> je </a:t>
            </a:r>
            <a:r>
              <a:rPr lang="hr-HR" sz="2400" dirty="0" smtClean="0"/>
              <a:t>narančasti </a:t>
            </a:r>
            <a:r>
              <a:rPr lang="hr-HR" sz="2400" dirty="0"/>
              <a:t>mačak s crnim prugama i glavni lik stripa </a:t>
            </a:r>
            <a:r>
              <a:rPr lang="hr-HR" sz="2400" dirty="0" err="1"/>
              <a:t>Garfield</a:t>
            </a:r>
            <a:r>
              <a:rPr lang="hr-HR" sz="2400" dirty="0"/>
              <a:t>. Rođen je u kuhinji </a:t>
            </a:r>
            <a:r>
              <a:rPr lang="hr-HR" sz="2400" dirty="0" err="1"/>
              <a:t>italijanskog</a:t>
            </a:r>
            <a:r>
              <a:rPr lang="hr-HR" sz="2400" dirty="0"/>
              <a:t> restorana odakle je </a:t>
            </a:r>
            <a:r>
              <a:rPr lang="hr-HR" sz="2400" dirty="0" err="1"/>
              <a:t>vjerovatno</a:t>
            </a:r>
            <a:r>
              <a:rPr lang="hr-HR" sz="2400" dirty="0"/>
              <a:t> dobio naviku prežderavanja, ali vlasnik restorana ga je ubrzo prodao trgovini ljubimcima. Živi sa psom </a:t>
            </a:r>
            <a:r>
              <a:rPr lang="hr-HR" sz="2400" dirty="0" err="1"/>
              <a:t>Odijem</a:t>
            </a:r>
            <a:r>
              <a:rPr lang="hr-HR" sz="2400" dirty="0"/>
              <a:t> i vlasnikom Jonom. </a:t>
            </a:r>
            <a:r>
              <a:rPr lang="hr-HR" sz="2400" dirty="0" err="1"/>
              <a:t>Garfield</a:t>
            </a:r>
            <a:r>
              <a:rPr lang="hr-HR" sz="2400" dirty="0"/>
              <a:t> često komentira </a:t>
            </a:r>
            <a:r>
              <a:rPr lang="hr-HR" sz="2400" dirty="0" err="1"/>
              <a:t>Jonove</a:t>
            </a:r>
            <a:r>
              <a:rPr lang="hr-HR" sz="2400" dirty="0"/>
              <a:t> postupke ili pak šutira </a:t>
            </a:r>
            <a:r>
              <a:rPr lang="hr-HR" sz="2400" dirty="0" err="1"/>
              <a:t>Odija</a:t>
            </a:r>
            <a:r>
              <a:rPr lang="hr-HR" sz="2400" dirty="0"/>
              <a:t> (češće sa stola nego na podu). Ima medvjedića </a:t>
            </a:r>
            <a:r>
              <a:rPr lang="hr-HR" sz="2400" dirty="0" err="1" smtClean="0"/>
              <a:t>Pukija</a:t>
            </a:r>
            <a:r>
              <a:rPr lang="hr-HR" sz="2400" dirty="0" smtClean="0"/>
              <a:t> kojem </a:t>
            </a:r>
            <a:r>
              <a:rPr lang="hr-HR" sz="2400" dirty="0"/>
              <a:t>se povjerava i voli više od bilo koje druge osobe na svijetu.</a:t>
            </a:r>
          </a:p>
          <a:p>
            <a:endParaRPr lang="hr-HR" sz="2400" dirty="0"/>
          </a:p>
          <a:p>
            <a:endParaRPr lang="hr-HR" sz="2000" dirty="0"/>
          </a:p>
        </p:txBody>
      </p:sp>
      <p:pic>
        <p:nvPicPr>
          <p:cNvPr id="4" name="Slika 3" descr="Vida Gattuna: Garfield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974" y="155384"/>
            <a:ext cx="2419790" cy="2229231"/>
          </a:xfrm>
          <a:prstGeom prst="rect">
            <a:avLst/>
          </a:prstGeom>
        </p:spPr>
      </p:pic>
      <p:pic>
        <p:nvPicPr>
          <p:cNvPr id="5" name="Slika 4" descr="garfield_cansa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3479124"/>
            <a:ext cx="2675301" cy="272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14115" y="38331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hr-HR" sz="6000" dirty="0" smtClean="0"/>
              <a:t>Crtani filmovi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04110"/>
            <a:ext cx="9270230" cy="4351107"/>
          </a:xfrm>
        </p:spPr>
        <p:txBody>
          <a:bodyPr>
            <a:normAutofit/>
          </a:bodyPr>
          <a:lstStyle/>
          <a:p>
            <a:r>
              <a:rPr lang="it-IT" sz="2800" dirty="0" err="1"/>
              <a:t>Crtani</a:t>
            </a:r>
            <a:r>
              <a:rPr lang="it-IT" sz="2800" dirty="0"/>
              <a:t> (</a:t>
            </a:r>
            <a:r>
              <a:rPr lang="it-IT" sz="2800" dirty="0" err="1"/>
              <a:t>animirani</a:t>
            </a:r>
            <a:r>
              <a:rPr lang="it-IT" sz="2800" dirty="0"/>
              <a:t>) film je </a:t>
            </a:r>
            <a:r>
              <a:rPr lang="it-IT" sz="2800" dirty="0" err="1"/>
              <a:t>vid</a:t>
            </a:r>
            <a:r>
              <a:rPr lang="it-IT" sz="2800" dirty="0"/>
              <a:t> </a:t>
            </a:r>
            <a:r>
              <a:rPr lang="it-IT" sz="2800" dirty="0" err="1"/>
              <a:t>filmske</a:t>
            </a:r>
            <a:r>
              <a:rPr lang="it-IT" sz="2800" dirty="0"/>
              <a:t> </a:t>
            </a:r>
            <a:r>
              <a:rPr lang="it-IT" sz="2800" dirty="0" err="1" smtClean="0"/>
              <a:t>umjetnosti</a:t>
            </a:r>
            <a:endParaRPr lang="hr-HR" sz="2800" dirty="0" smtClean="0"/>
          </a:p>
          <a:p>
            <a:r>
              <a:rPr lang="hr-HR" sz="2800" dirty="0"/>
              <a:t>Za razliku od igranog filma ili dokumentarnog filma, u crtanom filmu su likovi i pozadina </a:t>
            </a:r>
            <a:r>
              <a:rPr lang="hr-HR" sz="2800" dirty="0" smtClean="0"/>
              <a:t>nacrtani</a:t>
            </a:r>
          </a:p>
          <a:p>
            <a:r>
              <a:rPr lang="hr-HR" sz="2800" dirty="0" smtClean="0"/>
              <a:t>Za </a:t>
            </a:r>
            <a:r>
              <a:rPr lang="hr-HR" sz="2800" dirty="0"/>
              <a:t>jednu sekundu animiranog filma potrebne su 24 </a:t>
            </a:r>
            <a:r>
              <a:rPr lang="hr-HR" sz="2800" dirty="0" smtClean="0"/>
              <a:t>sličice</a:t>
            </a:r>
          </a:p>
          <a:p>
            <a:r>
              <a:rPr lang="hr-HR" sz="2800" dirty="0" smtClean="0"/>
              <a:t> Države </a:t>
            </a:r>
            <a:r>
              <a:rPr lang="hr-HR" sz="2800" dirty="0"/>
              <a:t>najveći proizvođači crtanog filma su SAD i </a:t>
            </a:r>
            <a:r>
              <a:rPr lang="hr-HR" sz="2800" dirty="0" smtClean="0"/>
              <a:t>Japan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524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2167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Tom </a:t>
            </a:r>
            <a:r>
              <a:rPr lang="hr-HR" sz="4800" dirty="0" err="1" smtClean="0"/>
              <a:t>and</a:t>
            </a:r>
            <a:r>
              <a:rPr lang="hr-HR" sz="4800" dirty="0" smtClean="0"/>
              <a:t> </a:t>
            </a:r>
            <a:r>
              <a:rPr lang="hr-HR" sz="4800" dirty="0" err="1" smtClean="0"/>
              <a:t>Jerry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3370" y="1176916"/>
            <a:ext cx="8596668" cy="4808247"/>
          </a:xfrm>
        </p:spPr>
        <p:txBody>
          <a:bodyPr>
            <a:normAutofit/>
          </a:bodyPr>
          <a:lstStyle/>
          <a:p>
            <a:r>
              <a:rPr lang="hr-HR" sz="2400" dirty="0"/>
              <a:t>Tom i </a:t>
            </a:r>
            <a:r>
              <a:rPr lang="hr-HR" sz="2400" dirty="0" err="1"/>
              <a:t>Jerry</a:t>
            </a:r>
            <a:r>
              <a:rPr lang="hr-HR" sz="2400" dirty="0"/>
              <a:t> su animirani likovi iz istoimenih kratkih crtanih filmova "Tom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Jerry</a:t>
            </a:r>
            <a:r>
              <a:rPr lang="hr-HR" sz="2400" dirty="0" smtClean="0"/>
              <a:t>".</a:t>
            </a:r>
          </a:p>
          <a:p>
            <a:r>
              <a:rPr lang="hr-HR" sz="2400" dirty="0"/>
              <a:t>Tom je plavi mačak, a </a:t>
            </a:r>
            <a:r>
              <a:rPr lang="hr-HR" sz="2400" dirty="0" err="1"/>
              <a:t>Jerry</a:t>
            </a:r>
            <a:r>
              <a:rPr lang="hr-HR" sz="2400" dirty="0"/>
              <a:t> smeđi miš, a obojica hodaju na 2 </a:t>
            </a:r>
            <a:r>
              <a:rPr lang="hr-HR" sz="2400" dirty="0" smtClean="0"/>
              <a:t>noge</a:t>
            </a:r>
          </a:p>
          <a:p>
            <a:r>
              <a:rPr lang="it-IT" sz="2400" dirty="0"/>
              <a:t>William Hanna i Joseph Barbera bili su </a:t>
            </a:r>
            <a:r>
              <a:rPr lang="it-IT" sz="2400" dirty="0" err="1"/>
              <a:t>prvi</a:t>
            </a:r>
            <a:r>
              <a:rPr lang="it-IT" sz="2400" dirty="0"/>
              <a:t> scenaristi i </a:t>
            </a:r>
            <a:r>
              <a:rPr lang="it-IT" sz="2400" dirty="0" err="1"/>
              <a:t>direktori</a:t>
            </a:r>
            <a:r>
              <a:rPr lang="it-IT" sz="2400" dirty="0"/>
              <a:t> </a:t>
            </a:r>
            <a:r>
              <a:rPr lang="it-IT" sz="2400" dirty="0" err="1"/>
              <a:t>ovog</a:t>
            </a:r>
            <a:r>
              <a:rPr lang="it-IT" sz="2400" dirty="0"/>
              <a:t> "</a:t>
            </a:r>
            <a:r>
              <a:rPr lang="it-IT" sz="2400" dirty="0" err="1" smtClean="0"/>
              <a:t>crtića</a:t>
            </a:r>
            <a:r>
              <a:rPr lang="it-IT" sz="2400" dirty="0" smtClean="0"/>
              <a:t>„</a:t>
            </a:r>
            <a:endParaRPr lang="hr-HR" sz="2400" dirty="0" smtClean="0"/>
          </a:p>
          <a:p>
            <a:r>
              <a:rPr lang="hr-HR" sz="2400" dirty="0" smtClean="0"/>
              <a:t>Danas se prikazuje na TV-u na </a:t>
            </a:r>
            <a:r>
              <a:rPr lang="hr-HR" sz="2400" dirty="0" err="1" smtClean="0"/>
              <a:t>Cartoon</a:t>
            </a:r>
            <a:r>
              <a:rPr lang="hr-HR" sz="2400" dirty="0" smtClean="0"/>
              <a:t> Network-u.</a:t>
            </a:r>
          </a:p>
          <a:p>
            <a:endParaRPr lang="hr-HR" sz="24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102" y="4281055"/>
            <a:ext cx="3772643" cy="253521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31" y="4281055"/>
            <a:ext cx="3230037" cy="25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93964"/>
            <a:ext cx="8596668" cy="1066800"/>
          </a:xfrm>
        </p:spPr>
        <p:txBody>
          <a:bodyPr>
            <a:normAutofit/>
          </a:bodyPr>
          <a:lstStyle/>
          <a:p>
            <a:pPr algn="ctr"/>
            <a:r>
              <a:rPr lang="hr-HR" sz="4800" dirty="0" err="1" smtClean="0"/>
              <a:t>Zekoslav</a:t>
            </a:r>
            <a:r>
              <a:rPr lang="hr-HR" sz="4800" dirty="0" smtClean="0"/>
              <a:t> Mrkva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7117" y="1039091"/>
            <a:ext cx="7178193" cy="4392671"/>
          </a:xfrm>
        </p:spPr>
        <p:txBody>
          <a:bodyPr/>
          <a:lstStyle/>
          <a:p>
            <a:r>
              <a:rPr lang="hr-HR" sz="2400" dirty="0" err="1"/>
              <a:t>Zekoslav</a:t>
            </a:r>
            <a:r>
              <a:rPr lang="hr-HR" sz="2400" dirty="0"/>
              <a:t> Mrkva </a:t>
            </a:r>
            <a:r>
              <a:rPr lang="hr-HR" sz="2400" dirty="0" smtClean="0"/>
              <a:t>je </a:t>
            </a:r>
            <a:r>
              <a:rPr lang="hr-HR" sz="2400" dirty="0"/>
              <a:t>izmišljeni sivi </a:t>
            </a:r>
            <a:r>
              <a:rPr lang="hr-HR" sz="2400" dirty="0" smtClean="0"/>
              <a:t>zec</a:t>
            </a:r>
            <a:endParaRPr lang="hr-HR" sz="2400" dirty="0"/>
          </a:p>
          <a:p>
            <a:r>
              <a:rPr lang="pl-PL" sz="2400" dirty="0"/>
              <a:t> </a:t>
            </a:r>
            <a:r>
              <a:rPr lang="pl-PL" sz="2400" dirty="0" smtClean="0"/>
              <a:t>Pojavljuje se </a:t>
            </a:r>
            <a:r>
              <a:rPr lang="pl-PL" sz="2400" dirty="0"/>
              <a:t>u crtanom serijalu Looney </a:t>
            </a:r>
            <a:r>
              <a:rPr lang="pl-PL" sz="2400" dirty="0" smtClean="0"/>
              <a:t>Tunes kompanije Warner Bros.</a:t>
            </a:r>
          </a:p>
          <a:p>
            <a:r>
              <a:rPr lang="pl-PL" sz="2400" dirty="0" smtClean="0"/>
              <a:t>Izmišljen je lik.</a:t>
            </a:r>
          </a:p>
          <a:p>
            <a:r>
              <a:rPr lang="hr-HR" sz="2400" dirty="0"/>
              <a:t>Prema njegovoj biografiji, rođen je 1940. u </a:t>
            </a:r>
            <a:r>
              <a:rPr lang="hr-HR" sz="2400" dirty="0" err="1"/>
              <a:t>Brooklynu</a:t>
            </a:r>
            <a:r>
              <a:rPr lang="hr-HR" sz="2400" dirty="0"/>
              <a:t>, New York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Najpoznatija rečenica: „</a:t>
            </a:r>
            <a:r>
              <a:rPr lang="hr-HR" sz="2400" i="1" dirty="0" smtClean="0"/>
              <a:t>Kaj te muči, </a:t>
            </a:r>
            <a:r>
              <a:rPr lang="hr-HR" sz="2400" i="1" dirty="0" err="1" smtClean="0"/>
              <a:t>Njofra</a:t>
            </a:r>
            <a:r>
              <a:rPr lang="hr-HR" sz="2400" i="1" dirty="0" smtClean="0"/>
              <a:t>?”</a:t>
            </a:r>
          </a:p>
          <a:p>
            <a:endParaRPr lang="hr-HR" i="1" dirty="0" smtClean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766" y="4502727"/>
            <a:ext cx="3390034" cy="235527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39" y="2140093"/>
            <a:ext cx="2891270" cy="354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35528"/>
            <a:ext cx="8596668" cy="900546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Spužva Bob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136075"/>
            <a:ext cx="8596668" cy="4835234"/>
          </a:xfrm>
        </p:spPr>
        <p:txBody>
          <a:bodyPr>
            <a:noAutofit/>
          </a:bodyPr>
          <a:lstStyle/>
          <a:p>
            <a:r>
              <a:rPr lang="hr-HR" sz="2400" dirty="0"/>
              <a:t>Spužva Bob </a:t>
            </a:r>
            <a:r>
              <a:rPr lang="hr-HR" sz="2400" dirty="0" err="1"/>
              <a:t>Skockani</a:t>
            </a:r>
            <a:r>
              <a:rPr lang="hr-HR" sz="2400" dirty="0"/>
              <a:t> </a:t>
            </a:r>
            <a:r>
              <a:rPr lang="hr-HR" sz="2400" dirty="0" smtClean="0"/>
              <a:t> </a:t>
            </a:r>
            <a:r>
              <a:rPr lang="hr-HR" sz="2400" dirty="0"/>
              <a:t>je američka crtana serija</a:t>
            </a:r>
            <a:r>
              <a:rPr lang="hr-HR" sz="2400" dirty="0" smtClean="0"/>
              <a:t>.</a:t>
            </a:r>
            <a:endParaRPr lang="hr-HR" sz="2400" dirty="0"/>
          </a:p>
          <a:p>
            <a:r>
              <a:rPr lang="hr-HR" sz="2400" dirty="0"/>
              <a:t> </a:t>
            </a:r>
            <a:r>
              <a:rPr lang="hr-HR" sz="2400" dirty="0" err="1"/>
              <a:t>SpužvaBob</a:t>
            </a:r>
            <a:r>
              <a:rPr lang="hr-HR" sz="2400" dirty="0"/>
              <a:t> </a:t>
            </a:r>
            <a:r>
              <a:rPr lang="hr-HR" sz="2400" dirty="0" err="1"/>
              <a:t>Skockani</a:t>
            </a:r>
            <a:r>
              <a:rPr lang="hr-HR" sz="2400" dirty="0"/>
              <a:t> živi u ananasu na dnu mora, u gradu po imenu Bikini Dolina. 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Tamo </a:t>
            </a:r>
            <a:r>
              <a:rPr lang="hr-HR" sz="2400" dirty="0"/>
              <a:t>nije nimalo usamljen: društvo mu pravi ljubimac Slavko, puž koji se glasa poput mačke</a:t>
            </a:r>
            <a:r>
              <a:rPr lang="hr-HR" sz="2400" dirty="0" smtClean="0"/>
              <a:t>... 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Prvi susjed mu je lignja </a:t>
            </a:r>
            <a:r>
              <a:rPr lang="hr-HR" sz="2400" dirty="0" err="1"/>
              <a:t>Kalamarko</a:t>
            </a:r>
            <a:r>
              <a:rPr lang="hr-HR" sz="2400" dirty="0"/>
              <a:t>, </a:t>
            </a:r>
            <a:r>
              <a:rPr lang="hr-HR" sz="2400" dirty="0" err="1"/>
              <a:t>perfekcionist</a:t>
            </a:r>
            <a:r>
              <a:rPr lang="hr-HR" sz="2400" dirty="0"/>
              <a:t>, koji živi u </a:t>
            </a:r>
            <a:r>
              <a:rPr lang="hr-HR" sz="2400" dirty="0" err="1"/>
              <a:t>moaiju</a:t>
            </a:r>
            <a:r>
              <a:rPr lang="hr-HR" sz="2400" dirty="0"/>
              <a:t> (kamenoj figuri s Uskršnjih otoka) i s kojim se ne slaže baš najbolje. </a:t>
            </a:r>
            <a:endParaRPr lang="hr-HR" sz="2400" dirty="0" smtClean="0"/>
          </a:p>
          <a:p>
            <a:r>
              <a:rPr lang="hr-HR" sz="2400" dirty="0" smtClean="0"/>
              <a:t>Drugi </a:t>
            </a:r>
            <a:r>
              <a:rPr lang="hr-HR" sz="2400" dirty="0"/>
              <a:t>mu je susjed ujedno pravi prijatelj i zove se Patrik, morska je zvijezda i živi pod stijenom. Tu je još i vjeverica Luna - njegov partner u karateu s kojom izvodi razne vratolomije.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4724">
            <a:off x="9159087" y="525364"/>
            <a:ext cx="2648362" cy="1738352"/>
          </a:xfrm>
          <a:prstGeom prst="rect">
            <a:avLst/>
          </a:prstGeom>
        </p:spPr>
      </p:pic>
      <p:pic>
        <p:nvPicPr>
          <p:cNvPr id="5" name="Slika 4" descr="Mycodesplace - the best myspace sit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119" y="4661188"/>
            <a:ext cx="18192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8596668" cy="969819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Popaj</a:t>
            </a:r>
            <a:endParaRPr lang="hr-HR" sz="48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77334" y="1440874"/>
            <a:ext cx="8596668" cy="3616036"/>
          </a:xfrm>
        </p:spPr>
        <p:txBody>
          <a:bodyPr>
            <a:normAutofit/>
          </a:bodyPr>
          <a:lstStyle/>
          <a:p>
            <a:r>
              <a:rPr lang="hr-HR" sz="2400" dirty="0"/>
              <a:t>Popaj </a:t>
            </a:r>
            <a:r>
              <a:rPr lang="hr-HR" sz="2400" dirty="0" smtClean="0"/>
              <a:t>je </a:t>
            </a:r>
            <a:r>
              <a:rPr lang="hr-HR" sz="2400" dirty="0"/>
              <a:t>animirani lik iz stripova i serijala crtanih filmova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Popaj je simpatični mornar sa sidrima </a:t>
            </a:r>
            <a:r>
              <a:rPr lang="hr-HR" sz="2400" dirty="0" err="1"/>
              <a:t>istetoviranima</a:t>
            </a:r>
            <a:r>
              <a:rPr lang="hr-HR" sz="2400" dirty="0"/>
              <a:t> na podlakticama i neizbježnom lulom od kukuruzovine u ustima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Njegov glavni protivnik je Badžo </a:t>
            </a:r>
            <a:r>
              <a:rPr lang="hr-HR" sz="2400" dirty="0" smtClean="0"/>
              <a:t>koji </a:t>
            </a:r>
            <a:r>
              <a:rPr lang="hr-HR" sz="2400" dirty="0"/>
              <a:t>nasrće na njegovu djevojku </a:t>
            </a:r>
            <a:r>
              <a:rPr lang="hr-HR" sz="2400" dirty="0" err="1" smtClean="0"/>
              <a:t>Olivu</a:t>
            </a:r>
            <a:r>
              <a:rPr lang="hr-HR" sz="2400" dirty="0" smtClean="0"/>
              <a:t>. Zahvaljujući </a:t>
            </a:r>
            <a:r>
              <a:rPr lang="hr-HR" sz="2400" dirty="0"/>
              <a:t>špinatu Popaj dobiva ogromnu snagu uz pomoć koje lako pobjeđuje Badžu.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572" y="4530436"/>
            <a:ext cx="3358428" cy="2119746"/>
          </a:xfrm>
          <a:prstGeom prst="rect">
            <a:avLst/>
          </a:prstGeom>
        </p:spPr>
      </p:pic>
      <p:pic>
        <p:nvPicPr>
          <p:cNvPr id="7" name="Slika 6" descr="Deca koja gledaju crtane filmove poput &quot;Popaja&quot;, jedu više spanaća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098" y="2153084"/>
            <a:ext cx="2024302" cy="290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80110"/>
            <a:ext cx="8596668" cy="1066800"/>
          </a:xfrm>
        </p:spPr>
        <p:txBody>
          <a:bodyPr>
            <a:normAutofit/>
          </a:bodyPr>
          <a:lstStyle/>
          <a:p>
            <a:pPr algn="ctr"/>
            <a:r>
              <a:rPr lang="hr-HR" sz="4800" dirty="0" err="1" smtClean="0"/>
              <a:t>Štrumpfovi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003962"/>
          </a:xfrm>
        </p:spPr>
        <p:txBody>
          <a:bodyPr>
            <a:noAutofit/>
          </a:bodyPr>
          <a:lstStyle/>
          <a:p>
            <a:r>
              <a:rPr lang="hr-HR" sz="2400" dirty="0" err="1"/>
              <a:t>Štrumpfovi</a:t>
            </a:r>
            <a:r>
              <a:rPr lang="hr-HR" sz="2400" dirty="0"/>
              <a:t> </a:t>
            </a:r>
            <a:r>
              <a:rPr lang="hr-HR" sz="2400" dirty="0" smtClean="0"/>
              <a:t>izmišljena </a:t>
            </a:r>
            <a:r>
              <a:rPr lang="hr-HR" sz="2400" dirty="0"/>
              <a:t>su mala bića plave boje, koja žive u kućama od gljiva po imenu </a:t>
            </a:r>
            <a:r>
              <a:rPr lang="hr-HR" sz="2400" dirty="0" err="1"/>
              <a:t>gigagljive</a:t>
            </a:r>
            <a:r>
              <a:rPr lang="hr-HR" sz="2400" dirty="0"/>
              <a:t> negdje u nekoj šumi u Europi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Glavni neprijatelj </a:t>
            </a:r>
            <a:r>
              <a:rPr lang="hr-HR" sz="2400" dirty="0" err="1"/>
              <a:t>Štrumpfova</a:t>
            </a:r>
            <a:r>
              <a:rPr lang="hr-HR" sz="2400" dirty="0"/>
              <a:t> je </a:t>
            </a:r>
            <a:r>
              <a:rPr lang="hr-HR" sz="2400" dirty="0" err="1"/>
              <a:t>Gargamel</a:t>
            </a:r>
            <a:r>
              <a:rPr lang="hr-HR" sz="2400" dirty="0"/>
              <a:t> sa svojim mačkom </a:t>
            </a:r>
            <a:r>
              <a:rPr lang="hr-HR" sz="2400" dirty="0" err="1"/>
              <a:t>Azrijelom</a:t>
            </a:r>
            <a:r>
              <a:rPr lang="hr-HR" sz="2400" dirty="0"/>
              <a:t>. Vođa plavih stvorenja je Papa </a:t>
            </a:r>
            <a:r>
              <a:rPr lang="hr-HR" sz="2400" dirty="0" err="1"/>
              <a:t>Štrumpf</a:t>
            </a:r>
            <a:r>
              <a:rPr lang="hr-HR" sz="2400" dirty="0"/>
              <a:t> inače čarobnjak, a jedini je ženski lik među </a:t>
            </a:r>
            <a:r>
              <a:rPr lang="hr-HR" sz="2400" dirty="0" err="1"/>
              <a:t>Štrumpfovima</a:t>
            </a:r>
            <a:r>
              <a:rPr lang="hr-HR" sz="2400" dirty="0"/>
              <a:t> plavuša </a:t>
            </a:r>
            <a:r>
              <a:rPr lang="hr-HR" sz="2400" dirty="0" err="1"/>
              <a:t>Štrumpfeta</a:t>
            </a:r>
            <a:r>
              <a:rPr lang="hr-HR" sz="2400" dirty="0" smtClean="0"/>
              <a:t>.</a:t>
            </a:r>
            <a:endParaRPr lang="hr-HR" sz="2400" dirty="0"/>
          </a:p>
          <a:p>
            <a:r>
              <a:rPr lang="hr-HR" sz="2400" dirty="0" err="1"/>
              <a:t>Štrumpfovi</a:t>
            </a:r>
            <a:r>
              <a:rPr lang="hr-HR" sz="2400" dirty="0"/>
              <a:t> su imena dobili po svojim osobnostima ili po poslovima kojim se bave.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741" y="4760110"/>
            <a:ext cx="3032259" cy="195934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246910"/>
            <a:ext cx="2808970" cy="340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21674"/>
            <a:ext cx="8596668" cy="969818"/>
          </a:xfrm>
        </p:spPr>
        <p:txBody>
          <a:bodyPr>
            <a:normAutofit/>
          </a:bodyPr>
          <a:lstStyle/>
          <a:p>
            <a:pPr algn="ctr"/>
            <a:r>
              <a:rPr lang="hr-HR" sz="4800" dirty="0" err="1" smtClean="0"/>
              <a:t>Mickey</a:t>
            </a:r>
            <a:r>
              <a:rPr lang="hr-HR" sz="4800" dirty="0" smtClean="0"/>
              <a:t> Mouse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628198"/>
          </a:xfrm>
        </p:spPr>
        <p:txBody>
          <a:bodyPr>
            <a:normAutofit/>
          </a:bodyPr>
          <a:lstStyle/>
          <a:p>
            <a:r>
              <a:rPr lang="hr-HR" sz="2400" dirty="0" err="1"/>
              <a:t>Mickey</a:t>
            </a:r>
            <a:r>
              <a:rPr lang="hr-HR" sz="2400" dirty="0"/>
              <a:t> Mouse je lik iz animiranih filmova i stripova koji je postao maskota </a:t>
            </a:r>
            <a:r>
              <a:rPr lang="hr-HR" sz="2400" dirty="0" err="1"/>
              <a:t>The</a:t>
            </a:r>
            <a:r>
              <a:rPr lang="hr-HR" sz="2400" dirty="0"/>
              <a:t> Walt Disney Companyja. </a:t>
            </a:r>
            <a:endParaRPr lang="hr-HR" sz="2400" dirty="0" smtClean="0"/>
          </a:p>
          <a:p>
            <a:r>
              <a:rPr lang="hr-HR" sz="2400" dirty="0" smtClean="0"/>
              <a:t>1928</a:t>
            </a:r>
            <a:r>
              <a:rPr lang="hr-HR" sz="2400" dirty="0"/>
              <a:t>. godine su ga nacrtali Walt Disney i </a:t>
            </a:r>
            <a:r>
              <a:rPr lang="hr-HR" sz="2400" dirty="0" err="1"/>
              <a:t>Ub</a:t>
            </a:r>
            <a:r>
              <a:rPr lang="hr-HR" sz="2400" dirty="0"/>
              <a:t> </a:t>
            </a:r>
            <a:r>
              <a:rPr lang="hr-HR" sz="2400" dirty="0" err="1"/>
              <a:t>Iwerks</a:t>
            </a:r>
            <a:r>
              <a:rPr lang="hr-HR" sz="2400" dirty="0" smtClean="0"/>
              <a:t>.</a:t>
            </a:r>
          </a:p>
          <a:p>
            <a:r>
              <a:rPr lang="hr-HR" sz="2400" dirty="0" err="1"/>
              <a:t>Mickey</a:t>
            </a:r>
            <a:r>
              <a:rPr lang="hr-HR" sz="2400" dirty="0"/>
              <a:t> Mouse je širom svijeta poznat kao najuspješniji lik iz animiranih filmova i stripova na svijetu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Njegova djevojka i ljubav njegova života je </a:t>
            </a:r>
            <a:r>
              <a:rPr lang="hr-HR" sz="2400" dirty="0" err="1"/>
              <a:t>Minnie</a:t>
            </a:r>
            <a:r>
              <a:rPr lang="hr-HR" sz="2400" dirty="0"/>
              <a:t> Mouse</a:t>
            </a:r>
          </a:p>
        </p:txBody>
      </p:sp>
      <p:pic>
        <p:nvPicPr>
          <p:cNvPr id="4" name="Slika 3" descr="MICKEY MOUSE: El ratón más famoso de la historia cumple 85 año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079875"/>
            <a:ext cx="3810000" cy="2778125"/>
          </a:xfrm>
          <a:prstGeom prst="rect">
            <a:avLst/>
          </a:prstGeom>
        </p:spPr>
      </p:pic>
      <p:pic>
        <p:nvPicPr>
          <p:cNvPr id="5" name="Slika 4" descr="minnie_mouse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0" y="4079875"/>
            <a:ext cx="2529009" cy="270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24692"/>
            <a:ext cx="8596668" cy="969818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Pat i Mat	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83673"/>
            <a:ext cx="8596668" cy="4932217"/>
          </a:xfrm>
        </p:spPr>
        <p:txBody>
          <a:bodyPr>
            <a:normAutofit fontScale="62500" lnSpcReduction="20000"/>
          </a:bodyPr>
          <a:lstStyle/>
          <a:p>
            <a:r>
              <a:rPr lang="hr-HR" sz="3800" b="1" dirty="0"/>
              <a:t>Pat i </a:t>
            </a:r>
            <a:r>
              <a:rPr lang="hr-HR" sz="3800" b="1" dirty="0" smtClean="0"/>
              <a:t>Mat</a:t>
            </a:r>
            <a:r>
              <a:rPr lang="hr-HR" sz="3800" dirty="0" smtClean="0"/>
              <a:t>, </a:t>
            </a:r>
            <a:r>
              <a:rPr lang="hr-HR" sz="3800" dirty="0"/>
              <a:t>odnosno </a:t>
            </a:r>
            <a:r>
              <a:rPr lang="hr-HR" sz="3800" b="1" dirty="0"/>
              <a:t>I to je to</a:t>
            </a:r>
            <a:r>
              <a:rPr lang="hr-HR" sz="3800" b="1" dirty="0" smtClean="0"/>
              <a:t>!</a:t>
            </a:r>
            <a:r>
              <a:rPr lang="hr-HR" sz="3800" dirty="0" smtClean="0"/>
              <a:t> </a:t>
            </a:r>
            <a:r>
              <a:rPr lang="hr-HR" sz="3800" dirty="0"/>
              <a:t>j</a:t>
            </a:r>
            <a:r>
              <a:rPr lang="hr-HR" sz="3800" dirty="0" smtClean="0"/>
              <a:t>e čehoslovačka  animirana </a:t>
            </a:r>
            <a:r>
              <a:rPr lang="hr-HR" sz="3800" dirty="0"/>
              <a:t>serija o dva nespretna majstora, Patu (u žutoj majici) i Matu (u crvenoj ili sivoj majici</a:t>
            </a:r>
            <a:r>
              <a:rPr lang="hr-HR" sz="3800" dirty="0" smtClean="0"/>
              <a:t>)</a:t>
            </a:r>
          </a:p>
          <a:p>
            <a:r>
              <a:rPr lang="hr-HR" sz="3800" dirty="0" smtClean="0"/>
              <a:t> </a:t>
            </a:r>
            <a:r>
              <a:rPr lang="hr-HR" sz="3800" dirty="0"/>
              <a:t>Seriju su osmislili redatelj </a:t>
            </a:r>
            <a:r>
              <a:rPr lang="hr-HR" sz="3800" dirty="0" err="1"/>
              <a:t>Lubomir</a:t>
            </a:r>
            <a:r>
              <a:rPr lang="hr-HR" sz="3800" dirty="0"/>
              <a:t> </a:t>
            </a:r>
            <a:r>
              <a:rPr lang="hr-HR" sz="3800" dirty="0" err="1"/>
              <a:t>Beneš</a:t>
            </a:r>
            <a:r>
              <a:rPr lang="hr-HR" sz="3800" dirty="0"/>
              <a:t> i karikaturist Vladimír </a:t>
            </a:r>
            <a:r>
              <a:rPr lang="hr-HR" sz="3800" dirty="0" err="1" smtClean="0"/>
              <a:t>Jiránek</a:t>
            </a:r>
            <a:endParaRPr lang="hr-HR" sz="3800" dirty="0" smtClean="0"/>
          </a:p>
          <a:p>
            <a:r>
              <a:rPr lang="hr-HR" sz="3800" dirty="0"/>
              <a:t>U seriji dva lika uvijek pokušavaju riješiti neki problem koristeći se različitim, obično neprikladnim alatima, što dovodi do još više problema. Ipak, na kraju par uspijeva riješiti problem na </a:t>
            </a:r>
            <a:r>
              <a:rPr lang="hr-HR" sz="3800" dirty="0" err="1"/>
              <a:t>nejneučinkovitiji</a:t>
            </a:r>
            <a:r>
              <a:rPr lang="hr-HR" sz="3800" dirty="0"/>
              <a:t> mogući način. Humor korišten u pričama nije cilj sam po sebi, već je i vodič za optimističan pristup prema životu. Pat i Mat, usprkos teškim situacijama, nikad ne odustaju dok svoj problem ne riješe na neki maštoviti </a:t>
            </a:r>
            <a:r>
              <a:rPr lang="hr-HR" sz="3800" dirty="0" smtClean="0"/>
              <a:t>način</a:t>
            </a:r>
            <a:endParaRPr lang="hr-HR" sz="3800" dirty="0"/>
          </a:p>
          <a:p>
            <a:r>
              <a:rPr lang="hr-HR" sz="2400" dirty="0"/>
              <a:t/>
            </a:r>
            <a:br>
              <a:rPr lang="hr-HR" sz="2400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endParaRPr lang="hr-HR" dirty="0"/>
          </a:p>
        </p:txBody>
      </p:sp>
      <p:pic>
        <p:nvPicPr>
          <p:cNvPr id="4" name="Slika 3" descr="external image tc2476_pat%20a%20ma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1" y="4666348"/>
            <a:ext cx="3158836" cy="210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Žut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578</Words>
  <Application>Microsoft Office PowerPoint</Application>
  <PresentationFormat>Široki zaslon</PresentationFormat>
  <Paragraphs>46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CRTANI FILMOVI</vt:lpstr>
      <vt:lpstr>Crtani filmovi</vt:lpstr>
      <vt:lpstr>Tom and Jerry</vt:lpstr>
      <vt:lpstr>Zekoslav Mrkva</vt:lpstr>
      <vt:lpstr>Spužva Bob</vt:lpstr>
      <vt:lpstr>Popaj</vt:lpstr>
      <vt:lpstr>Štrumpfovi</vt:lpstr>
      <vt:lpstr>Mickey Mouse</vt:lpstr>
      <vt:lpstr>Pat i Mat </vt:lpstr>
      <vt:lpstr>Garfield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CRTANI FILMOVI</dc:title>
  <dc:creator>User</dc:creator>
  <cp:lastModifiedBy>User</cp:lastModifiedBy>
  <cp:revision>12</cp:revision>
  <dcterms:created xsi:type="dcterms:W3CDTF">2016-02-18T08:04:32Z</dcterms:created>
  <dcterms:modified xsi:type="dcterms:W3CDTF">2016-02-25T08:19:17Z</dcterms:modified>
</cp:coreProperties>
</file>