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7" r:id="rId1"/>
  </p:sldMasterIdLst>
  <p:sldIdLst>
    <p:sldId id="256" r:id="rId2"/>
    <p:sldId id="257" r:id="rId3"/>
    <p:sldId id="258" r:id="rId4"/>
    <p:sldId id="259" r:id="rId5"/>
    <p:sldId id="301" r:id="rId6"/>
    <p:sldId id="302" r:id="rId7"/>
    <p:sldId id="261" r:id="rId8"/>
    <p:sldId id="262" r:id="rId9"/>
    <p:sldId id="263" r:id="rId10"/>
    <p:sldId id="264" r:id="rId11"/>
    <p:sldId id="265" r:id="rId12"/>
    <p:sldId id="266" r:id="rId13"/>
    <p:sldId id="268" r:id="rId14"/>
    <p:sldId id="269" r:id="rId15"/>
    <p:sldId id="270" r:id="rId16"/>
    <p:sldId id="271" r:id="rId17"/>
    <p:sldId id="274" r:id="rId18"/>
    <p:sldId id="272" r:id="rId19"/>
    <p:sldId id="273" r:id="rId20"/>
    <p:sldId id="277" r:id="rId21"/>
    <p:sldId id="278" r:id="rId22"/>
    <p:sldId id="279"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7" r:id="rId39"/>
    <p:sldId id="298" r:id="rId40"/>
    <p:sldId id="299" r:id="rId41"/>
    <p:sldId id="300"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6" r:id="rId55"/>
    <p:sldId id="315"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5995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7484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9469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897454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1329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3/18/2015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2434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3/18/2015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378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6252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8536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52647F38-B617-4D2F-AE0A-013F0C4D2C57}" type="datetimeFigureOut">
              <a:rPr lang="en-US" smtClean="0"/>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2763950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2852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3/18/2015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4090212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5825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3/18/2015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8377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3/18/2015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7800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pPr/>
              <a:t>3/18/2015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2040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63250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3/18/2015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6867339"/>
      </p:ext>
    </p:extLst>
  </p:cSld>
  <p:clrMap bg1="dk1" tx1="lt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7kyP0XsF0zM" TargetMode="External"/><Relationship Id="rId7" Type="http://schemas.openxmlformats.org/officeDocument/2006/relationships/hyperlink" Target="https://www.youtube.com/watch?v=8ldPxs3Ceqw" TargetMode="External"/><Relationship Id="rId2" Type="http://schemas.openxmlformats.org/officeDocument/2006/relationships/hyperlink" Target="https://www.youtube.com/watch?v=gYHaYWCzins" TargetMode="External"/><Relationship Id="rId1" Type="http://schemas.openxmlformats.org/officeDocument/2006/relationships/slideLayout" Target="../slideLayouts/slideLayout2.xml"/><Relationship Id="rId6" Type="http://schemas.openxmlformats.org/officeDocument/2006/relationships/hyperlink" Target="https://www.youtube.com/watch?v=qtrzcbdsz1A" TargetMode="External"/><Relationship Id="rId5" Type="http://schemas.openxmlformats.org/officeDocument/2006/relationships/hyperlink" Target="https://www.youtube.com/watch?v=tOmf23QDnUY" TargetMode="External"/><Relationship Id="rId4" Type="http://schemas.openxmlformats.org/officeDocument/2006/relationships/hyperlink" Target="https://www.youtube.com/watch?v=635UZAPkElg"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r-HR" b="1" dirty="0" smtClean="0"/>
              <a:t>Nadrealne ljepote prirode</a:t>
            </a:r>
            <a:endParaRPr lang="hr-HR" b="1" dirty="0"/>
          </a:p>
        </p:txBody>
      </p:sp>
      <p:sp>
        <p:nvSpPr>
          <p:cNvPr id="3" name="Subtitle 2"/>
          <p:cNvSpPr>
            <a:spLocks noGrp="1"/>
          </p:cNvSpPr>
          <p:nvPr>
            <p:ph type="subTitle" idx="1"/>
          </p:nvPr>
        </p:nvSpPr>
        <p:spPr/>
        <p:txBody>
          <a:bodyPr/>
          <a:lstStyle/>
          <a:p>
            <a:r>
              <a:rPr lang="hr-HR" b="1" dirty="0" smtClean="0"/>
              <a:t>5.B</a:t>
            </a:r>
          </a:p>
          <a:p>
            <a:r>
              <a:rPr lang="hr-HR" dirty="0" smtClean="0"/>
              <a:t>Projekt Želim znati više...</a:t>
            </a:r>
          </a:p>
          <a:p>
            <a:endParaRPr lang="hr-HR" dirty="0"/>
          </a:p>
        </p:txBody>
      </p:sp>
    </p:spTree>
    <p:extLst>
      <p:ext uri="{BB962C8B-B14F-4D97-AF65-F5344CB8AC3E}">
        <p14:creationId xmlns:p14="http://schemas.microsoft.com/office/powerpoint/2010/main" val="2998697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156" y="325309"/>
            <a:ext cx="9646274" cy="6350182"/>
          </a:xfrm>
        </p:spPr>
      </p:pic>
    </p:spTree>
    <p:extLst>
      <p:ext uri="{BB962C8B-B14F-4D97-AF65-F5344CB8AC3E}">
        <p14:creationId xmlns:p14="http://schemas.microsoft.com/office/powerpoint/2010/main" val="41269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smtClean="0">
                <a:solidFill>
                  <a:srgbClr val="92D050"/>
                </a:solidFill>
              </a:rPr>
              <a:t>3. </a:t>
            </a:r>
            <a:r>
              <a:rPr lang="hr-HR" b="1" dirty="0" smtClean="0">
                <a:solidFill>
                  <a:srgbClr val="92D050"/>
                </a:solidFill>
              </a:rPr>
              <a:t>Svjetleće </a:t>
            </a:r>
            <a:r>
              <a:rPr lang="hr-HR" b="1" dirty="0" smtClean="0">
                <a:solidFill>
                  <a:srgbClr val="92D050"/>
                </a:solidFill>
              </a:rPr>
              <a:t>spilje – Novi Zeland</a:t>
            </a:r>
            <a:endParaRPr lang="hr-HR" b="1" dirty="0">
              <a:solidFill>
                <a:srgbClr val="92D050"/>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8683" y="1269720"/>
            <a:ext cx="8179578" cy="5453052"/>
          </a:xfrm>
        </p:spPr>
      </p:pic>
    </p:spTree>
    <p:extLst>
      <p:ext uri="{BB962C8B-B14F-4D97-AF65-F5344CB8AC3E}">
        <p14:creationId xmlns:p14="http://schemas.microsoft.com/office/powerpoint/2010/main" val="39416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1" y="982132"/>
            <a:ext cx="3718455" cy="808031"/>
          </a:xfrm>
        </p:spPr>
        <p:txBody>
          <a:bodyPr>
            <a:normAutofit fontScale="90000"/>
          </a:bodyPr>
          <a:lstStyle/>
          <a:p>
            <a:r>
              <a:rPr lang="hr-HR" dirty="0" smtClean="0">
                <a:solidFill>
                  <a:schemeClr val="accent2">
                    <a:lumMod val="75000"/>
                  </a:schemeClr>
                </a:solidFill>
              </a:rPr>
              <a:t>Waitomo – svetleće špilje – Novi Zeland</a:t>
            </a:r>
            <a:endParaRPr lang="hr-HR" dirty="0">
              <a:solidFill>
                <a:schemeClr val="accent2">
                  <a:lumMod val="75000"/>
                </a:schemeClr>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8822" y="1258211"/>
            <a:ext cx="6652697" cy="5284257"/>
          </a:xfrm>
        </p:spPr>
      </p:pic>
      <p:sp>
        <p:nvSpPr>
          <p:cNvPr id="4" name="Text Placeholder 3"/>
          <p:cNvSpPr>
            <a:spLocks noGrp="1"/>
          </p:cNvSpPr>
          <p:nvPr>
            <p:ph type="body" sz="half" idx="2"/>
          </p:nvPr>
        </p:nvSpPr>
        <p:spPr>
          <a:xfrm>
            <a:off x="1293811" y="1906074"/>
            <a:ext cx="3718455" cy="3563396"/>
          </a:xfrm>
        </p:spPr>
        <p:txBody>
          <a:bodyPr>
            <a:normAutofit fontScale="92500" lnSpcReduction="10000"/>
          </a:bodyPr>
          <a:lstStyle/>
          <a:p>
            <a:r>
              <a:rPr lang="hr-HR" dirty="0"/>
              <a:t>Jedno od skrivenih prirodnih čuda nalazi se na Novom </a:t>
            </a:r>
            <a:r>
              <a:rPr lang="hr-HR" dirty="0" smtClean="0"/>
              <a:t>Zelandu - </a:t>
            </a:r>
            <a:r>
              <a:rPr lang="hr-HR" dirty="0" smtClean="0">
                <a:solidFill>
                  <a:schemeClr val="accent2">
                    <a:lumMod val="60000"/>
                    <a:lumOff val="40000"/>
                  </a:schemeClr>
                </a:solidFill>
              </a:rPr>
              <a:t>Waitomo </a:t>
            </a:r>
            <a:r>
              <a:rPr lang="hr-HR" dirty="0">
                <a:solidFill>
                  <a:schemeClr val="accent2">
                    <a:lumMod val="60000"/>
                    <a:lumOff val="40000"/>
                  </a:schemeClr>
                </a:solidFill>
              </a:rPr>
              <a:t>ili špilja „svjetlećih crva”. </a:t>
            </a:r>
            <a:r>
              <a:rPr lang="hr-HR" dirty="0"/>
              <a:t>Waitomo špilja, na Sjevernom otoku Novog Zelanda, poznata je atrakcija zbog priličnog broja svitaca koji žive u njoj.</a:t>
            </a:r>
            <a:r>
              <a:rPr lang="hr-HR" dirty="0">
                <a:solidFill>
                  <a:schemeClr val="accent2">
                    <a:lumMod val="75000"/>
                  </a:schemeClr>
                </a:solidFill>
              </a:rPr>
              <a:t> </a:t>
            </a:r>
            <a:r>
              <a:rPr lang="hr-HR" dirty="0">
                <a:solidFill>
                  <a:schemeClr val="accent2">
                    <a:lumMod val="60000"/>
                    <a:lumOff val="40000"/>
                  </a:schemeClr>
                </a:solidFill>
              </a:rPr>
              <a:t>Svitci</a:t>
            </a:r>
            <a:r>
              <a:rPr lang="hr-HR" dirty="0">
                <a:solidFill>
                  <a:schemeClr val="accent2">
                    <a:lumMod val="75000"/>
                  </a:schemeClr>
                </a:solidFill>
              </a:rPr>
              <a:t> </a:t>
            </a:r>
            <a:r>
              <a:rPr lang="hr-HR" dirty="0"/>
              <a:t>ili Arachnocampa Luminosa su malena bića koja </a:t>
            </a:r>
            <a:r>
              <a:rPr lang="hr-HR" dirty="0">
                <a:solidFill>
                  <a:schemeClr val="accent2">
                    <a:lumMod val="60000"/>
                    <a:lumOff val="40000"/>
                  </a:schemeClr>
                </a:solidFill>
              </a:rPr>
              <a:t>proizvode plavo-zeleno svjetlo</a:t>
            </a:r>
            <a:r>
              <a:rPr lang="hr-HR" dirty="0"/>
              <a:t>, a mogu se vidjeti isključivo na Novom Zelandu.</a:t>
            </a:r>
          </a:p>
          <a:p>
            <a:r>
              <a:rPr lang="hr-HR" dirty="0"/>
              <a:t>Svod je prekriven neobičnim ljepljivim trakama malenog Arachnocampe luminosae, koji prede neobične trake s brojnim čvorovima koje savršeno provode njihovu bioluminiscentnu svjetlost. Ovi insekti nikada ne narastu veći od običnog komarca, i obično se hrane s bilo kakvim insektima koji se umotaju u njihove trakice.</a:t>
            </a:r>
          </a:p>
        </p:txBody>
      </p:sp>
    </p:spTree>
    <p:extLst>
      <p:ext uri="{BB962C8B-B14F-4D97-AF65-F5344CB8AC3E}">
        <p14:creationId xmlns:p14="http://schemas.microsoft.com/office/powerpoint/2010/main" val="428335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8023538" y="2404490"/>
            <a:ext cx="1481070" cy="325831"/>
          </a:xfrm>
        </p:spPr>
        <p:txBody>
          <a:bodyPr/>
          <a:lstStyle/>
          <a:p>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466" y="443043"/>
            <a:ext cx="5979762" cy="6047909"/>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36804">
            <a:off x="6307745" y="1138909"/>
            <a:ext cx="5235937" cy="3816421"/>
          </a:xfrm>
          <a:prstGeom prst="rect">
            <a:avLst/>
          </a:prstGeom>
        </p:spPr>
      </p:pic>
    </p:spTree>
    <p:extLst>
      <p:ext uri="{BB962C8B-B14F-4D97-AF65-F5344CB8AC3E}">
        <p14:creationId xmlns:p14="http://schemas.microsoft.com/office/powerpoint/2010/main" val="304491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9414" y="1162436"/>
            <a:ext cx="6710964" cy="1303867"/>
          </a:xfrm>
        </p:spPr>
        <p:txBody>
          <a:bodyPr/>
          <a:lstStyle/>
          <a:p>
            <a:endParaRPr lang="hr-HR"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669" y="286671"/>
            <a:ext cx="10179032" cy="6268675"/>
          </a:xfrm>
        </p:spPr>
      </p:pic>
    </p:spTree>
    <p:extLst>
      <p:ext uri="{BB962C8B-B14F-4D97-AF65-F5344CB8AC3E}">
        <p14:creationId xmlns:p14="http://schemas.microsoft.com/office/powerpoint/2010/main" val="232333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220155"/>
          </a:xfrm>
        </p:spPr>
        <p:txBody>
          <a:bodyPr/>
          <a:lstStyle/>
          <a:p>
            <a:r>
              <a:rPr lang="hr-HR" b="1" dirty="0" smtClean="0">
                <a:solidFill>
                  <a:srgbClr val="FF6600"/>
                </a:solidFill>
              </a:rPr>
              <a:t>4. Rijeka duginih boja - Kolumbija</a:t>
            </a:r>
            <a:endParaRPr lang="hr-HR" b="1" dirty="0">
              <a:solidFill>
                <a:srgbClr val="FF66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8197" y="1776555"/>
            <a:ext cx="7412981" cy="4933338"/>
          </a:xfrm>
        </p:spPr>
      </p:pic>
    </p:spTree>
    <p:extLst>
      <p:ext uri="{BB962C8B-B14F-4D97-AF65-F5344CB8AC3E}">
        <p14:creationId xmlns:p14="http://schemas.microsoft.com/office/powerpoint/2010/main" val="86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787996"/>
          </a:xfrm>
        </p:spPr>
        <p:txBody>
          <a:bodyPr>
            <a:normAutofit fontScale="90000"/>
          </a:bodyPr>
          <a:lstStyle/>
          <a:p>
            <a:r>
              <a:rPr lang="hr-HR" dirty="0">
                <a:solidFill>
                  <a:schemeClr val="accent4">
                    <a:lumMod val="60000"/>
                    <a:lumOff val="40000"/>
                  </a:schemeClr>
                </a:solidFill>
              </a:rPr>
              <a:t>Rijeka duginih </a:t>
            </a:r>
            <a:r>
              <a:rPr lang="hr-HR" dirty="0" smtClean="0">
                <a:solidFill>
                  <a:schemeClr val="accent4">
                    <a:lumMod val="60000"/>
                    <a:lumOff val="40000"/>
                  </a:schemeClr>
                </a:solidFill>
              </a:rPr>
              <a:t>boja rijeka pet boja </a:t>
            </a:r>
            <a:r>
              <a:rPr lang="hr-HR" dirty="0">
                <a:solidFill>
                  <a:schemeClr val="accent4">
                    <a:lumMod val="60000"/>
                    <a:lumOff val="40000"/>
                  </a:schemeClr>
                </a:solidFill>
              </a:rPr>
              <a:t>- Kolumbija</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2266" y="1388534"/>
            <a:ext cx="6825802" cy="5256515"/>
          </a:xfrm>
        </p:spPr>
      </p:pic>
      <p:sp>
        <p:nvSpPr>
          <p:cNvPr id="4" name="Text Placeholder 3"/>
          <p:cNvSpPr>
            <a:spLocks noGrp="1"/>
          </p:cNvSpPr>
          <p:nvPr>
            <p:ph type="body" sz="half" idx="2"/>
          </p:nvPr>
        </p:nvSpPr>
        <p:spPr>
          <a:xfrm>
            <a:off x="1293811" y="2176530"/>
            <a:ext cx="3718455" cy="3786388"/>
          </a:xfrm>
        </p:spPr>
        <p:txBody>
          <a:bodyPr>
            <a:normAutofit/>
          </a:bodyPr>
          <a:lstStyle/>
          <a:p>
            <a:r>
              <a:rPr lang="hr-HR" dirty="0">
                <a:solidFill>
                  <a:schemeClr val="accent4">
                    <a:lumMod val="60000"/>
                    <a:lumOff val="40000"/>
                  </a:schemeClr>
                </a:solidFill>
              </a:rPr>
              <a:t>Caño Cristales</a:t>
            </a:r>
            <a:r>
              <a:rPr lang="hr-HR" dirty="0"/>
              <a:t>, (rijeka poznata i pod imenom „</a:t>
            </a:r>
            <a:r>
              <a:rPr lang="hr-HR" dirty="0">
                <a:solidFill>
                  <a:schemeClr val="accent4">
                    <a:lumMod val="60000"/>
                    <a:lumOff val="40000"/>
                  </a:schemeClr>
                </a:solidFill>
              </a:rPr>
              <a:t>rijeka pet boja“ ili rijeka koja izvire u Raju“ i “rijeka duginih boja”), </a:t>
            </a:r>
            <a:r>
              <a:rPr lang="hr-HR" dirty="0"/>
              <a:t>ima jedinstvene biološke odlike jer </a:t>
            </a:r>
            <a:r>
              <a:rPr lang="hr-HR" dirty="0">
                <a:solidFill>
                  <a:srgbClr val="FFC000"/>
                </a:solidFill>
              </a:rPr>
              <a:t>obiluje raznobojnim algama</a:t>
            </a:r>
            <a:r>
              <a:rPr lang="hr-HR" dirty="0" smtClean="0"/>
              <a:t>.</a:t>
            </a:r>
          </a:p>
          <a:p>
            <a:r>
              <a:rPr lang="hr-HR" dirty="0"/>
              <a:t>u kratkom periodu između kišnog i sušnog perioda, kada je nivo vode </a:t>
            </a:r>
            <a:r>
              <a:rPr lang="hr-HR" dirty="0" smtClean="0"/>
              <a:t>savršen</a:t>
            </a:r>
            <a:r>
              <a:rPr lang="hr-HR" dirty="0"/>
              <a:t>, rijeka eksplodira različitim živim bojama, jer jedinstvena </a:t>
            </a:r>
            <a:r>
              <a:rPr lang="hr-HR" dirty="0">
                <a:solidFill>
                  <a:schemeClr val="accent1">
                    <a:lumMod val="75000"/>
                  </a:schemeClr>
                </a:solidFill>
              </a:rPr>
              <a:t>biljka</a:t>
            </a:r>
            <a:r>
              <a:rPr lang="hr-HR" dirty="0"/>
              <a:t>, koja nosi naziv </a:t>
            </a:r>
            <a:r>
              <a:rPr lang="hr-HR" dirty="0">
                <a:solidFill>
                  <a:srgbClr val="FF0000"/>
                </a:solidFill>
              </a:rPr>
              <a:t>macarenia clavigera </a:t>
            </a:r>
            <a:r>
              <a:rPr lang="hr-HR" dirty="0"/>
              <a:t>postane briljantno crvena, tako da kombinacije žutog i zelenog pijeska i ove biljke daju nevjerojatne kombinacije svih mogućih nijansi ovih boja.</a:t>
            </a:r>
          </a:p>
          <a:p>
            <a:r>
              <a:rPr lang="hr-HR" dirty="0"/>
              <a:t>Ovo se događa u jako kratkom </a:t>
            </a:r>
            <a:r>
              <a:rPr lang="hr-HR" dirty="0" smtClean="0"/>
              <a:t>periodu.</a:t>
            </a:r>
            <a:r>
              <a:rPr lang="hr-HR" dirty="0" smtClean="0">
                <a:solidFill>
                  <a:srgbClr val="92D050"/>
                </a:solidFill>
              </a:rPr>
              <a:t> </a:t>
            </a:r>
            <a:r>
              <a:rPr lang="hr-HR" dirty="0">
                <a:solidFill>
                  <a:srgbClr val="92D050"/>
                </a:solidFill>
              </a:rPr>
              <a:t>između sezona kiša i suše</a:t>
            </a:r>
            <a:endParaRPr lang="hr-HR" dirty="0"/>
          </a:p>
          <a:p>
            <a:endParaRPr lang="hr-HR" dirty="0"/>
          </a:p>
        </p:txBody>
      </p:sp>
    </p:spTree>
    <p:extLst>
      <p:ext uri="{BB962C8B-B14F-4D97-AF65-F5344CB8AC3E}">
        <p14:creationId xmlns:p14="http://schemas.microsoft.com/office/powerpoint/2010/main" val="8947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1690" y="982132"/>
            <a:ext cx="5975797" cy="1303867"/>
          </a:xfrm>
        </p:spPr>
        <p:txBody>
          <a:bodyPr/>
          <a:lstStyle/>
          <a:p>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941" y="137209"/>
            <a:ext cx="9942491" cy="6489475"/>
          </a:xfrm>
        </p:spPr>
      </p:pic>
    </p:spTree>
    <p:extLst>
      <p:ext uri="{BB962C8B-B14F-4D97-AF65-F5344CB8AC3E}">
        <p14:creationId xmlns:p14="http://schemas.microsoft.com/office/powerpoint/2010/main" val="183437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182" y="982132"/>
            <a:ext cx="4082603" cy="1303867"/>
          </a:xfrm>
        </p:spPr>
        <p:txBody>
          <a:bodyPr/>
          <a:lstStyle/>
          <a:p>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577" y="259141"/>
            <a:ext cx="10006884" cy="6451216"/>
          </a:xfrm>
        </p:spPr>
      </p:pic>
    </p:spTree>
    <p:extLst>
      <p:ext uri="{BB962C8B-B14F-4D97-AF65-F5344CB8AC3E}">
        <p14:creationId xmlns:p14="http://schemas.microsoft.com/office/powerpoint/2010/main" val="73784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5932" y="982132"/>
            <a:ext cx="5756857" cy="1303867"/>
          </a:xfrm>
        </p:spPr>
        <p:txBody>
          <a:bodyPr/>
          <a:lstStyle/>
          <a:p>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512" y="262559"/>
            <a:ext cx="10083980" cy="6408697"/>
          </a:xfrm>
        </p:spPr>
      </p:pic>
    </p:spTree>
    <p:extLst>
      <p:ext uri="{BB962C8B-B14F-4D97-AF65-F5344CB8AC3E}">
        <p14:creationId xmlns:p14="http://schemas.microsoft.com/office/powerpoint/2010/main" val="344750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691943"/>
          </a:xfrm>
        </p:spPr>
        <p:txBody>
          <a:bodyPr>
            <a:normAutofit fontScale="90000"/>
          </a:bodyPr>
          <a:lstStyle/>
          <a:p>
            <a:r>
              <a:rPr lang="hr-HR" sz="3600" b="1" dirty="0" smtClean="0">
                <a:solidFill>
                  <a:srgbClr val="C00000"/>
                </a:solidFill>
              </a:rPr>
              <a:t>Zašto smo odabrali ovu temu?</a:t>
            </a:r>
            <a:endParaRPr lang="hr-HR" sz="3600" b="1" dirty="0">
              <a:solidFill>
                <a:srgbClr val="C00000"/>
              </a:solidFill>
            </a:endParaRP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25973" r="25973"/>
          <a:stretch>
            <a:fillRect/>
          </a:stretch>
        </p:blipFill>
        <p:spPr>
          <a:xfrm>
            <a:off x="7537215" y="1275008"/>
            <a:ext cx="3464418" cy="5400397"/>
          </a:xfrm>
        </p:spPr>
      </p:pic>
      <p:sp>
        <p:nvSpPr>
          <p:cNvPr id="4" name="Text Placeholder 3"/>
          <p:cNvSpPr>
            <a:spLocks noGrp="1"/>
          </p:cNvSpPr>
          <p:nvPr>
            <p:ph type="body" sz="half" idx="2"/>
          </p:nvPr>
        </p:nvSpPr>
        <p:spPr/>
        <p:txBody>
          <a:bodyPr>
            <a:noAutofit/>
          </a:bodyPr>
          <a:lstStyle/>
          <a:p>
            <a:r>
              <a:rPr lang="hr-HR" dirty="0" smtClean="0"/>
              <a:t>Na satu razrednika razgovarali smo o putovanjima i gdje bismo željeli otputovati te smo naišli na fotografiju crvene plaže u Kini. Mislili da je riječ o fotoshopu. Počeli smo istraživati i naišli na veliki broj nebičnih mjesta u prirodi i odlučili saznati više o temi neobičnih, nadrealnih, čudnih mjesta za putovanje na Planeti Zemlji.</a:t>
            </a:r>
          </a:p>
          <a:p>
            <a:r>
              <a:rPr lang="hr-HR" dirty="0" smtClean="0"/>
              <a:t>Izabrali smo 12 nama najzanimljivijih, 12 putovanja za 12 mjeseci u godini.</a:t>
            </a:r>
            <a:endParaRPr lang="hr-HR" dirty="0"/>
          </a:p>
        </p:txBody>
      </p:sp>
    </p:spTree>
    <p:extLst>
      <p:ext uri="{BB962C8B-B14F-4D97-AF65-F5344CB8AC3E}">
        <p14:creationId xmlns:p14="http://schemas.microsoft.com/office/powerpoint/2010/main" val="22938297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smtClean="0">
                <a:solidFill>
                  <a:srgbClr val="C00000"/>
                </a:solidFill>
              </a:rPr>
              <a:t>5. Dugine planine - Kina</a:t>
            </a:r>
            <a:endParaRPr lang="hr-HR" b="1"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1214" y="1294289"/>
            <a:ext cx="8069012" cy="5383645"/>
          </a:xfrm>
        </p:spPr>
      </p:pic>
    </p:spTree>
    <p:extLst>
      <p:ext uri="{BB962C8B-B14F-4D97-AF65-F5344CB8AC3E}">
        <p14:creationId xmlns:p14="http://schemas.microsoft.com/office/powerpoint/2010/main" val="341404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620570"/>
          </a:xfrm>
        </p:spPr>
        <p:txBody>
          <a:bodyPr/>
          <a:lstStyle/>
          <a:p>
            <a:r>
              <a:rPr lang="hr-HR" dirty="0">
                <a:solidFill>
                  <a:srgbClr val="FF6600"/>
                </a:solidFill>
              </a:rPr>
              <a:t>5. </a:t>
            </a:r>
            <a:r>
              <a:rPr lang="hr-HR" dirty="0" smtClean="0">
                <a:solidFill>
                  <a:srgbClr val="FF6600"/>
                </a:solidFill>
              </a:rPr>
              <a:t>Dugine planine </a:t>
            </a:r>
            <a:r>
              <a:rPr lang="hr-HR" dirty="0">
                <a:solidFill>
                  <a:srgbClr val="FF6600"/>
                </a:solidFill>
              </a:rPr>
              <a:t>- Kina</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5270" y="1543080"/>
            <a:ext cx="6641836" cy="4638779"/>
          </a:xfrm>
        </p:spPr>
      </p:pic>
      <p:sp>
        <p:nvSpPr>
          <p:cNvPr id="4" name="Text Placeholder 3"/>
          <p:cNvSpPr>
            <a:spLocks noGrp="1"/>
          </p:cNvSpPr>
          <p:nvPr>
            <p:ph type="body" sz="half" idx="2"/>
          </p:nvPr>
        </p:nvSpPr>
        <p:spPr>
          <a:xfrm>
            <a:off x="1293811" y="2163651"/>
            <a:ext cx="3718455" cy="3863662"/>
          </a:xfrm>
        </p:spPr>
        <p:txBody>
          <a:bodyPr>
            <a:normAutofit fontScale="92500" lnSpcReduction="10000"/>
          </a:bodyPr>
          <a:lstStyle/>
          <a:p>
            <a:r>
              <a:rPr lang="hr-HR" dirty="0"/>
              <a:t>Mnogi umjetnici dive se ovom remek djelu prirode, koje izgleda kao savršena slika na platnu. P</a:t>
            </a:r>
            <a:r>
              <a:rPr lang="hr-HR" dirty="0" smtClean="0"/>
              <a:t>rostire </a:t>
            </a:r>
            <a:r>
              <a:rPr lang="hr-HR" dirty="0"/>
              <a:t>se </a:t>
            </a:r>
            <a:r>
              <a:rPr lang="hr-HR" dirty="0">
                <a:solidFill>
                  <a:srgbClr val="FF6600"/>
                </a:solidFill>
              </a:rPr>
              <a:t>na površini od 400 km2</a:t>
            </a:r>
            <a:r>
              <a:rPr lang="hr-HR" dirty="0"/>
              <a:t>, u Gansu provinciji u sjevernom djelu centralne Kine. Sastoji se od velikog broja zanimljivih stijena, od kojih su mnoge visoke nekoliko stotina metara. Sve ove stijene su glatke i oštre, smještene pored dolina. </a:t>
            </a:r>
            <a:endParaRPr lang="hr-HR" dirty="0" smtClean="0"/>
          </a:p>
          <a:p>
            <a:r>
              <a:rPr lang="hr-HR" dirty="0"/>
              <a:t>D</a:t>
            </a:r>
            <a:r>
              <a:rPr lang="hr-HR" dirty="0" smtClean="0"/>
              <a:t>atira </a:t>
            </a:r>
            <a:r>
              <a:rPr lang="hr-HR" dirty="0"/>
              <a:t>iz perioda </a:t>
            </a:r>
            <a:r>
              <a:rPr lang="hr-HR" dirty="0">
                <a:solidFill>
                  <a:srgbClr val="FF6600"/>
                </a:solidFill>
              </a:rPr>
              <a:t>prije šest milijuna godina</a:t>
            </a:r>
            <a:r>
              <a:rPr lang="hr-HR" dirty="0"/>
              <a:t>. Danxia geološka struktura formirana je erozijom crvenog kamena, pa su tako nastali vrhovi sa strmim stranama. </a:t>
            </a:r>
            <a:r>
              <a:rPr lang="hr-HR" dirty="0" smtClean="0"/>
              <a:t>vjeruju </a:t>
            </a:r>
            <a:r>
              <a:rPr lang="hr-HR" dirty="0"/>
              <a:t>da je Danxia topografija formirana kao rezultat pomicanja zemljine kore. </a:t>
            </a:r>
            <a:r>
              <a:rPr lang="hr-HR" dirty="0" smtClean="0"/>
              <a:t>Danxia </a:t>
            </a:r>
            <a:r>
              <a:rPr lang="hr-HR" dirty="0"/>
              <a:t>formacije imaju </a:t>
            </a:r>
            <a:r>
              <a:rPr lang="hr-HR" dirty="0">
                <a:solidFill>
                  <a:srgbClr val="FF6600"/>
                </a:solidFill>
              </a:rPr>
              <a:t>zelenu, žutu, plavu i mnoge druge </a:t>
            </a:r>
            <a:r>
              <a:rPr lang="hr-HR" dirty="0" smtClean="0">
                <a:solidFill>
                  <a:srgbClr val="FF6600"/>
                </a:solidFill>
              </a:rPr>
              <a:t>boje</a:t>
            </a:r>
            <a:r>
              <a:rPr lang="hr-HR" dirty="0" smtClean="0"/>
              <a:t>. </a:t>
            </a:r>
            <a:r>
              <a:rPr lang="hr-HR" dirty="0"/>
              <a:t>Mnogi koji su posjetiti ovo mjesto i zabilježili utiske sa svog putovanja kažu da je </a:t>
            </a:r>
            <a:r>
              <a:rPr lang="hr-HR" dirty="0">
                <a:solidFill>
                  <a:srgbClr val="FF6600"/>
                </a:solidFill>
              </a:rPr>
              <a:t>najbolje posjetiti ga u suton</a:t>
            </a:r>
            <a:r>
              <a:rPr lang="hr-HR" dirty="0"/>
              <a:t>, kada se boje istovremeno mijenjaju.</a:t>
            </a:r>
          </a:p>
          <a:p>
            <a:endParaRPr lang="hr-HR" dirty="0"/>
          </a:p>
        </p:txBody>
      </p:sp>
    </p:spTree>
    <p:extLst>
      <p:ext uri="{BB962C8B-B14F-4D97-AF65-F5344CB8AC3E}">
        <p14:creationId xmlns:p14="http://schemas.microsoft.com/office/powerpoint/2010/main" val="296950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262" y="982132"/>
            <a:ext cx="6632620" cy="1303867"/>
          </a:xfrm>
        </p:spPr>
        <p:txBody>
          <a:bodyPr/>
          <a:lstStyle/>
          <a:p>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940" y="206062"/>
            <a:ext cx="9963371" cy="6400800"/>
          </a:xfrm>
        </p:spPr>
      </p:pic>
    </p:spTree>
    <p:extLst>
      <p:ext uri="{BB962C8B-B14F-4D97-AF65-F5344CB8AC3E}">
        <p14:creationId xmlns:p14="http://schemas.microsoft.com/office/powerpoint/2010/main" val="414411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5176" y="982132"/>
            <a:ext cx="4353061" cy="1303867"/>
          </a:xfrm>
        </p:spPr>
        <p:txBody>
          <a:bodyPr/>
          <a:lstStyle/>
          <a:p>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820" y="218941"/>
            <a:ext cx="10006884" cy="6473295"/>
          </a:xfrm>
        </p:spPr>
      </p:pic>
    </p:spTree>
    <p:extLst>
      <p:ext uri="{BB962C8B-B14F-4D97-AF65-F5344CB8AC3E}">
        <p14:creationId xmlns:p14="http://schemas.microsoft.com/office/powerpoint/2010/main" val="17228382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smtClean="0">
                <a:solidFill>
                  <a:srgbClr val="002060"/>
                </a:solidFill>
              </a:rPr>
              <a:t>6. Jezero zaleđenih mjehurića</a:t>
            </a:r>
            <a:br>
              <a:rPr lang="hr-HR" b="1" dirty="0" smtClean="0">
                <a:solidFill>
                  <a:srgbClr val="002060"/>
                </a:solidFill>
              </a:rPr>
            </a:br>
            <a:r>
              <a:rPr lang="hr-HR" b="1" dirty="0" smtClean="0">
                <a:solidFill>
                  <a:srgbClr val="002060"/>
                </a:solidFill>
              </a:rPr>
              <a:t> - Kanada</a:t>
            </a:r>
            <a:endParaRPr lang="hr-HR" b="1" dirty="0">
              <a:solidFill>
                <a:srgbClr val="00206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3498" y="1814925"/>
            <a:ext cx="7353837" cy="4902558"/>
          </a:xfrm>
        </p:spPr>
      </p:pic>
    </p:spTree>
    <p:extLst>
      <p:ext uri="{BB962C8B-B14F-4D97-AF65-F5344CB8AC3E}">
        <p14:creationId xmlns:p14="http://schemas.microsoft.com/office/powerpoint/2010/main" val="362994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762238"/>
          </a:xfrm>
        </p:spPr>
        <p:txBody>
          <a:bodyPr>
            <a:normAutofit fontScale="90000"/>
          </a:bodyPr>
          <a:lstStyle/>
          <a:p>
            <a:r>
              <a:rPr lang="hr-HR" dirty="0" smtClean="0">
                <a:solidFill>
                  <a:srgbClr val="0070C0"/>
                </a:solidFill>
              </a:rPr>
              <a:t>Zaleđeni mjehurići – Abraham jezero - Kanada</a:t>
            </a:r>
            <a:endParaRPr lang="hr-HR" dirty="0">
              <a:solidFill>
                <a:srgbClr val="0070C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24971" y="295787"/>
            <a:ext cx="4636459" cy="6417244"/>
          </a:xfrm>
        </p:spPr>
      </p:pic>
      <p:sp>
        <p:nvSpPr>
          <p:cNvPr id="4" name="Text Placeholder 3"/>
          <p:cNvSpPr>
            <a:spLocks noGrp="1"/>
          </p:cNvSpPr>
          <p:nvPr>
            <p:ph type="body" sz="half" idx="2"/>
          </p:nvPr>
        </p:nvSpPr>
        <p:spPr>
          <a:xfrm>
            <a:off x="1293811" y="2150772"/>
            <a:ext cx="4063800" cy="3876541"/>
          </a:xfrm>
        </p:spPr>
        <p:txBody>
          <a:bodyPr>
            <a:normAutofit lnSpcReduction="10000"/>
          </a:bodyPr>
          <a:lstStyle/>
          <a:p>
            <a:r>
              <a:rPr lang="hr-HR" dirty="0"/>
              <a:t>Jezero Abraham </a:t>
            </a:r>
            <a:r>
              <a:rPr lang="hr-HR" dirty="0">
                <a:solidFill>
                  <a:srgbClr val="0070C0"/>
                </a:solidFill>
              </a:rPr>
              <a:t>umjetno je jezero </a:t>
            </a:r>
            <a:r>
              <a:rPr lang="hr-HR" dirty="0"/>
              <a:t>u zapadnoj Alberti u Kanadi. </a:t>
            </a:r>
            <a:r>
              <a:rPr lang="hr-HR" dirty="0">
                <a:solidFill>
                  <a:srgbClr val="0070C0"/>
                </a:solidFill>
              </a:rPr>
              <a:t>Nastalo je 1972. godine</a:t>
            </a:r>
            <a:r>
              <a:rPr lang="hr-HR" dirty="0"/>
              <a:t>, a nazvano je prema Silasu Abrahamu, stanovniku doline rijeke Saskatchewan iz 19. stoljeća. Jezero je među fotografima poznato po fenomenu zamrznutih mjehurića zarobljenih ispod </a:t>
            </a:r>
            <a:r>
              <a:rPr lang="hr-HR" dirty="0" smtClean="0"/>
              <a:t>površine.</a:t>
            </a:r>
          </a:p>
          <a:p>
            <a:r>
              <a:rPr lang="hr-HR" dirty="0" smtClean="0">
                <a:solidFill>
                  <a:srgbClr val="0070C0"/>
                </a:solidFill>
              </a:rPr>
              <a:t>Biljke </a:t>
            </a:r>
            <a:r>
              <a:rPr lang="hr-HR" dirty="0">
                <a:solidFill>
                  <a:srgbClr val="0070C0"/>
                </a:solidFill>
              </a:rPr>
              <a:t>na dnu jezera </a:t>
            </a:r>
            <a:r>
              <a:rPr lang="hr-HR" dirty="0"/>
              <a:t>proizvode vrlo </a:t>
            </a:r>
            <a:r>
              <a:rPr lang="hr-HR" dirty="0">
                <a:solidFill>
                  <a:srgbClr val="0070C0"/>
                </a:solidFill>
              </a:rPr>
              <a:t>zapaljivi </a:t>
            </a:r>
            <a:r>
              <a:rPr lang="hr-HR" dirty="0" smtClean="0">
                <a:solidFill>
                  <a:srgbClr val="0070C0"/>
                </a:solidFill>
              </a:rPr>
              <a:t>plin </a:t>
            </a:r>
            <a:r>
              <a:rPr lang="hr-HR" dirty="0">
                <a:solidFill>
                  <a:srgbClr val="0070C0"/>
                </a:solidFill>
              </a:rPr>
              <a:t>metan</a:t>
            </a:r>
            <a:r>
              <a:rPr lang="hr-HR" dirty="0"/>
              <a:t>. Ti se mjehurići metana, kako se približavaju površini jezera gdje je temperatura niža, smrzavaju i talože se jedan ispod drugog. Metan se stvara u brojnim jezerima oko Arktika i njegovo otpuštanje prilikom topljenja leda je u većini slučajeva bezopasno, no uvijek postoji mogućnost da zapalite šibicu u trenutku kada jedan od zamrznutih mjehurića pukne i oslobodi se metan.</a:t>
            </a:r>
          </a:p>
          <a:p>
            <a:endParaRPr lang="hr-HR" dirty="0"/>
          </a:p>
        </p:txBody>
      </p:sp>
    </p:spTree>
    <p:extLst>
      <p:ext uri="{BB962C8B-B14F-4D97-AF65-F5344CB8AC3E}">
        <p14:creationId xmlns:p14="http://schemas.microsoft.com/office/powerpoint/2010/main" val="93026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4727" y="982132"/>
            <a:ext cx="3528812" cy="1303867"/>
          </a:xfrm>
        </p:spPr>
        <p:txBody>
          <a:bodyPr/>
          <a:lstStyle/>
          <a:p>
            <a:endParaRPr lang="hr-HR" dirty="0"/>
          </a:p>
        </p:txBody>
      </p:sp>
      <p:sp>
        <p:nvSpPr>
          <p:cNvPr id="7" name="Content Placeholder 6"/>
          <p:cNvSpPr>
            <a:spLocks noGrp="1"/>
          </p:cNvSpPr>
          <p:nvPr>
            <p:ph idx="1"/>
          </p:nvPr>
        </p:nvSpPr>
        <p:spPr>
          <a:xfrm>
            <a:off x="4494727" y="2556932"/>
            <a:ext cx="2627290" cy="3318936"/>
          </a:xfrm>
        </p:spPr>
        <p:txBody>
          <a:bodyPr/>
          <a:lstStyle/>
          <a:p>
            <a:endParaRPr lang="hr-HR"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714" y="190081"/>
            <a:ext cx="6488544" cy="6488544"/>
          </a:xfrm>
          <a:prstGeom prst="rect">
            <a:avLst/>
          </a:prstGeom>
        </p:spPr>
      </p:pic>
    </p:spTree>
    <p:extLst>
      <p:ext uri="{BB962C8B-B14F-4D97-AF65-F5344CB8AC3E}">
        <p14:creationId xmlns:p14="http://schemas.microsoft.com/office/powerpoint/2010/main" val="369593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62441" y="452718"/>
            <a:ext cx="3475070" cy="5212606"/>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4423" y="452718"/>
            <a:ext cx="3648018" cy="5223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594" y="452718"/>
            <a:ext cx="3733829" cy="5223000"/>
          </a:xfrm>
          <a:prstGeom prst="rect">
            <a:avLst/>
          </a:prstGeom>
        </p:spPr>
      </p:pic>
    </p:spTree>
    <p:extLst>
      <p:ext uri="{BB962C8B-B14F-4D97-AF65-F5344CB8AC3E}">
        <p14:creationId xmlns:p14="http://schemas.microsoft.com/office/powerpoint/2010/main" val="10991655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112" y="982132"/>
            <a:ext cx="6349285" cy="1303867"/>
          </a:xfrm>
        </p:spPr>
        <p:txBody>
          <a:bodyPr/>
          <a:lstStyle/>
          <a:p>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498" y="283334"/>
            <a:ext cx="9988785" cy="6297770"/>
          </a:xfrm>
        </p:spPr>
      </p:pic>
    </p:spTree>
    <p:extLst>
      <p:ext uri="{BB962C8B-B14F-4D97-AF65-F5344CB8AC3E}">
        <p14:creationId xmlns:p14="http://schemas.microsoft.com/office/powerpoint/2010/main" val="43121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7. </a:t>
            </a:r>
            <a:r>
              <a:rPr lang="hr-HR" b="1" dirty="0" smtClean="0"/>
              <a:t>Kristalna špilja - Meksiko</a:t>
            </a:r>
            <a:endParaRPr lang="hr-HR"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9854" y="1443345"/>
            <a:ext cx="9290980" cy="5221531"/>
          </a:xfrm>
        </p:spPr>
      </p:pic>
    </p:spTree>
    <p:extLst>
      <p:ext uri="{BB962C8B-B14F-4D97-AF65-F5344CB8AC3E}">
        <p14:creationId xmlns:p14="http://schemas.microsoft.com/office/powerpoint/2010/main" val="227443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973" y="880630"/>
            <a:ext cx="9450983" cy="1252397"/>
          </a:xfrm>
        </p:spPr>
        <p:txBody>
          <a:bodyPr/>
          <a:lstStyle/>
          <a:p>
            <a:r>
              <a:rPr lang="hr-HR" b="1" dirty="0" smtClean="0">
                <a:solidFill>
                  <a:srgbClr val="C00000"/>
                </a:solidFill>
              </a:rPr>
              <a:t>1. Crvena plaža - Kina</a:t>
            </a:r>
            <a:endParaRPr lang="hr-HR" b="1" dirty="0">
              <a:solidFill>
                <a:srgbClr val="C00000"/>
              </a:solidFill>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4710" y="1749695"/>
            <a:ext cx="8345508" cy="5007305"/>
          </a:xfrm>
        </p:spPr>
      </p:pic>
    </p:spTree>
    <p:extLst>
      <p:ext uri="{BB962C8B-B14F-4D97-AF65-F5344CB8AC3E}">
        <p14:creationId xmlns:p14="http://schemas.microsoft.com/office/powerpoint/2010/main" val="188571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478903"/>
          </a:xfrm>
        </p:spPr>
        <p:txBody>
          <a:bodyPr/>
          <a:lstStyle/>
          <a:p>
            <a:r>
              <a:rPr lang="hr-HR" dirty="0">
                <a:solidFill>
                  <a:srgbClr val="FF6600"/>
                </a:solidFill>
              </a:rPr>
              <a:t>Kristalna špilja - Meksiko</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7250" y="1388534"/>
            <a:ext cx="6411946" cy="5129557"/>
          </a:xfrm>
        </p:spPr>
      </p:pic>
      <p:sp>
        <p:nvSpPr>
          <p:cNvPr id="4" name="Text Placeholder 3"/>
          <p:cNvSpPr>
            <a:spLocks noGrp="1"/>
          </p:cNvSpPr>
          <p:nvPr>
            <p:ph type="body" sz="half" idx="2"/>
          </p:nvPr>
        </p:nvSpPr>
        <p:spPr>
          <a:xfrm>
            <a:off x="1293811" y="2150772"/>
            <a:ext cx="3718455" cy="3318697"/>
          </a:xfrm>
        </p:spPr>
        <p:txBody>
          <a:bodyPr>
            <a:normAutofit fontScale="92500" lnSpcReduction="20000"/>
          </a:bodyPr>
          <a:lstStyle/>
          <a:p>
            <a:r>
              <a:rPr lang="hr-HR" dirty="0" smtClean="0"/>
              <a:t>Kristalna </a:t>
            </a:r>
            <a:r>
              <a:rPr lang="hr-HR" dirty="0"/>
              <a:t>pećina (Cueva de los Cristales), pećina u blizini grada Delicias u Chihuahui </a:t>
            </a:r>
            <a:r>
              <a:rPr lang="hr-HR" dirty="0">
                <a:solidFill>
                  <a:schemeClr val="accent6">
                    <a:lumMod val="50000"/>
                  </a:schemeClr>
                </a:solidFill>
              </a:rPr>
              <a:t>u Meksiku</a:t>
            </a:r>
            <a:r>
              <a:rPr lang="hr-HR" dirty="0"/>
              <a:t>, </a:t>
            </a:r>
            <a:r>
              <a:rPr lang="hr-HR" dirty="0">
                <a:solidFill>
                  <a:schemeClr val="accent6">
                    <a:lumMod val="50000"/>
                  </a:schemeClr>
                </a:solidFill>
              </a:rPr>
              <a:t>oko 300 </a:t>
            </a:r>
            <a:r>
              <a:rPr lang="hr-HR" dirty="0" smtClean="0">
                <a:solidFill>
                  <a:schemeClr val="accent6">
                    <a:lumMod val="50000"/>
                  </a:schemeClr>
                </a:solidFill>
              </a:rPr>
              <a:t>metara </a:t>
            </a:r>
            <a:r>
              <a:rPr lang="hr-HR" dirty="0">
                <a:solidFill>
                  <a:schemeClr val="accent6">
                    <a:lumMod val="50000"/>
                  </a:schemeClr>
                </a:solidFill>
              </a:rPr>
              <a:t>ispod površine zemlje</a:t>
            </a:r>
            <a:r>
              <a:rPr lang="hr-HR" dirty="0"/>
              <a:t>. Odlikuje se kolosalnim prirodnim kristalima ikad pronađenim izgraenih od </a:t>
            </a:r>
            <a:r>
              <a:rPr lang="hr-HR" dirty="0" smtClean="0"/>
              <a:t>selenita, </a:t>
            </a:r>
            <a:r>
              <a:rPr lang="hr-HR" dirty="0"/>
              <a:t>a visoki su do 11 metara </a:t>
            </a:r>
            <a:r>
              <a:rPr lang="hr-HR" dirty="0" smtClean="0"/>
              <a:t> </a:t>
            </a:r>
            <a:r>
              <a:rPr lang="hr-HR" dirty="0"/>
              <a:t>i teški 55 tona. </a:t>
            </a:r>
            <a:r>
              <a:rPr lang="hr-HR" dirty="0">
                <a:solidFill>
                  <a:schemeClr val="accent6">
                    <a:lumMod val="50000"/>
                  </a:schemeClr>
                </a:solidFill>
              </a:rPr>
              <a:t>Otkrivena je 2000. godine</a:t>
            </a:r>
            <a:r>
              <a:rPr lang="hr-HR" dirty="0" smtClean="0"/>
              <a:t>.</a:t>
            </a:r>
          </a:p>
          <a:p>
            <a:r>
              <a:rPr lang="hr-HR" dirty="0"/>
              <a:t>Spektakularna gigantska kristalna špilja je povezana s Naica rudnikom u Chihuahuai u Meksiku. Nalazi se na 300 metara ispod površine zemlje. Njena glavna dvorana sadrži jedne od najvećih pronađenih kristala na svijetu; u ovom slučaju, </a:t>
            </a:r>
            <a:r>
              <a:rPr lang="hr-HR" dirty="0">
                <a:solidFill>
                  <a:schemeClr val="accent6">
                    <a:lumMod val="50000"/>
                  </a:schemeClr>
                </a:solidFill>
              </a:rPr>
              <a:t>kristale Selenita</a:t>
            </a:r>
            <a:r>
              <a:rPr lang="hr-HR" dirty="0"/>
              <a:t>. Neki od kristala Naicae imaju dužinu od 11 metara i dijametar od četiri metra, te dosežu težinu od 55 tona.</a:t>
            </a:r>
          </a:p>
          <a:p>
            <a:r>
              <a:rPr lang="hr-HR" dirty="0"/>
              <a:t>T</a:t>
            </a:r>
            <a:r>
              <a:rPr lang="hr-HR" dirty="0" smtClean="0"/>
              <a:t>emperatura </a:t>
            </a:r>
            <a:r>
              <a:rPr lang="hr-HR" dirty="0"/>
              <a:t>u njoj </a:t>
            </a:r>
            <a:r>
              <a:rPr lang="hr-HR" dirty="0">
                <a:solidFill>
                  <a:schemeClr val="accent6">
                    <a:lumMod val="50000"/>
                  </a:schemeClr>
                </a:solidFill>
              </a:rPr>
              <a:t>iznosi blizu 40° ili više</a:t>
            </a:r>
            <a:r>
              <a:rPr lang="hr-HR" dirty="0"/>
              <a:t>, a dolazi od magme ispod poda </a:t>
            </a:r>
            <a:r>
              <a:rPr lang="hr-HR" dirty="0" smtClean="0"/>
              <a:t>pećine.</a:t>
            </a:r>
            <a:endParaRPr lang="hr-HR" dirty="0"/>
          </a:p>
        </p:txBody>
      </p:sp>
    </p:spTree>
    <p:extLst>
      <p:ext uri="{BB962C8B-B14F-4D97-AF65-F5344CB8AC3E}">
        <p14:creationId xmlns:p14="http://schemas.microsoft.com/office/powerpoint/2010/main" val="1435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8962" y="982132"/>
            <a:ext cx="5782615" cy="1303867"/>
          </a:xfrm>
        </p:spPr>
        <p:txBody>
          <a:bodyPr/>
          <a:lstStyle/>
          <a:p>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336" y="257575"/>
            <a:ext cx="9749306" cy="6443813"/>
          </a:xfrm>
        </p:spPr>
      </p:pic>
    </p:spTree>
    <p:extLst>
      <p:ext uri="{BB962C8B-B14F-4D97-AF65-F5344CB8AC3E}">
        <p14:creationId xmlns:p14="http://schemas.microsoft.com/office/powerpoint/2010/main" val="107550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2438" y="982132"/>
            <a:ext cx="6941713" cy="1303867"/>
          </a:xfrm>
        </p:spPr>
        <p:txBody>
          <a:bodyPr/>
          <a:lstStyle/>
          <a:p>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582" y="206062"/>
            <a:ext cx="9929233" cy="6349284"/>
          </a:xfrm>
        </p:spPr>
      </p:pic>
    </p:spTree>
    <p:extLst>
      <p:ext uri="{BB962C8B-B14F-4D97-AF65-F5344CB8AC3E}">
        <p14:creationId xmlns:p14="http://schemas.microsoft.com/office/powerpoint/2010/main" val="345082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solidFill>
                  <a:schemeClr val="accent1">
                    <a:lumMod val="40000"/>
                    <a:lumOff val="60000"/>
                  </a:schemeClr>
                </a:solidFill>
              </a:rPr>
              <a:t>8. </a:t>
            </a:r>
            <a:r>
              <a:rPr lang="hr-HR" b="1" dirty="0" smtClean="0">
                <a:solidFill>
                  <a:schemeClr val="accent1">
                    <a:lumMod val="40000"/>
                    <a:lumOff val="60000"/>
                  </a:schemeClr>
                </a:solidFill>
              </a:rPr>
              <a:t>Ružičasto jezero - Australija</a:t>
            </a:r>
            <a:endParaRPr lang="hr-HR" b="1" dirty="0">
              <a:solidFill>
                <a:schemeClr val="accent1">
                  <a:lumMod val="40000"/>
                  <a:lumOff val="60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761" y="1390917"/>
            <a:ext cx="11423560" cy="5196543"/>
          </a:xfrm>
        </p:spPr>
      </p:pic>
    </p:spTree>
    <p:extLst>
      <p:ext uri="{BB962C8B-B14F-4D97-AF65-F5344CB8AC3E}">
        <p14:creationId xmlns:p14="http://schemas.microsoft.com/office/powerpoint/2010/main" val="44762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466024"/>
          </a:xfrm>
        </p:spPr>
        <p:txBody>
          <a:bodyPr/>
          <a:lstStyle/>
          <a:p>
            <a:r>
              <a:rPr lang="hr-HR" dirty="0">
                <a:solidFill>
                  <a:schemeClr val="accent1">
                    <a:lumMod val="40000"/>
                    <a:lumOff val="60000"/>
                  </a:schemeClr>
                </a:solidFill>
              </a:rPr>
              <a:t>Ružičasto jezero - Australija</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4022" y="1388534"/>
            <a:ext cx="6883273" cy="4947872"/>
          </a:xfrm>
        </p:spPr>
      </p:pic>
      <p:sp>
        <p:nvSpPr>
          <p:cNvPr id="4" name="Text Placeholder 3"/>
          <p:cNvSpPr>
            <a:spLocks noGrp="1"/>
          </p:cNvSpPr>
          <p:nvPr>
            <p:ph type="body" sz="half" idx="2"/>
          </p:nvPr>
        </p:nvSpPr>
        <p:spPr>
          <a:xfrm>
            <a:off x="1293811" y="2009104"/>
            <a:ext cx="3718455" cy="3866762"/>
          </a:xfrm>
        </p:spPr>
        <p:txBody>
          <a:bodyPr>
            <a:normAutofit fontScale="92500"/>
          </a:bodyPr>
          <a:lstStyle/>
          <a:p>
            <a:r>
              <a:rPr lang="hr-HR" dirty="0">
                <a:solidFill>
                  <a:schemeClr val="accent4">
                    <a:lumMod val="60000"/>
                    <a:lumOff val="40000"/>
                  </a:schemeClr>
                </a:solidFill>
              </a:rPr>
              <a:t>Jezero Hillier </a:t>
            </a:r>
            <a:r>
              <a:rPr lang="hr-HR" dirty="0"/>
              <a:t>je </a:t>
            </a:r>
            <a:r>
              <a:rPr lang="hr-HR" dirty="0">
                <a:solidFill>
                  <a:schemeClr val="accent4">
                    <a:lumMod val="60000"/>
                    <a:lumOff val="40000"/>
                  </a:schemeClr>
                </a:solidFill>
              </a:rPr>
              <a:t>slano jezero </a:t>
            </a:r>
            <a:r>
              <a:rPr lang="hr-HR" dirty="0"/>
              <a:t>na otoku Middle u otočju Recherche, u Zapadnoj Australiji, znamenito zbog svoje ružičaste boje</a:t>
            </a:r>
            <a:r>
              <a:rPr lang="hr-HR" dirty="0" smtClean="0"/>
              <a:t>.</a:t>
            </a:r>
            <a:endParaRPr lang="hr-HR" dirty="0"/>
          </a:p>
          <a:p>
            <a:r>
              <a:rPr lang="hr-HR" dirty="0"/>
              <a:t>Prvi zapis o ružičastom jezeru na otoku Middle potječe iz 1802. Britanski pomorac i hidrograf Matthew Flinders usidrio se kod otoka na svom putu za Sydney. Tijekom 19. stoljeća otok Middle su nastanjivali lovci na tuljane i kitove. Početkom 20. stoljeća na dijelu jezera napravljena je</a:t>
            </a:r>
            <a:r>
              <a:rPr lang="hr-HR" dirty="0">
                <a:solidFill>
                  <a:schemeClr val="accent4">
                    <a:lumMod val="60000"/>
                    <a:lumOff val="40000"/>
                  </a:schemeClr>
                </a:solidFill>
              </a:rPr>
              <a:t> solana</a:t>
            </a:r>
            <a:r>
              <a:rPr lang="hr-HR" dirty="0"/>
              <a:t>, koja je ubrzo napuštena</a:t>
            </a:r>
            <a:r>
              <a:rPr lang="hr-HR" dirty="0" smtClean="0"/>
              <a:t>.</a:t>
            </a:r>
            <a:endParaRPr lang="hr-HR" dirty="0"/>
          </a:p>
          <a:p>
            <a:r>
              <a:rPr lang="hr-HR" dirty="0"/>
              <a:t>Ni danas nije točno poznato čemu jezero Hillier duguje svoju jedinstvenu ružičastu boju. Godine 1950. skupina znanstvenika istraživala je uzroke boje jezera, no uzorci jezerske vode nisu sadržavali tragove algi, koje inače najčešće daju boju vodi</a:t>
            </a:r>
          </a:p>
        </p:txBody>
      </p:sp>
    </p:spTree>
    <p:extLst>
      <p:ext uri="{BB962C8B-B14F-4D97-AF65-F5344CB8AC3E}">
        <p14:creationId xmlns:p14="http://schemas.microsoft.com/office/powerpoint/2010/main" val="156765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244" y="452718"/>
            <a:ext cx="9769608" cy="5766398"/>
          </a:xfrm>
        </p:spPr>
      </p:pic>
    </p:spTree>
    <p:extLst>
      <p:ext uri="{BB962C8B-B14F-4D97-AF65-F5344CB8AC3E}">
        <p14:creationId xmlns:p14="http://schemas.microsoft.com/office/powerpoint/2010/main" val="379190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8962" y="982132"/>
            <a:ext cx="6065951" cy="1303867"/>
          </a:xfrm>
        </p:spPr>
        <p:txBody>
          <a:bodyPr/>
          <a:lstStyle/>
          <a:p>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214" y="196520"/>
            <a:ext cx="9929376" cy="6320190"/>
          </a:xfrm>
        </p:spPr>
      </p:pic>
    </p:spTree>
    <p:extLst>
      <p:ext uri="{BB962C8B-B14F-4D97-AF65-F5344CB8AC3E}">
        <p14:creationId xmlns:p14="http://schemas.microsoft.com/office/powerpoint/2010/main" val="426022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smtClean="0">
                <a:solidFill>
                  <a:srgbClr val="0070C0"/>
                </a:solidFill>
              </a:rPr>
              <a:t>9. Najveće slano jezero - Bolivija</a:t>
            </a:r>
            <a:endParaRPr lang="hr-HR" b="1" dirty="0">
              <a:solidFill>
                <a:srgbClr val="0070C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034" y="1310538"/>
            <a:ext cx="9522800" cy="5356575"/>
          </a:xfrm>
        </p:spPr>
      </p:pic>
    </p:spTree>
    <p:extLst>
      <p:ext uri="{BB962C8B-B14F-4D97-AF65-F5344CB8AC3E}">
        <p14:creationId xmlns:p14="http://schemas.microsoft.com/office/powerpoint/2010/main" val="8801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903905"/>
          </a:xfrm>
        </p:spPr>
        <p:txBody>
          <a:bodyPr/>
          <a:lstStyle/>
          <a:p>
            <a:r>
              <a:rPr lang="hr-HR" dirty="0">
                <a:solidFill>
                  <a:srgbClr val="0070C0"/>
                </a:solidFill>
              </a:rPr>
              <a:t>Najveće slano jezero - Bolivija</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59475" y="1789071"/>
            <a:ext cx="6873727" cy="4624607"/>
          </a:xfrm>
        </p:spPr>
      </p:pic>
      <p:sp>
        <p:nvSpPr>
          <p:cNvPr id="4" name="Text Placeholder 3"/>
          <p:cNvSpPr>
            <a:spLocks noGrp="1"/>
          </p:cNvSpPr>
          <p:nvPr>
            <p:ph type="body" sz="half" idx="2"/>
          </p:nvPr>
        </p:nvSpPr>
        <p:spPr>
          <a:xfrm>
            <a:off x="1293811" y="2459864"/>
            <a:ext cx="3718455" cy="3416002"/>
          </a:xfrm>
        </p:spPr>
        <p:txBody>
          <a:bodyPr>
            <a:normAutofit fontScale="25000" lnSpcReduction="20000"/>
          </a:bodyPr>
          <a:lstStyle/>
          <a:p>
            <a:r>
              <a:rPr lang="hr-HR" sz="5600" dirty="0"/>
              <a:t>Salar de Uyuni, najveće isušeno slano jezero na </a:t>
            </a:r>
            <a:r>
              <a:rPr lang="hr-HR" sz="5600" dirty="0" smtClean="0"/>
              <a:t>svijetu, </a:t>
            </a:r>
            <a:r>
              <a:rPr lang="hr-HR" sz="5600" dirty="0"/>
              <a:t>pravi je raj na Zemlji. Ovdje se nebo i zemlja spajaju u </a:t>
            </a:r>
            <a:r>
              <a:rPr lang="hr-HR" sz="5600" dirty="0" smtClean="0"/>
              <a:t>jedno.</a:t>
            </a:r>
          </a:p>
          <a:p>
            <a:r>
              <a:rPr lang="hr-HR" sz="5600" dirty="0" smtClean="0"/>
              <a:t>Najveće </a:t>
            </a:r>
            <a:r>
              <a:rPr lang="hr-HR" sz="5600" dirty="0"/>
              <a:t>slano jezero na svijetu smjestilo se u jugozapadnoj Boliviji </a:t>
            </a:r>
            <a:r>
              <a:rPr lang="hr-HR" sz="5600" dirty="0">
                <a:solidFill>
                  <a:srgbClr val="0070C0"/>
                </a:solidFill>
              </a:rPr>
              <a:t>na nadmorskoj visini od 3.656 metara</a:t>
            </a:r>
            <a:r>
              <a:rPr lang="hr-HR" sz="5600" dirty="0"/>
              <a:t>. Jezero </a:t>
            </a:r>
            <a:r>
              <a:rPr lang="hr-HR" sz="5600" dirty="0">
                <a:solidFill>
                  <a:srgbClr val="0070C0"/>
                </a:solidFill>
              </a:rPr>
              <a:t>površine veće od 10.000 kvadratnih kilometara </a:t>
            </a:r>
            <a:r>
              <a:rPr lang="hr-HR" sz="5600" dirty="0"/>
              <a:t>prekriveno je do nekoliko metara </a:t>
            </a:r>
            <a:r>
              <a:rPr lang="hr-HR" sz="5600" dirty="0">
                <a:solidFill>
                  <a:srgbClr val="0070C0"/>
                </a:solidFill>
              </a:rPr>
              <a:t>debelom korom </a:t>
            </a:r>
            <a:r>
              <a:rPr lang="hr-HR" sz="5600" dirty="0" smtClean="0">
                <a:solidFill>
                  <a:srgbClr val="0070C0"/>
                </a:solidFill>
              </a:rPr>
              <a:t>soli </a:t>
            </a:r>
            <a:r>
              <a:rPr lang="hr-HR" sz="5600" dirty="0"/>
              <a:t>koja je iznenađujuće ravna. Dio ispod slane kore dubine od 2 do 20 metara sadrži čak do 70% svjetske zalihe litija! Ovi prekrasni krajolici nalaze se na jugu Bolivije u blizini vulkana Tunupa, na nadmorskoj visini od 3.650 metara. Salar de Uyuni je najveća solana na svijetu, a zauzima površinu od 11.000 kvadratnih metara. </a:t>
            </a:r>
          </a:p>
          <a:p>
            <a:r>
              <a:rPr lang="hr-HR" sz="5600" dirty="0">
                <a:solidFill>
                  <a:srgbClr val="0070C0"/>
                </a:solidFill>
              </a:rPr>
              <a:t>Tokom kišne sezone, solana je prekrivena tankim slojem vode</a:t>
            </a:r>
            <a:r>
              <a:rPr lang="hr-HR" sz="5600" dirty="0"/>
              <a:t>. Tada se njena površina pretvara u najveće ogledalo na svijetu.</a:t>
            </a:r>
          </a:p>
          <a:p>
            <a:endParaRPr lang="hr-HR" dirty="0"/>
          </a:p>
        </p:txBody>
      </p:sp>
    </p:spTree>
    <p:extLst>
      <p:ext uri="{BB962C8B-B14F-4D97-AF65-F5344CB8AC3E}">
        <p14:creationId xmlns:p14="http://schemas.microsoft.com/office/powerpoint/2010/main" val="67005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264" y="982132"/>
            <a:ext cx="6284891" cy="1303867"/>
          </a:xfrm>
        </p:spPr>
        <p:txBody>
          <a:bodyPr/>
          <a:lstStyle/>
          <a:p>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455" y="218941"/>
            <a:ext cx="9991365" cy="6284890"/>
          </a:xfrm>
        </p:spPr>
      </p:pic>
    </p:spTree>
    <p:extLst>
      <p:ext uri="{BB962C8B-B14F-4D97-AF65-F5344CB8AC3E}">
        <p14:creationId xmlns:p14="http://schemas.microsoft.com/office/powerpoint/2010/main" val="360929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440266"/>
          </a:xfrm>
        </p:spPr>
        <p:txBody>
          <a:bodyPr>
            <a:normAutofit fontScale="90000"/>
          </a:bodyPr>
          <a:lstStyle/>
          <a:p>
            <a:r>
              <a:rPr lang="hr-HR" b="1" dirty="0" smtClean="0">
                <a:solidFill>
                  <a:srgbClr val="C00000"/>
                </a:solidFill>
              </a:rPr>
              <a:t>Crvena plaža - Kina</a:t>
            </a:r>
            <a:endParaRPr lang="hr-HR" b="1" dirty="0">
              <a:solidFill>
                <a:srgbClr val="C0000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36164" y="1248241"/>
            <a:ext cx="5157088" cy="5423016"/>
          </a:xfrm>
        </p:spPr>
      </p:pic>
      <p:sp>
        <p:nvSpPr>
          <p:cNvPr id="4" name="Text Placeholder 3"/>
          <p:cNvSpPr>
            <a:spLocks noGrp="1"/>
          </p:cNvSpPr>
          <p:nvPr>
            <p:ph type="body" sz="half" idx="2"/>
          </p:nvPr>
        </p:nvSpPr>
        <p:spPr>
          <a:xfrm>
            <a:off x="1293811" y="1931832"/>
            <a:ext cx="3718455" cy="3537638"/>
          </a:xfrm>
        </p:spPr>
        <p:txBody>
          <a:bodyPr>
            <a:noAutofit/>
          </a:bodyPr>
          <a:lstStyle/>
          <a:p>
            <a:pPr fontAlgn="base"/>
            <a:r>
              <a:rPr lang="hr-HR" dirty="0">
                <a:solidFill>
                  <a:srgbClr val="C00000"/>
                </a:solidFill>
              </a:rPr>
              <a:t>Crvena Plaža </a:t>
            </a:r>
            <a:r>
              <a:rPr lang="hr-HR" dirty="0"/>
              <a:t>je predivan prizor koji se nalazi u zaštićenom prirodnom rezervatu u Liaohe Riječnoj Delti, oko 30 km jugozapadno od grada Panjin u Kini.</a:t>
            </a:r>
          </a:p>
          <a:p>
            <a:pPr fontAlgn="base"/>
            <a:r>
              <a:rPr lang="hr-HR" dirty="0"/>
              <a:t>Plaža je dugačka </a:t>
            </a:r>
            <a:r>
              <a:rPr lang="hr-HR" dirty="0">
                <a:solidFill>
                  <a:srgbClr val="C00000"/>
                </a:solidFill>
              </a:rPr>
              <a:t>26 km </a:t>
            </a:r>
            <a:r>
              <a:rPr lang="hr-HR" dirty="0"/>
              <a:t>i gotovo kilometar široka. </a:t>
            </a:r>
            <a:r>
              <a:rPr lang="hr-HR" dirty="0">
                <a:solidFill>
                  <a:srgbClr val="C00000"/>
                </a:solidFill>
              </a:rPr>
              <a:t>Ime je dobila po morskoj travi </a:t>
            </a:r>
            <a:r>
              <a:rPr lang="hr-HR" dirty="0"/>
              <a:t>koja u rijeci počne rasiti u </a:t>
            </a:r>
            <a:r>
              <a:rPr lang="hr-HR" dirty="0" smtClean="0"/>
              <a:t>travnju </a:t>
            </a:r>
            <a:r>
              <a:rPr lang="hr-HR" dirty="0"/>
              <a:t>ili </a:t>
            </a:r>
            <a:r>
              <a:rPr lang="hr-HR" dirty="0" smtClean="0"/>
              <a:t>svibnju </a:t>
            </a:r>
            <a:r>
              <a:rPr lang="hr-HR" dirty="0"/>
              <a:t>i koja tokom cijelog ljeta bude zelena, kao i bilo koja druga trava na svijetu. Ali kada dođe </a:t>
            </a:r>
            <a:r>
              <a:rPr lang="hr-HR" dirty="0">
                <a:solidFill>
                  <a:srgbClr val="C00000"/>
                </a:solidFill>
              </a:rPr>
              <a:t>jesen</a:t>
            </a:r>
            <a:r>
              <a:rPr lang="hr-HR" dirty="0"/>
              <a:t>, ova rijeka se pretvara u spektakularni krajolik obojen karmin crvenom bojom</a:t>
            </a:r>
            <a:r>
              <a:rPr lang="hr-HR" dirty="0" smtClean="0"/>
              <a:t>.</a:t>
            </a:r>
            <a:endParaRPr lang="hr-HR" dirty="0"/>
          </a:p>
        </p:txBody>
      </p:sp>
    </p:spTree>
    <p:extLst>
      <p:ext uri="{BB962C8B-B14F-4D97-AF65-F5344CB8AC3E}">
        <p14:creationId xmlns:p14="http://schemas.microsoft.com/office/powerpoint/2010/main" val="256234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5780" y="982132"/>
            <a:ext cx="6040192" cy="1303867"/>
          </a:xfrm>
        </p:spPr>
        <p:txBody>
          <a:bodyPr/>
          <a:lstStyle/>
          <a:p>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630" y="183642"/>
            <a:ext cx="9787649" cy="6512834"/>
          </a:xfrm>
        </p:spPr>
      </p:pic>
    </p:spTree>
    <p:extLst>
      <p:ext uri="{BB962C8B-B14F-4D97-AF65-F5344CB8AC3E}">
        <p14:creationId xmlns:p14="http://schemas.microsoft.com/office/powerpoint/2010/main" val="265911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smtClean="0">
                <a:solidFill>
                  <a:srgbClr val="FF6600"/>
                </a:solidFill>
              </a:rPr>
              <a:t>10. Veliki prizmatični izvor - SAD</a:t>
            </a:r>
            <a:endParaRPr lang="hr-HR" b="1" dirty="0">
              <a:solidFill>
                <a:srgbClr val="FF6600"/>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6372" y="1245086"/>
            <a:ext cx="8113690" cy="5431102"/>
          </a:xfrm>
        </p:spPr>
      </p:pic>
    </p:spTree>
    <p:extLst>
      <p:ext uri="{BB962C8B-B14F-4D97-AF65-F5344CB8AC3E}">
        <p14:creationId xmlns:p14="http://schemas.microsoft.com/office/powerpoint/2010/main" val="364188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891027"/>
          </a:xfrm>
        </p:spPr>
        <p:txBody>
          <a:bodyPr/>
          <a:lstStyle/>
          <a:p>
            <a:r>
              <a:rPr lang="hr-HR" dirty="0">
                <a:solidFill>
                  <a:schemeClr val="accent2">
                    <a:lumMod val="75000"/>
                  </a:schemeClr>
                </a:solidFill>
              </a:rPr>
              <a:t>Veliki prizmatični izvor - SAD</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2266" y="1527933"/>
            <a:ext cx="6960795" cy="5220597"/>
          </a:xfrm>
        </p:spPr>
      </p:pic>
      <p:sp>
        <p:nvSpPr>
          <p:cNvPr id="4" name="Text Placeholder 3"/>
          <p:cNvSpPr>
            <a:spLocks noGrp="1"/>
          </p:cNvSpPr>
          <p:nvPr>
            <p:ph type="body" sz="half" idx="2"/>
          </p:nvPr>
        </p:nvSpPr>
        <p:spPr>
          <a:xfrm>
            <a:off x="1293811" y="2395470"/>
            <a:ext cx="3718455" cy="3245475"/>
          </a:xfrm>
        </p:spPr>
        <p:txBody>
          <a:bodyPr>
            <a:noAutofit/>
          </a:bodyPr>
          <a:lstStyle/>
          <a:p>
            <a:r>
              <a:rPr lang="hr-HR" sz="1400" dirty="0"/>
              <a:t>Veliko prizmatično jezero je </a:t>
            </a:r>
            <a:r>
              <a:rPr lang="hr-HR" sz="1400" dirty="0">
                <a:solidFill>
                  <a:srgbClr val="FFC000"/>
                </a:solidFill>
              </a:rPr>
              <a:t>jedan od najvećih termalnih izvora na svijetu</a:t>
            </a:r>
            <a:r>
              <a:rPr lang="hr-HR" sz="1400" dirty="0"/>
              <a:t>, točnije treći po redu, i najveći u SAD-u. Nalazi se</a:t>
            </a:r>
            <a:r>
              <a:rPr lang="hr-HR" sz="1400" dirty="0">
                <a:solidFill>
                  <a:srgbClr val="FFC000"/>
                </a:solidFill>
              </a:rPr>
              <a:t> u Nacionalnom parku </a:t>
            </a:r>
            <a:r>
              <a:rPr lang="hr-HR" sz="1400" dirty="0" smtClean="0">
                <a:solidFill>
                  <a:srgbClr val="FFC000"/>
                </a:solidFill>
              </a:rPr>
              <a:t>Yellowstone u Wyomingu</a:t>
            </a:r>
            <a:r>
              <a:rPr lang="hr-HR" sz="1400" dirty="0" smtClean="0"/>
              <a:t>. Kada </a:t>
            </a:r>
            <a:r>
              <a:rPr lang="hr-HR" sz="1400" dirty="0"/>
              <a:t>bi duga s neba pala na zemlju, to bi uvelike sličilo Velikom prizmatičnom izvoru</a:t>
            </a:r>
            <a:r>
              <a:rPr lang="hr-HR" sz="1400" dirty="0" smtClean="0"/>
              <a:t>.</a:t>
            </a:r>
            <a:endParaRPr lang="hr-HR" sz="1400" dirty="0"/>
          </a:p>
          <a:p>
            <a:r>
              <a:rPr lang="hr-HR" sz="1400" dirty="0"/>
              <a:t>Nijanse crvene, narančaste i plave boje, rasipaju se po zemlji u nacionalnom parku </a:t>
            </a:r>
            <a:r>
              <a:rPr lang="hr-HR" sz="1400" dirty="0" smtClean="0"/>
              <a:t>Yellowstone.</a:t>
            </a:r>
            <a:endParaRPr lang="hr-HR" sz="1400" dirty="0"/>
          </a:p>
          <a:p>
            <a:r>
              <a:rPr lang="hr-HR" sz="1400" dirty="0">
                <a:solidFill>
                  <a:srgbClr val="FFC000"/>
                </a:solidFill>
              </a:rPr>
              <a:t>Otkriveno </a:t>
            </a:r>
            <a:r>
              <a:rPr lang="hr-HR" sz="1400" dirty="0" smtClean="0">
                <a:solidFill>
                  <a:srgbClr val="FFC000"/>
                </a:solidFill>
              </a:rPr>
              <a:t>1871</a:t>
            </a:r>
            <a:r>
              <a:rPr lang="hr-HR" sz="1400" dirty="0">
                <a:solidFill>
                  <a:srgbClr val="FFC000"/>
                </a:solidFill>
              </a:rPr>
              <a:t>. </a:t>
            </a:r>
            <a:r>
              <a:rPr lang="hr-HR" sz="1400" dirty="0" smtClean="0">
                <a:solidFill>
                  <a:srgbClr val="FFC000"/>
                </a:solidFill>
              </a:rPr>
              <a:t>godine</a:t>
            </a:r>
            <a:r>
              <a:rPr lang="hr-HR" sz="1400" dirty="0"/>
              <a:t>, Veliki prazmatični izvor, treći je najtopliji izvor na svijetu, </a:t>
            </a:r>
            <a:r>
              <a:rPr lang="hr-HR" sz="1400" dirty="0">
                <a:solidFill>
                  <a:srgbClr val="FFC000"/>
                </a:solidFill>
              </a:rPr>
              <a:t>s promjerom od 90 metara </a:t>
            </a:r>
            <a:r>
              <a:rPr lang="hr-HR" sz="1400" dirty="0"/>
              <a:t>te </a:t>
            </a:r>
            <a:r>
              <a:rPr lang="hr-HR" sz="1400" dirty="0">
                <a:solidFill>
                  <a:srgbClr val="FFC000"/>
                </a:solidFill>
              </a:rPr>
              <a:t>dubinom od 50 metara</a:t>
            </a:r>
            <a:r>
              <a:rPr lang="hr-HR" sz="1400" dirty="0"/>
              <a:t>. Šareni spektar boja rezultat je </a:t>
            </a:r>
            <a:r>
              <a:rPr lang="hr-HR" sz="1400" dirty="0">
                <a:solidFill>
                  <a:srgbClr val="FFC000"/>
                </a:solidFill>
              </a:rPr>
              <a:t>pigmentnih bakterija </a:t>
            </a:r>
            <a:r>
              <a:rPr lang="hr-HR" sz="1400" dirty="0"/>
              <a:t>u mikroorganizmima, koje se formiraju oko rubova izvora. Količina boja koju bakterije proizvode ovisi o omjeru klorofila i karotenoida te o temperaturi vode, koja se mijenja kroz godišnja </a:t>
            </a:r>
            <a:r>
              <a:rPr lang="hr-HR" sz="1400" dirty="0" smtClean="0"/>
              <a:t>doba.</a:t>
            </a:r>
            <a:endParaRPr lang="hr-HR" sz="1400" dirty="0"/>
          </a:p>
        </p:txBody>
      </p:sp>
    </p:spTree>
    <p:extLst>
      <p:ext uri="{BB962C8B-B14F-4D97-AF65-F5344CB8AC3E}">
        <p14:creationId xmlns:p14="http://schemas.microsoft.com/office/powerpoint/2010/main" val="169086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839" y="982132"/>
            <a:ext cx="5937162" cy="1303867"/>
          </a:xfrm>
        </p:spPr>
        <p:txBody>
          <a:bodyPr/>
          <a:lstStyle/>
          <a:p>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093" y="218941"/>
            <a:ext cx="9710670" cy="6445457"/>
          </a:xfrm>
        </p:spPr>
      </p:pic>
    </p:spTree>
    <p:extLst>
      <p:ext uri="{BB962C8B-B14F-4D97-AF65-F5344CB8AC3E}">
        <p14:creationId xmlns:p14="http://schemas.microsoft.com/office/powerpoint/2010/main" val="335502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262" y="982132"/>
            <a:ext cx="6246253" cy="1303867"/>
          </a:xfrm>
        </p:spPr>
        <p:txBody>
          <a:bodyPr/>
          <a:lstStyle/>
          <a:p>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820" y="182334"/>
            <a:ext cx="9800822" cy="6560425"/>
          </a:xfrm>
        </p:spPr>
      </p:pic>
    </p:spTree>
    <p:extLst>
      <p:ext uri="{BB962C8B-B14F-4D97-AF65-F5344CB8AC3E}">
        <p14:creationId xmlns:p14="http://schemas.microsoft.com/office/powerpoint/2010/main" val="213742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5786" y="982132"/>
            <a:ext cx="4365938" cy="1303867"/>
          </a:xfrm>
        </p:spPr>
        <p:txBody>
          <a:bodyPr/>
          <a:lstStyle/>
          <a:p>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213" y="271950"/>
            <a:ext cx="9775065" cy="6379302"/>
          </a:xfrm>
        </p:spPr>
      </p:pic>
    </p:spTree>
    <p:extLst>
      <p:ext uri="{BB962C8B-B14F-4D97-AF65-F5344CB8AC3E}">
        <p14:creationId xmlns:p14="http://schemas.microsoft.com/office/powerpoint/2010/main" val="298477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smtClean="0">
                <a:solidFill>
                  <a:srgbClr val="002060"/>
                </a:solidFill>
              </a:rPr>
              <a:t>11. Zvjezdana plaža – Maldivi</a:t>
            </a:r>
            <a:endParaRPr lang="hr-HR" b="1" dirty="0">
              <a:solidFill>
                <a:srgbClr val="002060"/>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410" y="1336139"/>
            <a:ext cx="8060229" cy="5360053"/>
          </a:xfrm>
        </p:spPr>
      </p:pic>
    </p:spTree>
    <p:extLst>
      <p:ext uri="{BB962C8B-B14F-4D97-AF65-F5344CB8AC3E}">
        <p14:creationId xmlns:p14="http://schemas.microsoft.com/office/powerpoint/2010/main" val="273102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5"/>
            <a:ext cx="3718455" cy="581934"/>
          </a:xfrm>
        </p:spPr>
        <p:txBody>
          <a:bodyPr>
            <a:normAutofit fontScale="90000"/>
          </a:bodyPr>
          <a:lstStyle/>
          <a:p>
            <a:r>
              <a:rPr lang="hr-HR" dirty="0">
                <a:solidFill>
                  <a:srgbClr val="00B0F0"/>
                </a:solidFill>
              </a:rPr>
              <a:t>Zvjezdana plaža – </a:t>
            </a:r>
            <a:r>
              <a:rPr lang="hr-HR" dirty="0" smtClean="0">
                <a:solidFill>
                  <a:srgbClr val="00B0F0"/>
                </a:solidFill>
              </a:rPr>
              <a:t>plaža Vadhu - </a:t>
            </a:r>
            <a:r>
              <a:rPr lang="hr-HR" dirty="0" smtClean="0">
                <a:solidFill>
                  <a:srgbClr val="00B0F0"/>
                </a:solidFill>
              </a:rPr>
              <a:t>Maldivi</a:t>
            </a:r>
            <a:endParaRPr lang="hr-HR" dirty="0">
              <a:solidFill>
                <a:srgbClr val="00B0F0"/>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2266" y="1388535"/>
            <a:ext cx="6836297" cy="4561091"/>
          </a:xfrm>
        </p:spPr>
      </p:pic>
      <p:sp>
        <p:nvSpPr>
          <p:cNvPr id="4" name="Text Placeholder 3"/>
          <p:cNvSpPr>
            <a:spLocks noGrp="1"/>
          </p:cNvSpPr>
          <p:nvPr>
            <p:ph type="body" sz="half" idx="2"/>
          </p:nvPr>
        </p:nvSpPr>
        <p:spPr>
          <a:xfrm>
            <a:off x="1293811" y="2189408"/>
            <a:ext cx="3718455" cy="3686458"/>
          </a:xfrm>
        </p:spPr>
        <p:txBody>
          <a:bodyPr>
            <a:noAutofit/>
          </a:bodyPr>
          <a:lstStyle/>
          <a:p>
            <a:r>
              <a:rPr lang="hr-HR" sz="1400" dirty="0"/>
              <a:t>Na plaži Vadhu na Maldivima </a:t>
            </a:r>
            <a:r>
              <a:rPr lang="hr-HR" sz="1400" dirty="0" smtClean="0"/>
              <a:t>valovi </a:t>
            </a:r>
            <a:r>
              <a:rPr lang="hr-HR" sz="1400" dirty="0"/>
              <a:t>svijetle jarko plavom bojom i usred noći, a sve to zahvaljujući "majci </a:t>
            </a:r>
            <a:r>
              <a:rPr lang="hr-HR" sz="1400" dirty="0" smtClean="0"/>
              <a:t>prirodi„. Priroda </a:t>
            </a:r>
            <a:r>
              <a:rPr lang="hr-HR" sz="1400" dirty="0"/>
              <a:t>nas često iznenađuje raznim ljepotama koje je u stanju da napravi</a:t>
            </a:r>
            <a:r>
              <a:rPr lang="hr-HR" sz="1400" dirty="0" smtClean="0"/>
              <a:t>. “</a:t>
            </a:r>
            <a:r>
              <a:rPr lang="hr-HR" sz="1400" dirty="0"/>
              <a:t>Krivci” za plavu svijetlost koja prekriva </a:t>
            </a:r>
            <a:r>
              <a:rPr lang="hr-HR" sz="1400" dirty="0" smtClean="0"/>
              <a:t>valove </a:t>
            </a:r>
            <a:r>
              <a:rPr lang="hr-HR" sz="1400" dirty="0"/>
              <a:t>u plićaku plaže Vadhu na Maldivima su </a:t>
            </a:r>
            <a:r>
              <a:rPr lang="hr-HR" sz="1400" dirty="0">
                <a:solidFill>
                  <a:srgbClr val="00B0F0"/>
                </a:solidFill>
              </a:rPr>
              <a:t>fitoplanktoni</a:t>
            </a:r>
            <a:r>
              <a:rPr lang="hr-HR" sz="1400" dirty="0"/>
              <a:t>. Oni stvaraju bioiluminaciju ili biološko svijetlo.</a:t>
            </a:r>
          </a:p>
          <a:p>
            <a:r>
              <a:rPr lang="hr-HR" sz="1400" dirty="0"/>
              <a:t>Dinoflegelate odnosno </a:t>
            </a:r>
            <a:r>
              <a:rPr lang="hr-HR" sz="1400" dirty="0" smtClean="0"/>
              <a:t>“</a:t>
            </a:r>
            <a:r>
              <a:rPr lang="hr-HR" sz="1400" dirty="0" smtClean="0">
                <a:solidFill>
                  <a:srgbClr val="00B0F0"/>
                </a:solidFill>
              </a:rPr>
              <a:t>vatrene </a:t>
            </a:r>
            <a:r>
              <a:rPr lang="hr-HR" sz="1400" dirty="0">
                <a:solidFill>
                  <a:srgbClr val="00B0F0"/>
                </a:solidFill>
              </a:rPr>
              <a:t>alge” </a:t>
            </a:r>
            <a:r>
              <a:rPr lang="hr-HR" sz="1400" dirty="0" smtClean="0"/>
              <a:t>su </a:t>
            </a:r>
            <a:r>
              <a:rPr lang="hr-HR" sz="1400" dirty="0"/>
              <a:t>vrsta fitoplanktona koje blješte svijetlo plavom svjetlošću jer njihova membrana </a:t>
            </a:r>
            <a:r>
              <a:rPr lang="hr-HR" sz="1400" dirty="0" smtClean="0"/>
              <a:t>reagiraju </a:t>
            </a:r>
            <a:r>
              <a:rPr lang="hr-HR" sz="1400" dirty="0"/>
              <a:t>na električne signale.</a:t>
            </a:r>
          </a:p>
        </p:txBody>
      </p:sp>
    </p:spTree>
    <p:extLst>
      <p:ext uri="{BB962C8B-B14F-4D97-AF65-F5344CB8AC3E}">
        <p14:creationId xmlns:p14="http://schemas.microsoft.com/office/powerpoint/2010/main" val="354678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838" y="982132"/>
            <a:ext cx="5924283" cy="1303867"/>
          </a:xfrm>
        </p:spPr>
        <p:txBody>
          <a:bodyPr/>
          <a:lstStyle/>
          <a:p>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263" y="128789"/>
            <a:ext cx="9847016" cy="6581090"/>
          </a:xfrm>
        </p:spPr>
      </p:pic>
    </p:spTree>
    <p:extLst>
      <p:ext uri="{BB962C8B-B14F-4D97-AF65-F5344CB8AC3E}">
        <p14:creationId xmlns:p14="http://schemas.microsoft.com/office/powerpoint/2010/main" val="191377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116" y="452717"/>
            <a:ext cx="5509568" cy="5509568"/>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2683" y="452718"/>
            <a:ext cx="4528900" cy="5509567"/>
          </a:xfrm>
          <a:prstGeom prst="rect">
            <a:avLst/>
          </a:prstGeom>
        </p:spPr>
      </p:pic>
    </p:spTree>
    <p:extLst>
      <p:ext uri="{BB962C8B-B14F-4D97-AF65-F5344CB8AC3E}">
        <p14:creationId xmlns:p14="http://schemas.microsoft.com/office/powerpoint/2010/main" val="67003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8958" y="452718"/>
            <a:ext cx="7281876" cy="1400530"/>
          </a:xfrm>
        </p:spPr>
        <p:txBody>
          <a:bodyPr/>
          <a:lstStyle/>
          <a:p>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2586" y="252424"/>
            <a:ext cx="8627130" cy="6470348"/>
          </a:xfrm>
        </p:spPr>
      </p:pic>
    </p:spTree>
    <p:extLst>
      <p:ext uri="{BB962C8B-B14F-4D97-AF65-F5344CB8AC3E}">
        <p14:creationId xmlns:p14="http://schemas.microsoft.com/office/powerpoint/2010/main" val="66215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b="1" dirty="0" smtClean="0">
                <a:solidFill>
                  <a:srgbClr val="FF0000"/>
                </a:solidFill>
              </a:rPr>
              <a:t/>
            </a:r>
            <a:br>
              <a:rPr lang="hr-HR" b="1" dirty="0" smtClean="0">
                <a:solidFill>
                  <a:srgbClr val="FF0000"/>
                </a:solidFill>
              </a:rPr>
            </a:br>
            <a:r>
              <a:rPr lang="hr-HR" b="1" dirty="0" smtClean="0">
                <a:solidFill>
                  <a:srgbClr val="FF0000"/>
                </a:solidFill>
              </a:rPr>
              <a:t>12. Jezero meduza – Palau</a:t>
            </a:r>
            <a:r>
              <a:rPr lang="hr-HR" dirty="0" smtClean="0"/>
              <a:t/>
            </a:r>
            <a:br>
              <a:rPr lang="hr-HR" dirty="0" smtClean="0"/>
            </a:br>
            <a:endParaRPr lang="hr-HR"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4387" y="1853248"/>
            <a:ext cx="6382035" cy="4786526"/>
          </a:xfrm>
        </p:spPr>
      </p:pic>
    </p:spTree>
    <p:extLst>
      <p:ext uri="{BB962C8B-B14F-4D97-AF65-F5344CB8AC3E}">
        <p14:creationId xmlns:p14="http://schemas.microsoft.com/office/powerpoint/2010/main" val="19349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530418"/>
          </a:xfrm>
        </p:spPr>
        <p:txBody>
          <a:bodyPr/>
          <a:lstStyle/>
          <a:p>
            <a:r>
              <a:rPr lang="hr-HR" dirty="0" smtClean="0">
                <a:solidFill>
                  <a:srgbClr val="FFC000"/>
                </a:solidFill>
              </a:rPr>
              <a:t>Jezero meduza - Palau</a:t>
            </a:r>
            <a:endParaRPr lang="hr-HR" dirty="0">
              <a:solidFill>
                <a:srgbClr val="FFC000"/>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969" y="1388533"/>
            <a:ext cx="6761625" cy="5141055"/>
          </a:xfrm>
        </p:spPr>
      </p:pic>
      <p:sp>
        <p:nvSpPr>
          <p:cNvPr id="4" name="Text Placeholder 3"/>
          <p:cNvSpPr>
            <a:spLocks noGrp="1"/>
          </p:cNvSpPr>
          <p:nvPr>
            <p:ph type="body" sz="half" idx="2"/>
          </p:nvPr>
        </p:nvSpPr>
        <p:spPr>
          <a:xfrm>
            <a:off x="1293811" y="2099256"/>
            <a:ext cx="3718455" cy="3915177"/>
          </a:xfrm>
        </p:spPr>
        <p:txBody>
          <a:bodyPr>
            <a:normAutofit fontScale="85000" lnSpcReduction="10000"/>
          </a:bodyPr>
          <a:lstStyle/>
          <a:p>
            <a:r>
              <a:rPr lang="pl-PL" dirty="0"/>
              <a:t>Jezero meduza je morsko jezero nalazi na otoku Eil Malk u </a:t>
            </a:r>
            <a:r>
              <a:rPr lang="pl-PL" dirty="0" smtClean="0"/>
              <a:t>Palau</a:t>
            </a:r>
          </a:p>
          <a:p>
            <a:r>
              <a:rPr lang="hr-HR" dirty="0" smtClean="0"/>
              <a:t>Milionima </a:t>
            </a:r>
            <a:r>
              <a:rPr lang="hr-HR" dirty="0"/>
              <a:t>godina meduze su bile zatočene u ovom jezeru sve dok nije potopljen greben ruža od mora, more potapajući greben stvorilo je izlaz na more iz jezera. U ovom jezeru meduze su se prilagodile novim uvjetima i u nedostatku neprijatelja</a:t>
            </a:r>
            <a:r>
              <a:rPr lang="hr-HR" dirty="0">
                <a:solidFill>
                  <a:srgbClr val="FFC000"/>
                </a:solidFill>
              </a:rPr>
              <a:t> izgubile su svoj žalac za odbranu</a:t>
            </a:r>
            <a:r>
              <a:rPr lang="hr-HR" dirty="0"/>
              <a:t>. </a:t>
            </a:r>
            <a:r>
              <a:rPr lang="hr-HR" dirty="0" smtClean="0"/>
              <a:t>Alge </a:t>
            </a:r>
            <a:r>
              <a:rPr lang="hr-HR" dirty="0"/>
              <a:t>su ono zbog čega meduza živi. </a:t>
            </a:r>
            <a:endParaRPr lang="hr-HR" dirty="0" smtClean="0"/>
          </a:p>
          <a:p>
            <a:r>
              <a:rPr lang="hr-HR" dirty="0" smtClean="0">
                <a:solidFill>
                  <a:srgbClr val="FFC000"/>
                </a:solidFill>
              </a:rPr>
              <a:t>Dva </a:t>
            </a:r>
            <a:r>
              <a:rPr lang="hr-HR" dirty="0">
                <a:solidFill>
                  <a:srgbClr val="FFC000"/>
                </a:solidFill>
              </a:rPr>
              <a:t>puta svakog dana meduza pliva sa jedne strane jezera na dugu</a:t>
            </a:r>
            <a:r>
              <a:rPr lang="hr-HR" dirty="0"/>
              <a:t>. Meduza ovo radi da bi izložila suncu unutrašnje alge kako bi alge mogle rasti. Noću meduza pliva u nižim tj većim dubinama jer je tu voda bogatija dušikom, a dušik </a:t>
            </a:r>
            <a:r>
              <a:rPr lang="hr-HR" dirty="0" smtClean="0"/>
              <a:t>također </a:t>
            </a:r>
            <a:r>
              <a:rPr lang="hr-HR" dirty="0"/>
              <a:t>je potreban algama meduza. </a:t>
            </a:r>
            <a:r>
              <a:rPr lang="hr-HR" dirty="0" smtClean="0"/>
              <a:t>Meduza </a:t>
            </a:r>
            <a:r>
              <a:rPr lang="hr-HR" dirty="0"/>
              <a:t>ima samo jednog predatora koji je lovi u ovom jezeru to je stvorenje - more anemon. </a:t>
            </a:r>
            <a:r>
              <a:rPr lang="hr-HR" dirty="0" smtClean="0"/>
              <a:t>Jezero </a:t>
            </a:r>
            <a:r>
              <a:rPr lang="hr-HR" dirty="0"/>
              <a:t>meduza je jedno od najpoznatijih turističkih atrakcija </a:t>
            </a:r>
            <a:r>
              <a:rPr lang="hr-HR" dirty="0" smtClean="0"/>
              <a:t>Tihog oceana. </a:t>
            </a:r>
            <a:r>
              <a:rPr lang="hr-HR" dirty="0"/>
              <a:t>Ova vrsta meduza </a:t>
            </a:r>
            <a:r>
              <a:rPr lang="hr-HR" dirty="0">
                <a:solidFill>
                  <a:srgbClr val="FFC000"/>
                </a:solidFill>
              </a:rPr>
              <a:t>nije opasna za ljude </a:t>
            </a:r>
            <a:r>
              <a:rPr lang="hr-HR" dirty="0"/>
              <a:t>i slobodno možete bez </a:t>
            </a:r>
            <a:r>
              <a:rPr lang="hr-HR" dirty="0" smtClean="0"/>
              <a:t>plivati s </a:t>
            </a:r>
            <a:r>
              <a:rPr lang="hr-HR" dirty="0"/>
              <a:t>i među meduzama.</a:t>
            </a:r>
          </a:p>
        </p:txBody>
      </p:sp>
    </p:spTree>
    <p:extLst>
      <p:ext uri="{BB962C8B-B14F-4D97-AF65-F5344CB8AC3E}">
        <p14:creationId xmlns:p14="http://schemas.microsoft.com/office/powerpoint/2010/main" val="271070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1532" y="982132"/>
            <a:ext cx="6697014" cy="1303867"/>
          </a:xfrm>
        </p:spPr>
        <p:txBody>
          <a:bodyPr/>
          <a:lstStyle/>
          <a:p>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819" y="283335"/>
            <a:ext cx="10048522" cy="6246253"/>
          </a:xfrm>
        </p:spPr>
      </p:pic>
    </p:spTree>
    <p:extLst>
      <p:ext uri="{BB962C8B-B14F-4D97-AF65-F5344CB8AC3E}">
        <p14:creationId xmlns:p14="http://schemas.microsoft.com/office/powerpoint/2010/main" val="45625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5020" y="982132"/>
            <a:ext cx="5988676" cy="1303867"/>
          </a:xfrm>
        </p:spPr>
        <p:txBody>
          <a:bodyPr/>
          <a:lstStyle/>
          <a:p>
            <a:endParaRPr lang="hr-H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820" y="216904"/>
            <a:ext cx="10006884" cy="6399797"/>
          </a:xfrm>
        </p:spPr>
      </p:pic>
    </p:spTree>
    <p:extLst>
      <p:ext uri="{BB962C8B-B14F-4D97-AF65-F5344CB8AC3E}">
        <p14:creationId xmlns:p14="http://schemas.microsoft.com/office/powerpoint/2010/main" val="376498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Kliknite da biste pogledali video</a:t>
            </a:r>
            <a:endParaRPr lang="hr-HR" dirty="0"/>
          </a:p>
        </p:txBody>
      </p:sp>
      <p:sp>
        <p:nvSpPr>
          <p:cNvPr id="3" name="Content Placeholder 2"/>
          <p:cNvSpPr>
            <a:spLocks noGrp="1"/>
          </p:cNvSpPr>
          <p:nvPr>
            <p:ph idx="1"/>
          </p:nvPr>
        </p:nvSpPr>
        <p:spPr>
          <a:xfrm>
            <a:off x="1103312" y="2133600"/>
            <a:ext cx="8946541" cy="4114799"/>
          </a:xfrm>
        </p:spPr>
        <p:txBody>
          <a:bodyPr/>
          <a:lstStyle/>
          <a:p>
            <a:pPr marL="457200" indent="-457200">
              <a:buAutoNum type="arabicPeriod"/>
            </a:pPr>
            <a:r>
              <a:rPr lang="hr-HR" sz="2400" b="1" dirty="0" smtClean="0">
                <a:solidFill>
                  <a:srgbClr val="92D050"/>
                </a:solidFill>
                <a:hlinkClick r:id="rId2"/>
              </a:rPr>
              <a:t>Svjetleće </a:t>
            </a:r>
            <a:r>
              <a:rPr lang="hr-HR" sz="2400" b="1" dirty="0">
                <a:solidFill>
                  <a:srgbClr val="92D050"/>
                </a:solidFill>
                <a:hlinkClick r:id="rId2"/>
              </a:rPr>
              <a:t>spilje – Novi </a:t>
            </a:r>
            <a:r>
              <a:rPr lang="hr-HR" sz="2400" b="1" dirty="0" smtClean="0">
                <a:solidFill>
                  <a:srgbClr val="92D050"/>
                </a:solidFill>
                <a:hlinkClick r:id="rId2"/>
              </a:rPr>
              <a:t>Zeland</a:t>
            </a:r>
            <a:endParaRPr lang="hr-HR" sz="2400" b="1" dirty="0" smtClean="0">
              <a:solidFill>
                <a:srgbClr val="92D050"/>
              </a:solidFill>
            </a:endParaRPr>
          </a:p>
          <a:p>
            <a:pPr marL="457200" indent="-457200">
              <a:buAutoNum type="arabicPeriod"/>
            </a:pPr>
            <a:r>
              <a:rPr lang="hr-HR" sz="2400" b="1" dirty="0" smtClean="0">
                <a:solidFill>
                  <a:srgbClr val="92D050"/>
                </a:solidFill>
                <a:hlinkClick r:id="rId3"/>
              </a:rPr>
              <a:t>Zvjezdana plaža – plažu </a:t>
            </a:r>
            <a:r>
              <a:rPr lang="hr-HR" sz="2400" b="1" dirty="0" err="1" smtClean="0">
                <a:solidFill>
                  <a:srgbClr val="92D050"/>
                </a:solidFill>
                <a:hlinkClick r:id="rId3"/>
              </a:rPr>
              <a:t>Vadhu</a:t>
            </a:r>
            <a:r>
              <a:rPr lang="hr-HR" sz="2400" b="1" dirty="0" smtClean="0">
                <a:solidFill>
                  <a:srgbClr val="92D050"/>
                </a:solidFill>
                <a:hlinkClick r:id="rId3"/>
              </a:rPr>
              <a:t> – Maldivi</a:t>
            </a:r>
            <a:endParaRPr lang="hr-HR" sz="2400" b="1" dirty="0" smtClean="0">
              <a:solidFill>
                <a:srgbClr val="92D050"/>
              </a:solidFill>
            </a:endParaRPr>
          </a:p>
          <a:p>
            <a:pPr marL="457200" indent="-457200">
              <a:buAutoNum type="arabicPeriod"/>
            </a:pPr>
            <a:r>
              <a:rPr lang="hr-HR" sz="2400" b="1" dirty="0" smtClean="0">
                <a:solidFill>
                  <a:srgbClr val="92D050"/>
                </a:solidFill>
                <a:hlinkClick r:id="rId4"/>
              </a:rPr>
              <a:t>Veliki </a:t>
            </a:r>
            <a:r>
              <a:rPr lang="hr-HR" sz="2400" b="1" dirty="0" err="1" smtClean="0">
                <a:solidFill>
                  <a:srgbClr val="92D050"/>
                </a:solidFill>
                <a:hlinkClick r:id="rId4"/>
              </a:rPr>
              <a:t>prizmatični</a:t>
            </a:r>
            <a:r>
              <a:rPr lang="hr-HR" sz="2400" b="1" dirty="0" smtClean="0">
                <a:solidFill>
                  <a:srgbClr val="92D050"/>
                </a:solidFill>
                <a:hlinkClick r:id="rId4"/>
              </a:rPr>
              <a:t> izvor - SAD</a:t>
            </a:r>
            <a:endParaRPr lang="hr-HR" sz="2400" b="1" dirty="0" smtClean="0">
              <a:solidFill>
                <a:srgbClr val="92D050"/>
              </a:solidFill>
            </a:endParaRPr>
          </a:p>
          <a:p>
            <a:pPr marL="457200" indent="-457200">
              <a:buAutoNum type="arabicPeriod"/>
            </a:pPr>
            <a:r>
              <a:rPr lang="hr-HR" sz="2400" b="1" dirty="0" smtClean="0">
                <a:hlinkClick r:id="rId5"/>
              </a:rPr>
              <a:t>Ružičasto jezero - Australija</a:t>
            </a:r>
            <a:endParaRPr lang="hr-HR" sz="2400" b="1" dirty="0" smtClean="0"/>
          </a:p>
          <a:p>
            <a:pPr marL="457200" indent="-457200">
              <a:buAutoNum type="arabicPeriod"/>
            </a:pPr>
            <a:r>
              <a:rPr lang="hr-HR" sz="2400" b="1" dirty="0" smtClean="0">
                <a:hlinkClick r:id="rId6"/>
              </a:rPr>
              <a:t>Jezero meduza – Palu </a:t>
            </a:r>
            <a:endParaRPr lang="hr-HR" sz="2400" b="1" dirty="0" smtClean="0"/>
          </a:p>
          <a:p>
            <a:pPr marL="457200" indent="-457200">
              <a:buAutoNum type="arabicPeriod"/>
            </a:pPr>
            <a:r>
              <a:rPr lang="hr-HR" sz="2400" b="1" dirty="0" smtClean="0">
                <a:hlinkClick r:id="rId7"/>
              </a:rPr>
              <a:t>Najveće slano jezero - Bolivija</a:t>
            </a:r>
            <a:endParaRPr lang="hr-HR" sz="2400" b="1" dirty="0" smtClean="0"/>
          </a:p>
          <a:p>
            <a:pPr marL="457200" indent="-457200">
              <a:buAutoNum type="arabicPeriod"/>
            </a:pPr>
            <a:endParaRPr lang="hr-HR" dirty="0" smtClean="0"/>
          </a:p>
          <a:p>
            <a:pPr marL="457200" indent="-457200">
              <a:buAutoNum type="arabicPeriod"/>
            </a:pPr>
            <a:endParaRPr lang="hr-HR" dirty="0"/>
          </a:p>
        </p:txBody>
      </p:sp>
    </p:spTree>
    <p:extLst>
      <p:ext uri="{BB962C8B-B14F-4D97-AF65-F5344CB8AC3E}">
        <p14:creationId xmlns:p14="http://schemas.microsoft.com/office/powerpoint/2010/main" val="40155126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r-HR" dirty="0" smtClean="0"/>
              <a:t>A što biste vi prvo posjetili???</a:t>
            </a:r>
            <a:endParaRPr lang="hr-HR" dirty="0"/>
          </a:p>
        </p:txBody>
      </p:sp>
      <p:sp>
        <p:nvSpPr>
          <p:cNvPr id="3" name="Subtitle 2"/>
          <p:cNvSpPr>
            <a:spLocks noGrp="1"/>
          </p:cNvSpPr>
          <p:nvPr>
            <p:ph type="subTitle" idx="1"/>
          </p:nvPr>
        </p:nvSpPr>
        <p:spPr/>
        <p:txBody>
          <a:bodyPr/>
          <a:lstStyle/>
          <a:p>
            <a:endParaRPr lang="hr-HR"/>
          </a:p>
        </p:txBody>
      </p:sp>
    </p:spTree>
    <p:extLst>
      <p:ext uri="{BB962C8B-B14F-4D97-AF65-F5344CB8AC3E}">
        <p14:creationId xmlns:p14="http://schemas.microsoft.com/office/powerpoint/2010/main" val="185326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163" y="259535"/>
            <a:ext cx="9532617" cy="6349955"/>
          </a:xfrm>
        </p:spPr>
      </p:pic>
    </p:spTree>
    <p:extLst>
      <p:ext uri="{BB962C8B-B14F-4D97-AF65-F5344CB8AC3E}">
        <p14:creationId xmlns:p14="http://schemas.microsoft.com/office/powerpoint/2010/main" val="53870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smtClean="0">
                <a:solidFill>
                  <a:srgbClr val="00B0F0"/>
                </a:solidFill>
              </a:rPr>
              <a:t>2. Pamučna palača - Turska</a:t>
            </a:r>
            <a:endParaRPr lang="hr-HR" b="1" dirty="0">
              <a:solidFill>
                <a:srgbClr val="00B0F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7132" y="1347070"/>
            <a:ext cx="7030227" cy="5272671"/>
          </a:xfrm>
        </p:spPr>
      </p:pic>
    </p:spTree>
    <p:extLst>
      <p:ext uri="{BB962C8B-B14F-4D97-AF65-F5344CB8AC3E}">
        <p14:creationId xmlns:p14="http://schemas.microsoft.com/office/powerpoint/2010/main" val="201433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775117"/>
          </a:xfrm>
        </p:spPr>
        <p:txBody>
          <a:bodyPr>
            <a:normAutofit fontScale="90000"/>
          </a:bodyPr>
          <a:lstStyle/>
          <a:p>
            <a:r>
              <a:rPr lang="hr-HR" b="1" dirty="0" smtClean="0">
                <a:solidFill>
                  <a:srgbClr val="0070C0"/>
                </a:solidFill>
              </a:rPr>
              <a:t>Pamukkale – pamučna palača - turska</a:t>
            </a:r>
            <a:endParaRPr lang="hr-HR" b="1" dirty="0">
              <a:solidFill>
                <a:srgbClr val="0070C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99011" y="1573639"/>
            <a:ext cx="6680512" cy="4608220"/>
          </a:xfrm>
        </p:spPr>
      </p:pic>
      <p:sp>
        <p:nvSpPr>
          <p:cNvPr id="4" name="Text Placeholder 3"/>
          <p:cNvSpPr>
            <a:spLocks noGrp="1"/>
          </p:cNvSpPr>
          <p:nvPr>
            <p:ph type="body" sz="half" idx="2"/>
          </p:nvPr>
        </p:nvSpPr>
        <p:spPr>
          <a:xfrm>
            <a:off x="1293811" y="2163650"/>
            <a:ext cx="3718455" cy="3712215"/>
          </a:xfrm>
        </p:spPr>
        <p:txBody>
          <a:bodyPr>
            <a:normAutofit lnSpcReduction="10000"/>
          </a:bodyPr>
          <a:lstStyle/>
          <a:p>
            <a:r>
              <a:rPr lang="hr-HR" b="1" dirty="0">
                <a:solidFill>
                  <a:srgbClr val="00B0F0"/>
                </a:solidFill>
              </a:rPr>
              <a:t>Pamukkale</a:t>
            </a:r>
            <a:r>
              <a:rPr lang="hr-HR" dirty="0">
                <a:solidFill>
                  <a:srgbClr val="00B0F0"/>
                </a:solidFill>
              </a:rPr>
              <a:t> </a:t>
            </a:r>
            <a:r>
              <a:rPr lang="hr-HR" dirty="0"/>
              <a:t>(turski za "Pamučna palača") je kompleks jedinstvenih </a:t>
            </a:r>
            <a:r>
              <a:rPr lang="hr-HR" dirty="0">
                <a:solidFill>
                  <a:srgbClr val="00B0F0"/>
                </a:solidFill>
              </a:rPr>
              <a:t>mineralnih izvora </a:t>
            </a:r>
            <a:r>
              <a:rPr lang="hr-HR" dirty="0"/>
              <a:t>u jugozapadnoj Turskoj, u blizini gradaDenizlija. Lokalitet se sastoji od toplih izvora i vapnenca travertina koji ima neobičan oblik plitkih terasastih bazena, nastalih prelijevanjem mineralne vode i taloženjem minerala</a:t>
            </a:r>
            <a:r>
              <a:rPr lang="hr-HR" dirty="0" smtClean="0"/>
              <a:t>.</a:t>
            </a:r>
          </a:p>
          <a:p>
            <a:r>
              <a:rPr lang="hr-HR" dirty="0"/>
              <a:t> Ovo područje se nalazi </a:t>
            </a:r>
            <a:r>
              <a:rPr lang="hr-HR" dirty="0">
                <a:solidFill>
                  <a:srgbClr val="00B0F0"/>
                </a:solidFill>
              </a:rPr>
              <a:t>u dolini rijeke Menderes </a:t>
            </a:r>
            <a:r>
              <a:rPr lang="hr-HR" dirty="0"/>
              <a:t>koje ima umjerenu klimu skoro cijele godine. Dugo je oko 2,000, a široko 600 i visoko oko 160 metara. Pamukkale ima </a:t>
            </a:r>
            <a:r>
              <a:rPr lang="hr-HR" dirty="0">
                <a:solidFill>
                  <a:srgbClr val="00B0F0"/>
                </a:solidFill>
              </a:rPr>
              <a:t>17 izvora </a:t>
            </a:r>
            <a:r>
              <a:rPr lang="hr-HR" dirty="0"/>
              <a:t>u kojima voda ima temperaturu od 35°C do 100°C. Od njih se voda prolijeva nekih 320 metara do padine gdje se u terasama prelijeva </a:t>
            </a:r>
            <a:r>
              <a:rPr lang="hr-HR" dirty="0">
                <a:solidFill>
                  <a:srgbClr val="00B0F0"/>
                </a:solidFill>
              </a:rPr>
              <a:t>preko padine duge 60-70 </a:t>
            </a:r>
            <a:r>
              <a:rPr lang="hr-HR" dirty="0" smtClean="0">
                <a:solidFill>
                  <a:srgbClr val="00B0F0"/>
                </a:solidFill>
              </a:rPr>
              <a:t>metara</a:t>
            </a:r>
            <a:r>
              <a:rPr lang="hr-HR" dirty="0" smtClean="0"/>
              <a:t>.</a:t>
            </a:r>
            <a:endParaRPr lang="hr-HR" dirty="0"/>
          </a:p>
        </p:txBody>
      </p:sp>
    </p:spTree>
    <p:extLst>
      <p:ext uri="{BB962C8B-B14F-4D97-AF65-F5344CB8AC3E}">
        <p14:creationId xmlns:p14="http://schemas.microsoft.com/office/powerpoint/2010/main" val="287641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18869" b="18869"/>
          <a:stretch>
            <a:fillRect/>
          </a:stretch>
        </p:blipFill>
        <p:spPr>
          <a:xfrm>
            <a:off x="189039" y="466860"/>
            <a:ext cx="10114060" cy="5930956"/>
          </a:xfrm>
        </p:spPr>
      </p:pic>
      <p:sp>
        <p:nvSpPr>
          <p:cNvPr id="4" name="Text Placeholder 3"/>
          <p:cNvSpPr>
            <a:spLocks noGrp="1"/>
          </p:cNvSpPr>
          <p:nvPr>
            <p:ph type="body" sz="half" idx="2"/>
          </p:nvPr>
        </p:nvSpPr>
        <p:spPr/>
        <p:txBody>
          <a:bodyPr/>
          <a:lstStyle/>
          <a:p>
            <a:endParaRPr lang="hr-HR"/>
          </a:p>
        </p:txBody>
      </p:sp>
    </p:spTree>
    <p:extLst>
      <p:ext uri="{BB962C8B-B14F-4D97-AF65-F5344CB8AC3E}">
        <p14:creationId xmlns:p14="http://schemas.microsoft.com/office/powerpoint/2010/main" val="360015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365</TotalTime>
  <Words>1600</Words>
  <Application>Microsoft Office PowerPoint</Application>
  <PresentationFormat>Widescreen</PresentationFormat>
  <Paragraphs>68</Paragraphs>
  <Slides>55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Century Gothic</vt:lpstr>
      <vt:lpstr>Wingdings 3</vt:lpstr>
      <vt:lpstr>Ion</vt:lpstr>
      <vt:lpstr>Nadrealne ljepote prirode</vt:lpstr>
      <vt:lpstr>Zašto smo odabrali ovu temu?</vt:lpstr>
      <vt:lpstr>1. Crvena plaža - Kina</vt:lpstr>
      <vt:lpstr>Crvena plaža - Kina</vt:lpstr>
      <vt:lpstr>PowerPoint Presentation</vt:lpstr>
      <vt:lpstr>PowerPoint Presentation</vt:lpstr>
      <vt:lpstr>2. Pamučna palača - Turska</vt:lpstr>
      <vt:lpstr>Pamukkale – pamučna palača - turska</vt:lpstr>
      <vt:lpstr>PowerPoint Presentation</vt:lpstr>
      <vt:lpstr>PowerPoint Presentation</vt:lpstr>
      <vt:lpstr>3. Svjetleće spilje – Novi Zeland</vt:lpstr>
      <vt:lpstr>Waitomo – svetleće špilje – Novi Zeland</vt:lpstr>
      <vt:lpstr>PowerPoint Presentation</vt:lpstr>
      <vt:lpstr>PowerPoint Presentation</vt:lpstr>
      <vt:lpstr>4. Rijeka duginih boja - Kolumbija</vt:lpstr>
      <vt:lpstr>Rijeka duginih boja rijeka pet boja - Kolumbija</vt:lpstr>
      <vt:lpstr>PowerPoint Presentation</vt:lpstr>
      <vt:lpstr>PowerPoint Presentation</vt:lpstr>
      <vt:lpstr>PowerPoint Presentation</vt:lpstr>
      <vt:lpstr>5. Dugine planine - Kina</vt:lpstr>
      <vt:lpstr>5. Dugine planine - Kina</vt:lpstr>
      <vt:lpstr>PowerPoint Presentation</vt:lpstr>
      <vt:lpstr>PowerPoint Presentation</vt:lpstr>
      <vt:lpstr>6. Jezero zaleđenih mjehurića  - Kanada</vt:lpstr>
      <vt:lpstr>Zaleđeni mjehurići – Abraham jezero - Kanada</vt:lpstr>
      <vt:lpstr>PowerPoint Presentation</vt:lpstr>
      <vt:lpstr>PowerPoint Presentation</vt:lpstr>
      <vt:lpstr>PowerPoint Presentation</vt:lpstr>
      <vt:lpstr>7. Kristalna špilja - Meksiko</vt:lpstr>
      <vt:lpstr>Kristalna špilja - Meksiko</vt:lpstr>
      <vt:lpstr>PowerPoint Presentation</vt:lpstr>
      <vt:lpstr>PowerPoint Presentation</vt:lpstr>
      <vt:lpstr>8. Ružičasto jezero - Australija</vt:lpstr>
      <vt:lpstr>Ružičasto jezero - Australija</vt:lpstr>
      <vt:lpstr>PowerPoint Presentation</vt:lpstr>
      <vt:lpstr>PowerPoint Presentation</vt:lpstr>
      <vt:lpstr>9. Najveće slano jezero - Bolivija</vt:lpstr>
      <vt:lpstr>Najveće slano jezero - Bolivija</vt:lpstr>
      <vt:lpstr>PowerPoint Presentation</vt:lpstr>
      <vt:lpstr>PowerPoint Presentation</vt:lpstr>
      <vt:lpstr>10. Veliki prizmatični izvor - SAD</vt:lpstr>
      <vt:lpstr>Veliki prizmatični izvor - SAD</vt:lpstr>
      <vt:lpstr>PowerPoint Presentation</vt:lpstr>
      <vt:lpstr>PowerPoint Presentation</vt:lpstr>
      <vt:lpstr>PowerPoint Presentation</vt:lpstr>
      <vt:lpstr>11. Zvjezdana plaža – Maldivi</vt:lpstr>
      <vt:lpstr>Zvjezdana plaža – plaža Vadhu - Maldivi</vt:lpstr>
      <vt:lpstr>PowerPoint Presentation</vt:lpstr>
      <vt:lpstr>PowerPoint Presentation</vt:lpstr>
      <vt:lpstr> 12. Jezero meduza – Palau </vt:lpstr>
      <vt:lpstr>Jezero meduza - Palau</vt:lpstr>
      <vt:lpstr>PowerPoint Presentation</vt:lpstr>
      <vt:lpstr>PowerPoint Presentation</vt:lpstr>
      <vt:lpstr>Kliknite da biste pogledali video</vt:lpstr>
      <vt:lpstr>A što biste vi prvo posjetili???</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Nadrealne ljepote prirode</dc:title>
  <dc:creator>Car</dc:creator>
  <cp:lastModifiedBy>Josip Mažar</cp:lastModifiedBy>
  <cp:revision>44</cp:revision>
  <dcterms:created xsi:type="dcterms:W3CDTF">2015-02-26T19:15:03Z</dcterms:created>
  <dcterms:modified xsi:type="dcterms:W3CDTF">2015-03-18T08:17:35Z</dcterms:modified>
</cp:coreProperties>
</file>