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30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28" r:id="rId13"/>
    <p:sldId id="329" r:id="rId14"/>
    <p:sldId id="330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9" r:id="rId38"/>
    <p:sldId id="288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31" r:id="rId63"/>
    <p:sldId id="332" r:id="rId64"/>
    <p:sldId id="33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3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747-01FF-473C-8149-AD4DFDDBF27C}" type="datetimeFigureOut">
              <a:rPr lang="sr-Latn-CS" smtClean="0"/>
              <a:t>9.5.2014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B9A4C-B6B1-485F-B79F-DF5A0FEBE3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600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B9A4C-B6B1-485F-B79F-DF5A0FEBE316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171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7A43-F3D0-4759-AC93-C224607B98CF}" type="datetimeFigureOut">
              <a:rPr lang="sr-Latn-CS" smtClean="0"/>
              <a:pPr/>
              <a:t>9.5.2014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8D0B-3887-4654-AE16-83944808E0B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 rot="20418027">
            <a:off x="-116733" y="1347426"/>
            <a:ext cx="8121841" cy="7333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hr-H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VREMEPLOV ZBORNICE</a:t>
            </a:r>
            <a:endParaRPr lang="hr-H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Slika 6" descr="tumblr_n2qf0vlvua1t2x86r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4612" cy="1534109"/>
          </a:xfrm>
          <a:prstGeom prst="rect">
            <a:avLst/>
          </a:prstGeom>
        </p:spPr>
      </p:pic>
      <p:pic>
        <p:nvPicPr>
          <p:cNvPr id="8" name="Slika 7" descr="tumblr_ludb66S7KK1r257blo1_5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8096">
            <a:off x="5587514" y="1743635"/>
            <a:ext cx="3163739" cy="2377559"/>
          </a:xfrm>
          <a:prstGeom prst="rect">
            <a:avLst/>
          </a:prstGeom>
        </p:spPr>
      </p:pic>
      <p:pic>
        <p:nvPicPr>
          <p:cNvPr id="9" name="Slika 8" descr="tumblr_medag8C7xJ1rp46ipo1_50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6092">
            <a:off x="380374" y="3311460"/>
            <a:ext cx="2507142" cy="2119314"/>
          </a:xfrm>
          <a:prstGeom prst="rect">
            <a:avLst/>
          </a:prstGeom>
        </p:spPr>
      </p:pic>
      <p:pic>
        <p:nvPicPr>
          <p:cNvPr id="10" name="Slika 9" descr="teenager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4214818"/>
            <a:ext cx="3403324" cy="227171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06624_661396667266730_607297230320835831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0"/>
            <a:ext cx="44291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70302_661396583933405_515434818251612960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1298787">
            <a:off x="66471" y="2142395"/>
            <a:ext cx="8229600" cy="1879964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Mira Juretić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4206240"/>
          <a:ext cx="91440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01851"/>
                <a:gridCol w="1755749"/>
                <a:gridCol w="1828800"/>
                <a:gridCol w="1828800"/>
              </a:tblGrid>
              <a:tr h="128582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2400" b="0" dirty="0" smtClean="0"/>
                        <a:t>6.1.1979.</a:t>
                      </a:r>
                      <a:endParaRPr lang="hr-H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OŠ “Vjekoslav</a:t>
                      </a:r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 Klaić”-Garčin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tx2"/>
                          </a:solidFill>
                        </a:rPr>
                        <a:t>SŠ-Jezična Gimnazija</a:t>
                      </a:r>
                    </a:p>
                    <a:p>
                      <a:r>
                        <a:rPr lang="hr-HR" b="1" baseline="0" dirty="0" smtClean="0"/>
                        <a:t>Fakultet-filozofski,Osijek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Donji Andrijevci,Njemački jezik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Suprug i 2 djece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Čitanje i cvijeće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Animated-Flag-German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9644098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30371_848904798457610_54355036084697349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59959" cy="6858000"/>
          </a:xfrm>
        </p:spPr>
      </p:pic>
      <p:pic>
        <p:nvPicPr>
          <p:cNvPr id="5" name="Slika 4" descr="10346007_848904821790941_618704655488606219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0"/>
            <a:ext cx="47148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173610_848904801790943_370741922401231926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Ravni poveznik sa strelicom 5"/>
          <p:cNvCxnSpPr/>
          <p:nvPr/>
        </p:nvCxnSpPr>
        <p:spPr>
          <a:xfrm rot="10800000" flipV="1">
            <a:off x="5857884" y="2786058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706192">
            <a:off x="23576" y="709914"/>
            <a:ext cx="7339850" cy="1143000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 Milan Špehar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571876"/>
          <a:ext cx="9144000" cy="329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028820"/>
                <a:gridCol w="1628780"/>
                <a:gridCol w="1828800"/>
                <a:gridCol w="1828800"/>
              </a:tblGrid>
              <a:tr h="1370893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343727">
                <a:tc>
                  <a:txBody>
                    <a:bodyPr/>
                    <a:lstStyle/>
                    <a:p>
                      <a:endParaRPr lang="hr-HR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2400" b="1" dirty="0" smtClean="0">
                          <a:solidFill>
                            <a:schemeClr val="tx1"/>
                          </a:solidFill>
                        </a:rPr>
                        <a:t>14.12.1949.</a:t>
                      </a:r>
                      <a:endParaRPr lang="hr-H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1"/>
                          </a:solidFill>
                        </a:rPr>
                        <a:t>OŠ-”VCE”-D.A.</a:t>
                      </a:r>
                    </a:p>
                    <a:p>
                      <a:r>
                        <a:rPr lang="hr-HR" b="1" dirty="0" smtClean="0">
                          <a:solidFill>
                            <a:schemeClr val="tx1"/>
                          </a:solidFill>
                        </a:rPr>
                        <a:t>SŠ-Pedagoška</a:t>
                      </a:r>
                      <a:r>
                        <a:rPr lang="hr-HR" b="1" baseline="0" dirty="0" smtClean="0">
                          <a:solidFill>
                            <a:schemeClr val="tx1"/>
                          </a:solidFill>
                        </a:rPr>
                        <a:t> gimazija,Slav.Brod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tx1"/>
                          </a:solidFill>
                        </a:rPr>
                        <a:t>Fakultet-Pedagoški fakultet,Slav.Brod</a:t>
                      </a:r>
                      <a:endParaRPr lang="hr-H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>
                          <a:solidFill>
                            <a:schemeClr val="tx1"/>
                          </a:solidFill>
                        </a:rPr>
                        <a:t>Komletinci,</a:t>
                      </a:r>
                    </a:p>
                    <a:p>
                      <a:r>
                        <a:rPr lang="hr-HR" sz="2400" b="1" dirty="0" smtClean="0">
                          <a:solidFill>
                            <a:schemeClr val="tx1"/>
                          </a:solidFill>
                        </a:rPr>
                        <a:t>Učitelj</a:t>
                      </a:r>
                      <a:r>
                        <a:rPr lang="hr-HR" sz="2400" b="1" baseline="0" dirty="0" smtClean="0">
                          <a:solidFill>
                            <a:schemeClr val="tx1"/>
                          </a:solidFill>
                        </a:rPr>
                        <a:t> kemije i biologije-D.A.</a:t>
                      </a:r>
                      <a:endParaRPr lang="hr-H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>
                          <a:solidFill>
                            <a:schemeClr val="tx1"/>
                          </a:solidFill>
                        </a:rPr>
                        <a:t>Sestra  i nećakinja</a:t>
                      </a:r>
                      <a:endParaRPr lang="hr-HR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>
                          <a:solidFill>
                            <a:schemeClr val="tx1"/>
                          </a:solidFill>
                        </a:rPr>
                        <a:t>Stolni</a:t>
                      </a:r>
                      <a:r>
                        <a:rPr lang="hr-HR" sz="2400" b="1" baseline="0" dirty="0" smtClean="0">
                          <a:solidFill>
                            <a:schemeClr val="tx1"/>
                          </a:solidFill>
                        </a:rPr>
                        <a:t> tenis,mali nogomet</a:t>
                      </a:r>
                      <a:endParaRPr lang="hr-H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chemani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499">
            <a:off x="5376808" y="1469596"/>
            <a:ext cx="3270919" cy="1873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075301_661402133932850_3616349787187293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Slika 4" descr="1969402_661402120599518_90840575482523487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0172753_661402103932853_306059277980379271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Slika 4" descr="10303764_661402087266188_218322623437581250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0329161_661402067266190_323253376975395418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790584">
            <a:off x="96231" y="975935"/>
            <a:ext cx="6721473" cy="1619982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Jelka Krajinović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718560"/>
          <a:ext cx="9144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34"/>
                <a:gridCol w="2301891"/>
                <a:gridCol w="2619393"/>
                <a:gridCol w="1746262"/>
                <a:gridCol w="1285820"/>
              </a:tblGrid>
              <a:tr h="893056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2035878">
                <a:tc>
                  <a:txBody>
                    <a:bodyPr/>
                    <a:lstStyle/>
                    <a:p>
                      <a:endParaRPr lang="hr-HR" sz="4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3600" dirty="0" smtClean="0">
                          <a:solidFill>
                            <a:schemeClr val="tx1"/>
                          </a:solidFill>
                        </a:rPr>
                        <a:t>31.8</a:t>
                      </a:r>
                      <a:endParaRPr lang="hr-HR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OŠ “VCE”-D.A.</a:t>
                      </a:r>
                    </a:p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SŠ-Opća gimnazija,Slav.Brod</a:t>
                      </a:r>
                    </a:p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Fakultet-Pedagoški,</a:t>
                      </a:r>
                    </a:p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Slav.Brod</a:t>
                      </a:r>
                      <a:endParaRPr lang="hr-H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1)OŠ</a:t>
                      </a:r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 Bović(Pš Stipan,Vrgin most)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2)Semeljci(Đakovo)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3)Štitar (Županja)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4)Lipovljani (Novska)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5) Donji Andrijevci,geografija</a:t>
                      </a:r>
                      <a:endParaRPr lang="hr-H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4400" dirty="0" smtClean="0">
                          <a:solidFill>
                            <a:schemeClr val="tx1"/>
                          </a:solidFill>
                        </a:rPr>
                        <a:t>Sestra</a:t>
                      </a:r>
                    </a:p>
                    <a:p>
                      <a:r>
                        <a:rPr lang="hr-HR" sz="4400" dirty="0" smtClean="0">
                          <a:solidFill>
                            <a:schemeClr val="tx1"/>
                          </a:solidFill>
                        </a:rPr>
                        <a:t>brat,</a:t>
                      </a:r>
                    </a:p>
                    <a:p>
                      <a:r>
                        <a:rPr lang="hr-HR" sz="4400" dirty="0" smtClean="0">
                          <a:solidFill>
                            <a:schemeClr val="tx1"/>
                          </a:solidFill>
                        </a:rPr>
                        <a:t>sin</a:t>
                      </a:r>
                      <a:endParaRPr lang="hr-HR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3200" dirty="0" smtClean="0">
                          <a:solidFill>
                            <a:schemeClr val="tx1"/>
                          </a:solidFill>
                        </a:rPr>
                        <a:t>Ručni</a:t>
                      </a:r>
                      <a:r>
                        <a:rPr lang="hr-HR" sz="3200" baseline="0" dirty="0" smtClean="0">
                          <a:solidFill>
                            <a:schemeClr val="tx1"/>
                          </a:solidFill>
                        </a:rPr>
                        <a:t> radovi</a:t>
                      </a:r>
                      <a:endParaRPr lang="hr-HR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l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18" y="857232"/>
            <a:ext cx="278608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Moj razred i ja jednoglasno smo se složili baš oko ove teme.Svi smo se složili da je zanimljiva,pomalo smiješna,ali i ne baš lagana.</a:t>
            </a:r>
          </a:p>
          <a:p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Projekt se sastoji od </a:t>
            </a:r>
            <a:r>
              <a:rPr lang="hr-HR" sz="40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 faze</a:t>
            </a:r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  <a:p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Prikupljanje fotografija od djelatnika naše škole</a:t>
            </a:r>
          </a:p>
          <a:p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Prikupljanje nekih podataka o osobi sa slike</a:t>
            </a:r>
          </a:p>
          <a:p>
            <a:r>
              <a:rPr lang="hr-H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Prijenos podataka na prezentaciju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0351533_661413630598367_543546838516606638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0" y="6334780"/>
            <a:ext cx="500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UČITELJICA U GRČKOJ…</a:t>
            </a:r>
            <a:endParaRPr lang="hr-HR" sz="2800" b="1" dirty="0"/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4214810" y="1000108"/>
            <a:ext cx="928694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177512_661413677265029_668223695908181200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5" name="Ravni poveznik sa strelicom 4"/>
          <p:cNvCxnSpPr/>
          <p:nvPr/>
        </p:nvCxnSpPr>
        <p:spPr>
          <a:xfrm rot="5400000" flipH="1" flipV="1">
            <a:off x="4250529" y="1893083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Arial Rounded MT Bold" pitchFamily="34" charset="0"/>
              </a:rPr>
              <a:t>Hmm,tko bi nam mogao biti ovo??</a:t>
            </a:r>
            <a:endParaRPr lang="hr-HR" dirty="0">
              <a:latin typeface="Arial Rounded MT Bold" pitchFamily="34" charset="0"/>
            </a:endParaRPr>
          </a:p>
        </p:txBody>
      </p:sp>
      <p:pic>
        <p:nvPicPr>
          <p:cNvPr id="4" name="Rezervirano mjesto sadržaja 3" descr="10300205_730712476950584_679224293148374519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989145"/>
            <a:ext cx="4230467" cy="5868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44321">
            <a:off x="312675" y="267374"/>
            <a:ext cx="7830367" cy="1110301"/>
          </a:xfrm>
        </p:spPr>
        <p:txBody>
          <a:bodyPr>
            <a:prstTxWarp prst="textInflate">
              <a:avLst/>
            </a:prstTxWarp>
            <a:norm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 Goran Pintarić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1785926"/>
          <a:ext cx="91440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586865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2523518"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27.09.1985.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tx2"/>
                          </a:solidFill>
                        </a:rPr>
                        <a:t>OŠ  “Davorin Trstenjak”-Čađavica</a:t>
                      </a:r>
                    </a:p>
                    <a:p>
                      <a:r>
                        <a:rPr lang="hr-HR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SŠ-Opća gimnazija,Slatina</a:t>
                      </a:r>
                    </a:p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Fakultet-</a:t>
                      </a:r>
                      <a:r>
                        <a:rPr lang="hr-HR" sz="1800" b="1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Odjel za fiziku u Osijeku, Sveučilište Josipa Jurja Strossmayera, smjer: Fizika i tehnička kultura s informatikom. </a:t>
                      </a:r>
                      <a:endParaRPr lang="hr-HR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Donji</a:t>
                      </a:r>
                      <a:r>
                        <a:rPr lang="hr-HR" sz="2800" b="1" baseline="0" dirty="0" smtClean="0"/>
                        <a:t> Andrijevci-fizika,Davor i T-mobile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Neoženjen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Kao mali volio je hodat</a:t>
                      </a:r>
                      <a:r>
                        <a:rPr lang="hr-HR" sz="2800" b="1" baseline="0" dirty="0" smtClean="0"/>
                        <a:t>i po šumama,a sada se voli baviti računalima</a:t>
                      </a:r>
                      <a:endParaRPr lang="hr-HR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graphics-einstein-31550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3357562"/>
            <a:ext cx="2286016" cy="3128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491735_730712626950569_393139128381958670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50530" cy="6858000"/>
          </a:xfrm>
        </p:spPr>
      </p:pic>
      <p:pic>
        <p:nvPicPr>
          <p:cNvPr id="6" name="Slika 5" descr="10346659_730712500283915_602280697996018463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44" y="0"/>
            <a:ext cx="46791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19114_730712550283910_463879618329364748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31" cy="6858000"/>
          </a:xfrm>
        </p:spPr>
      </p:pic>
      <p:cxnSp>
        <p:nvCxnSpPr>
          <p:cNvPr id="5" name="Ravni poveznik sa strelicom 4"/>
          <p:cNvCxnSpPr/>
          <p:nvPr/>
        </p:nvCxnSpPr>
        <p:spPr>
          <a:xfrm>
            <a:off x="1285852" y="642918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5938" y="0"/>
            <a:ext cx="7158062" cy="1143000"/>
          </a:xfrm>
        </p:spPr>
        <p:txBody>
          <a:bodyPr/>
          <a:lstStyle/>
          <a:p>
            <a:r>
              <a:rPr lang="hr-HR" b="1" dirty="0" smtClean="0"/>
              <a:t>Pogodi! Tko je ovo</a:t>
            </a:r>
            <a:r>
              <a:rPr lang="hr-HR" dirty="0" smtClean="0"/>
              <a:t>?!</a:t>
            </a:r>
            <a:endParaRPr lang="hr-HR" dirty="0"/>
          </a:p>
        </p:txBody>
      </p:sp>
      <p:pic>
        <p:nvPicPr>
          <p:cNvPr id="4" name="Rezervirano mjesto sadržaja 3" descr="10277108_661425100597220_420747449037807194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57274"/>
            <a:ext cx="4302972" cy="5500726"/>
          </a:xfrm>
        </p:spPr>
      </p:pic>
      <p:sp>
        <p:nvSpPr>
          <p:cNvPr id="5" name="TekstniOkvir 4"/>
          <p:cNvSpPr txBox="1"/>
          <p:nvPr/>
        </p:nvSpPr>
        <p:spPr>
          <a:xfrm>
            <a:off x="0" y="1"/>
            <a:ext cx="32861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u="sng" dirty="0" smtClean="0">
                <a:solidFill>
                  <a:srgbClr val="7030A0"/>
                </a:solidFill>
                <a:latin typeface="Baskerville Old Face" pitchFamily="18" charset="0"/>
              </a:rPr>
              <a:t>a)Uč.Vesna Midenjak</a:t>
            </a:r>
          </a:p>
          <a:p>
            <a:endParaRPr lang="hr-HR" sz="3200" b="1" u="sng" dirty="0" smtClean="0">
              <a:solidFill>
                <a:srgbClr val="7030A0"/>
              </a:solidFill>
              <a:latin typeface="Baskerville Old Face" pitchFamily="18" charset="0"/>
            </a:endParaRPr>
          </a:p>
          <a:p>
            <a:r>
              <a:rPr lang="hr-HR" sz="3200" b="1" u="sng" dirty="0" smtClean="0">
                <a:solidFill>
                  <a:srgbClr val="7030A0"/>
                </a:solidFill>
                <a:latin typeface="Baskerville Old Face" pitchFamily="18" charset="0"/>
              </a:rPr>
              <a:t>b)Uč.Mirjana Đurašinović</a:t>
            </a:r>
          </a:p>
          <a:p>
            <a:endParaRPr lang="hr-HR" sz="3200" b="1" u="sng" dirty="0" smtClean="0">
              <a:solidFill>
                <a:srgbClr val="7030A0"/>
              </a:solidFill>
              <a:latin typeface="Baskerville Old Face" pitchFamily="18" charset="0"/>
            </a:endParaRPr>
          </a:p>
          <a:p>
            <a:r>
              <a:rPr lang="hr-HR" sz="3200" b="1" u="sng" dirty="0" smtClean="0">
                <a:solidFill>
                  <a:srgbClr val="7030A0"/>
                </a:solidFill>
                <a:latin typeface="Baskerville Old Face" pitchFamily="18" charset="0"/>
              </a:rPr>
              <a:t>c)Uč.Mira J. Naglić</a:t>
            </a:r>
            <a:endParaRPr lang="hr-HR" sz="3200" b="1" u="sng" dirty="0">
              <a:solidFill>
                <a:srgbClr val="7030A0"/>
              </a:solidFill>
              <a:latin typeface="Baskerville Old Face" pitchFamily="18" charset="0"/>
            </a:endParaRPr>
          </a:p>
        </p:txBody>
      </p:sp>
      <p:pic>
        <p:nvPicPr>
          <p:cNvPr id="7" name="Slika 6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1500174"/>
            <a:ext cx="1905000" cy="1428750"/>
          </a:xfrm>
          <a:prstGeom prst="rect">
            <a:avLst/>
          </a:prstGeom>
        </p:spPr>
      </p:pic>
      <p:pic>
        <p:nvPicPr>
          <p:cNvPr id="8" name="Slika 7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0"/>
            <a:ext cx="1905000" cy="1428750"/>
          </a:xfrm>
          <a:prstGeom prst="rect">
            <a:avLst/>
          </a:prstGeom>
        </p:spPr>
      </p:pic>
      <p:pic>
        <p:nvPicPr>
          <p:cNvPr id="9" name="Slika 8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85728"/>
            <a:ext cx="1905000" cy="1428750"/>
          </a:xfrm>
          <a:prstGeom prst="rect">
            <a:avLst/>
          </a:prstGeom>
        </p:spPr>
      </p:pic>
      <p:pic>
        <p:nvPicPr>
          <p:cNvPr id="10" name="Slika 9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3000372"/>
            <a:ext cx="1905000" cy="1428750"/>
          </a:xfrm>
          <a:prstGeom prst="rect">
            <a:avLst/>
          </a:prstGeom>
        </p:spPr>
      </p:pic>
      <p:pic>
        <p:nvPicPr>
          <p:cNvPr id="11" name="Slika 10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786190"/>
            <a:ext cx="1905000" cy="1428750"/>
          </a:xfrm>
          <a:prstGeom prst="rect">
            <a:avLst/>
          </a:prstGeom>
        </p:spPr>
      </p:pic>
      <p:pic>
        <p:nvPicPr>
          <p:cNvPr id="12" name="Slika 11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84" y="4286256"/>
            <a:ext cx="1905000" cy="1428750"/>
          </a:xfrm>
          <a:prstGeom prst="rect">
            <a:avLst/>
          </a:prstGeom>
        </p:spPr>
      </p:pic>
      <p:pic>
        <p:nvPicPr>
          <p:cNvPr id="13" name="Slika 12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429250"/>
            <a:ext cx="1905000" cy="1428750"/>
          </a:xfrm>
          <a:prstGeom prst="rect">
            <a:avLst/>
          </a:prstGeom>
        </p:spPr>
      </p:pic>
      <p:pic>
        <p:nvPicPr>
          <p:cNvPr id="14" name="Slika 13" descr="upitni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5429250"/>
            <a:ext cx="190500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432634">
            <a:off x="358207" y="1294773"/>
            <a:ext cx="7278767" cy="2112048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Mirjana Đurašinović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931920"/>
          <a:ext cx="914400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353"/>
                <a:gridCol w="2381267"/>
                <a:gridCol w="2222516"/>
                <a:gridCol w="1508136"/>
                <a:gridCol w="1555729"/>
              </a:tblGrid>
              <a:tr h="647407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940266">
                <a:tc>
                  <a:txBody>
                    <a:bodyPr/>
                    <a:lstStyle/>
                    <a:p>
                      <a:r>
                        <a:rPr lang="hr-HR" sz="3600" b="1" dirty="0" smtClean="0"/>
                        <a:t>25.10.1971.</a:t>
                      </a:r>
                      <a:endParaRPr lang="hr-H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6"/>
                          </a:solidFill>
                        </a:rPr>
                        <a:t>OŠ</a:t>
                      </a:r>
                      <a:r>
                        <a:rPr lang="hr-HR" b="1" baseline="0" dirty="0" smtClean="0">
                          <a:solidFill>
                            <a:schemeClr val="accent6"/>
                          </a:solidFill>
                        </a:rPr>
                        <a:t> “Ivan Meštrović”-Vrpolje</a:t>
                      </a:r>
                    </a:p>
                    <a:p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SŠ-Tehnička škola,Slav.Brod</a:t>
                      </a:r>
                    </a:p>
                    <a:p>
                      <a:r>
                        <a:rPr lang="hr-HR" b="1" baseline="0" dirty="0" smtClean="0"/>
                        <a:t>Fakultet-Teologija,Đakovo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1)OŠ “Antun Mihanović” Slav.Brod</a:t>
                      </a:r>
                    </a:p>
                    <a:p>
                      <a:r>
                        <a:rPr lang="hr-HR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2)OŠ “Vladimir</a:t>
                      </a:r>
                      <a:r>
                        <a:rPr lang="hr-HR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Nazor” Slav.Brod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tx2"/>
                          </a:solidFill>
                        </a:rPr>
                        <a:t>3)OŠ “VCE” DonjiAndrijevci,vjeronauk</a:t>
                      </a:r>
                      <a:endParaRPr lang="hr-HR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Suprug,sin</a:t>
                      </a:r>
                      <a:r>
                        <a:rPr lang="hr-HR" sz="3200" b="1" baseline="0" dirty="0" smtClean="0"/>
                        <a:t> i kćer</a:t>
                      </a:r>
                      <a:endParaRPr lang="hr-H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Vožnja bicikla,</a:t>
                      </a:r>
                    </a:p>
                    <a:p>
                      <a:r>
                        <a:rPr lang="hr-HR" sz="3200" b="1" dirty="0" smtClean="0"/>
                        <a:t>košenje</a:t>
                      </a:r>
                      <a:endParaRPr lang="hr-HR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PRA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66025" cy="2000240"/>
          </a:xfrm>
          <a:prstGeom prst="rect">
            <a:avLst/>
          </a:prstGeom>
        </p:spPr>
      </p:pic>
      <p:pic>
        <p:nvPicPr>
          <p:cNvPr id="6" name="Slika 5" descr="wpf674b99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928670"/>
            <a:ext cx="2400300" cy="3252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0294365_661425073930556_776469176079928556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42844" y="142852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Učiteljica sa 2 godine..</a:t>
            </a:r>
            <a:endParaRPr lang="hr-HR" sz="2800" b="1" dirty="0"/>
          </a:p>
        </p:txBody>
      </p:sp>
      <p:pic>
        <p:nvPicPr>
          <p:cNvPr id="7" name="Slika 6" descr="10177936_661425187263878_336289117311006275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0"/>
            <a:ext cx="5000628" cy="6858000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4143372" y="5903893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Učiteljica i njezin brat,4.razred</a:t>
            </a:r>
            <a:endParaRPr lang="hr-H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47497_661425017263895_505393949729842820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750477" cy="6858000"/>
          </a:xfrm>
        </p:spPr>
      </p:pic>
      <p:pic>
        <p:nvPicPr>
          <p:cNvPr id="5" name="Slika 4" descr="10247434_661424993930564_199028982525616232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0"/>
            <a:ext cx="5429256" cy="685800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643306" y="0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Mirnina prva pričest..</a:t>
            </a:r>
            <a:endParaRPr lang="hr-HR" sz="2400" b="1" dirty="0"/>
          </a:p>
        </p:txBody>
      </p:sp>
      <p:sp>
        <p:nvSpPr>
          <p:cNvPr id="8" name="TekstniOkvir 7"/>
          <p:cNvSpPr txBox="1"/>
          <p:nvPr/>
        </p:nvSpPr>
        <p:spPr>
          <a:xfrm>
            <a:off x="0" y="0"/>
            <a:ext cx="34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U crkvi sv.Ante,Stari Perkovci</a:t>
            </a:r>
          </a:p>
          <a:p>
            <a:r>
              <a:rPr lang="hr-HR" sz="2000" b="1" dirty="0" smtClean="0"/>
              <a:t>28.9.1996.-svatovi</a:t>
            </a:r>
            <a:endParaRPr lang="hr-H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Marija Magdalena i Anja Rago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 Željka i uč.Goran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Lorena Šimičić i Lorenco Tolić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-uč.Silvija i uč.Ines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Nikolina Markovac i Angelina Zatezalo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-uč.Helena,defektologinja i uč.Jelka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David Zorić i Lucija Filipović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-ravnateljica,uč.Milan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Tomislav Županić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-uč.Julka,pedagog  i uč.Ančica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Matea Seletković i Ivana Zukić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-uč.Marija i uč.Mirjana E.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Josipa Cindrić i Ivona Lovrić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-uč.Mirjana Đ. i uč.Vesna </a:t>
            </a:r>
          </a:p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Irena Gavran i Brigita Vučković</a:t>
            </a:r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-uč.Mira i uč.Mihaela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338777">
            <a:off x="-140130" y="1323844"/>
            <a:ext cx="7476264" cy="883490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Helena Degmečić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413760"/>
          <a:ext cx="9144000" cy="326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739"/>
                <a:gridCol w="2235443"/>
                <a:gridCol w="1500198"/>
                <a:gridCol w="1571636"/>
                <a:gridCol w="2285984"/>
              </a:tblGrid>
              <a:tr h="850168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2352132">
                <a:tc>
                  <a:txBody>
                    <a:bodyPr/>
                    <a:lstStyle/>
                    <a:p>
                      <a:endParaRPr lang="hr-HR" sz="2400" b="1" dirty="0" smtClean="0"/>
                    </a:p>
                    <a:p>
                      <a:endParaRPr lang="hr-HR" sz="2400" b="1" dirty="0" smtClean="0"/>
                    </a:p>
                    <a:p>
                      <a:r>
                        <a:rPr lang="hr-HR" sz="2000" b="1" dirty="0" smtClean="0"/>
                        <a:t>14.12.1970.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OŠ-”Ivan</a:t>
                      </a:r>
                      <a:r>
                        <a:rPr lang="hr-HR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Meštrović” Vrpolje</a:t>
                      </a:r>
                    </a:p>
                    <a:p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SŠ-Opća Gimazija,Slav.Brod</a:t>
                      </a:r>
                    </a:p>
                    <a:p>
                      <a:r>
                        <a:rPr lang="hr-HR" b="1" baseline="0" dirty="0" smtClean="0"/>
                        <a:t>Fakultet-Filozofski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Donji Andrijevci,</a:t>
                      </a:r>
                    </a:p>
                    <a:p>
                      <a:r>
                        <a:rPr lang="hr-HR" sz="2000" b="1" dirty="0" smtClean="0"/>
                        <a:t>učiteljica</a:t>
                      </a:r>
                      <a:r>
                        <a:rPr lang="hr-HR" sz="2000" b="1" baseline="0" dirty="0" smtClean="0"/>
                        <a:t> glazbene kulture (likovni)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b="1" dirty="0" smtClean="0"/>
                        <a:t>Suprug</a:t>
                      </a:r>
                    </a:p>
                    <a:p>
                      <a:r>
                        <a:rPr lang="hr-HR" sz="3600" b="1" dirty="0" smtClean="0"/>
                        <a:t>sin,</a:t>
                      </a:r>
                    </a:p>
                    <a:p>
                      <a:r>
                        <a:rPr lang="hr-HR" sz="3600" b="1" dirty="0" smtClean="0"/>
                        <a:t>kćer</a:t>
                      </a:r>
                      <a:endParaRPr lang="hr-H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Glazba,</a:t>
                      </a:r>
                    </a:p>
                    <a:p>
                      <a:r>
                        <a:rPr lang="hr-HR" sz="3200" b="1" dirty="0" smtClean="0"/>
                        <a:t>šetanje psa,</a:t>
                      </a:r>
                    </a:p>
                    <a:p>
                      <a:r>
                        <a:rPr lang="hr-HR" sz="3200" b="1" dirty="0" smtClean="0"/>
                        <a:t>vrtlarenje</a:t>
                      </a:r>
                      <a:endParaRPr lang="hr-HR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mus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7151">
            <a:off x="5457051" y="1177027"/>
            <a:ext cx="3529598" cy="1983634"/>
          </a:xfrm>
          <a:prstGeom prst="rect">
            <a:avLst/>
          </a:prstGeom>
        </p:spPr>
      </p:pic>
      <p:pic>
        <p:nvPicPr>
          <p:cNvPr id="8" name="Slika 7" descr="muu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8926" cy="1933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68492_661438013929262_526906898024851870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92535_661438047262592_335806050951770004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205582">
            <a:off x="993730" y="1236464"/>
            <a:ext cx="8229600" cy="1289839"/>
          </a:xfrm>
        </p:spPr>
        <p:txBody>
          <a:bodyPr>
            <a:prstTxWarp prst="textWave4">
              <a:avLst>
                <a:gd name="adj1" fmla="val 6250"/>
                <a:gd name="adj2" fmla="val 767"/>
              </a:avLst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Vesna Midenjak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4754880"/>
          <a:ext cx="914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2128846"/>
                <a:gridCol w="1528754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/>
                        <a:t>13.12.1975.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OŠ-Garčin</a:t>
                      </a:r>
                    </a:p>
                    <a:p>
                      <a:r>
                        <a:rPr lang="hr-HR" b="1" dirty="0" smtClean="0"/>
                        <a:t>SŠ-Slav.Brod</a:t>
                      </a:r>
                    </a:p>
                    <a:p>
                      <a:r>
                        <a:rPr lang="hr-HR" b="1" dirty="0" smtClean="0"/>
                        <a:t>Fakultet-Osijek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Donji</a:t>
                      </a:r>
                      <a:r>
                        <a:rPr lang="hr-HR" b="1" baseline="0" dirty="0" smtClean="0"/>
                        <a:t> Andrijevci,učiteljica matematike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Suprug</a:t>
                      </a:r>
                      <a:r>
                        <a:rPr lang="hr-HR" b="1" baseline="0" dirty="0" smtClean="0"/>
                        <a:t> i 4 kćerke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Kuhanje</a:t>
                      </a:r>
                      <a:endParaRPr lang="hr-H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matematik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3576600" cy="4476748"/>
          </a:xfrm>
          <a:prstGeom prst="rect">
            <a:avLst/>
          </a:prstGeom>
        </p:spPr>
      </p:pic>
      <p:pic>
        <p:nvPicPr>
          <p:cNvPr id="6" name="Slika 5" descr="cool-math-gam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0" y="0"/>
            <a:ext cx="2000240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71934" cy="6858000"/>
          </a:xfrm>
        </p:spPr>
      </p:pic>
      <p:pic>
        <p:nvPicPr>
          <p:cNvPr id="5" name="Slika 4" descr="10329312_661443073928756_504612186466808831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Hmm,pitam se pitam..Tko li je ova djevojčica?? </a:t>
            </a:r>
            <a:r>
              <a:rPr lang="hr-HR" b="1" dirty="0" smtClean="0">
                <a:sym typeface="Wingdings" pitchFamily="2" charset="2"/>
              </a:rPr>
              <a:t></a:t>
            </a:r>
            <a:endParaRPr lang="hr-HR" b="1" dirty="0"/>
          </a:p>
        </p:txBody>
      </p:sp>
      <p:pic>
        <p:nvPicPr>
          <p:cNvPr id="4" name="Rezervirano mjesto sadržaja 3" descr="10151842_661448050594925_848508878743777551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1477918"/>
            <a:ext cx="4000528" cy="5334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Defektologinja Josipa Heđeš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931920"/>
          <a:ext cx="9144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r-HR" sz="2800" b="1" dirty="0" smtClean="0"/>
                    </a:p>
                    <a:p>
                      <a:r>
                        <a:rPr lang="hr-HR" sz="2400" b="1" dirty="0" smtClean="0"/>
                        <a:t>17.07.1987.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OŠ-Slav.Brod</a:t>
                      </a:r>
                    </a:p>
                    <a:p>
                      <a:r>
                        <a:rPr lang="hr-HR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SŠ-Jezična</a:t>
                      </a:r>
                      <a:r>
                        <a:rPr lang="hr-HR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gimnazija,Slav.Brod</a:t>
                      </a:r>
                    </a:p>
                    <a:p>
                      <a:r>
                        <a:rPr lang="hr-HR" b="1" baseline="0" dirty="0" smtClean="0"/>
                        <a:t>Fakultet-Edukacijsko-rehabilitacijski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400" b="1" dirty="0" smtClean="0"/>
                    </a:p>
                    <a:p>
                      <a:r>
                        <a:rPr lang="hr-HR" sz="2400" b="1" dirty="0" smtClean="0"/>
                        <a:t>Donji Andrijevci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400" b="1" dirty="0" smtClean="0"/>
                    </a:p>
                    <a:p>
                      <a:endParaRPr lang="hr-HR" sz="2400" b="1" dirty="0" smtClean="0"/>
                    </a:p>
                    <a:p>
                      <a:r>
                        <a:rPr lang="hr-HR" sz="2400" b="1" dirty="0" smtClean="0"/>
                        <a:t>Brat</a:t>
                      </a:r>
                      <a:r>
                        <a:rPr lang="hr-HR" sz="2400" b="1" baseline="0" dirty="0" smtClean="0"/>
                        <a:t> i sestra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400" b="1" dirty="0" smtClean="0"/>
                    </a:p>
                    <a:p>
                      <a:r>
                        <a:rPr lang="hr-HR" sz="2400" b="1" dirty="0" smtClean="0"/>
                        <a:t>Čitanje knjiga</a:t>
                      </a:r>
                      <a:endParaRPr lang="hr-HR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student_boy_sitting_on_school_books_hg_cl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1285860"/>
            <a:ext cx="2914650" cy="3619502"/>
          </a:xfrm>
          <a:prstGeom prst="rect">
            <a:avLst/>
          </a:prstGeom>
        </p:spPr>
      </p:pic>
      <p:pic>
        <p:nvPicPr>
          <p:cNvPr id="6" name="Slika 5" descr="helpin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500174"/>
            <a:ext cx="3857652" cy="2231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10011193_661448110594919_646113265943137774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544435_661448140594916_97214178962043748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43438" cy="6858000"/>
          </a:xfrm>
        </p:spPr>
      </p:pic>
      <p:pic>
        <p:nvPicPr>
          <p:cNvPr id="5" name="Slika 4" descr="10341556_661448173928246_836000837018587416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03759_661449003928163_249888328069857689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9902023">
            <a:off x="185829" y="949016"/>
            <a:ext cx="5773799" cy="2239569"/>
          </a:xfrm>
        </p:spPr>
        <p:txBody>
          <a:bodyPr>
            <a:prstTxWarp prst="textInflateBottom">
              <a:avLst/>
            </a:prstTxWarp>
            <a:noAutofit/>
            <a:scene3d>
              <a:camera prst="perspectiveFront"/>
              <a:lightRig rig="threePt" dir="t"/>
            </a:scene3d>
          </a:bodyPr>
          <a:lstStyle/>
          <a:p>
            <a:r>
              <a:rPr lang="hr-HR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GLAVA ŠKOLE-ravnateljica Marina Dražić</a:t>
            </a:r>
            <a:endParaRPr lang="hr-HR" sz="5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9"/>
          <p:cNvGraphicFramePr>
            <a:graphicFrameLocks noGrp="1"/>
          </p:cNvGraphicFramePr>
          <p:nvPr>
            <p:ph idx="1"/>
          </p:nvPr>
        </p:nvGraphicFramePr>
        <p:xfrm>
          <a:off x="0" y="3286124"/>
          <a:ext cx="9144000" cy="3504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314572"/>
                <a:gridCol w="1571636"/>
                <a:gridCol w="1600192"/>
                <a:gridCol w="1828800"/>
              </a:tblGrid>
              <a:tr h="1279339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DATUM</a:t>
                      </a:r>
                      <a:r>
                        <a:rPr lang="hr-HR" sz="2000" baseline="0" dirty="0" smtClean="0"/>
                        <a:t> ROĐENJA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ŠKOLSTVO</a:t>
                      </a:r>
                    </a:p>
                    <a:p>
                      <a:r>
                        <a:rPr lang="hr-HR" sz="2000" b="1" dirty="0" smtClean="0"/>
                        <a:t>(osnovna,srednja,fakultet)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RADNO MJESTO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OBITELJ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HOBI</a:t>
                      </a:r>
                      <a:endParaRPr lang="hr-HR" sz="2000" dirty="0"/>
                    </a:p>
                  </a:txBody>
                  <a:tcPr/>
                </a:tc>
              </a:tr>
              <a:tr h="1890723">
                <a:tc>
                  <a:txBody>
                    <a:bodyPr/>
                    <a:lstStyle/>
                    <a:p>
                      <a:r>
                        <a:rPr lang="hr-HR" sz="4400" dirty="0" smtClean="0">
                          <a:solidFill>
                            <a:schemeClr val="tx1"/>
                          </a:solidFill>
                        </a:rPr>
                        <a:t>29.10.1971.</a:t>
                      </a:r>
                      <a:endParaRPr lang="hr-HR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OŠ “VCE”-D.A.</a:t>
                      </a:r>
                    </a:p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SŠ-Opća gimnazija,Slav.Brod</a:t>
                      </a:r>
                    </a:p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Fakultet-Pedagoški,Zagreb</a:t>
                      </a:r>
                      <a:r>
                        <a:rPr lang="hr-HR" sz="2000" b="1" baseline="0" dirty="0" smtClean="0">
                          <a:solidFill>
                            <a:schemeClr val="tx1"/>
                          </a:solidFill>
                        </a:rPr>
                        <a:t> i Osijek</a:t>
                      </a:r>
                      <a:endParaRPr lang="hr-HR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hr-H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Donji Andrijevci</a:t>
                      </a:r>
                      <a:endParaRPr lang="hr-H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b="1" dirty="0" smtClean="0">
                          <a:solidFill>
                            <a:schemeClr val="tx1"/>
                          </a:solidFill>
                        </a:rPr>
                        <a:t>Sestra,suprug</a:t>
                      </a:r>
                      <a:r>
                        <a:rPr lang="hr-HR" sz="3600" b="1" baseline="0" dirty="0" smtClean="0">
                          <a:solidFill>
                            <a:schemeClr val="tx1"/>
                          </a:solidFill>
                        </a:rPr>
                        <a:t> i kćer</a:t>
                      </a:r>
                      <a:endParaRPr lang="hr-HR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b="1" dirty="0" smtClean="0">
                          <a:solidFill>
                            <a:schemeClr val="tx1"/>
                          </a:solidFill>
                        </a:rPr>
                        <a:t>Šetnja</a:t>
                      </a:r>
                      <a:r>
                        <a:rPr lang="hr-HR" sz="3600" b="1" baseline="0" dirty="0" smtClean="0">
                          <a:solidFill>
                            <a:schemeClr val="tx1"/>
                          </a:solidFill>
                        </a:rPr>
                        <a:t> sa psima</a:t>
                      </a:r>
                      <a:endParaRPr lang="hr-HR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mm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0"/>
            <a:ext cx="3428992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1105942">
            <a:off x="39431" y="583436"/>
            <a:ext cx="8229600" cy="1143000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Marija Maja Bogetić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500438"/>
          <a:ext cx="9144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62215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611391">
                <a:tc>
                  <a:txBody>
                    <a:bodyPr/>
                    <a:lstStyle/>
                    <a:p>
                      <a:r>
                        <a:rPr lang="hr-HR" b="1" dirty="0" smtClean="0"/>
                        <a:t>04.10.1981.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OŠ “VCE”-D.A.</a:t>
                      </a:r>
                    </a:p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SŠ</a:t>
                      </a:r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-Opća gimnazija,Slav.Brod</a:t>
                      </a:r>
                    </a:p>
                    <a:p>
                      <a:r>
                        <a:rPr lang="hr-HR" b="1" baseline="0" dirty="0" smtClean="0"/>
                        <a:t>Fakultet-Filozofski,Osijek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Donji</a:t>
                      </a:r>
                      <a:r>
                        <a:rPr lang="hr-HR" sz="2800" b="1" baseline="0" dirty="0" smtClean="0"/>
                        <a:t> Andrijevci,hrvatski</a:t>
                      </a:r>
                    </a:p>
                    <a:p>
                      <a:r>
                        <a:rPr lang="hr-HR" sz="2800" b="1" baseline="0" dirty="0" smtClean="0"/>
                        <a:t>jezik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Mama,</a:t>
                      </a:r>
                    </a:p>
                    <a:p>
                      <a:r>
                        <a:rPr lang="hr-HR" sz="2800" b="1" dirty="0" smtClean="0"/>
                        <a:t>tata</a:t>
                      </a:r>
                      <a:r>
                        <a:rPr lang="hr-HR" sz="2800" b="1" baseline="0" dirty="0" smtClean="0"/>
                        <a:t>,</a:t>
                      </a:r>
                    </a:p>
                    <a:p>
                      <a:r>
                        <a:rPr lang="hr-HR" sz="2800" b="1" baseline="0" dirty="0" smtClean="0"/>
                        <a:t>brat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800" b="1" dirty="0" smtClean="0"/>
                        <a:t>Pjevanje,</a:t>
                      </a:r>
                    </a:p>
                    <a:p>
                      <a:r>
                        <a:rPr lang="hr-HR" sz="2800" b="1" dirty="0" smtClean="0"/>
                        <a:t>čitanje</a:t>
                      </a:r>
                      <a:r>
                        <a:rPr lang="hr-HR" sz="2800" b="1" baseline="0" dirty="0" smtClean="0"/>
                        <a:t> knjiga,</a:t>
                      </a:r>
                    </a:p>
                    <a:p>
                      <a:r>
                        <a:rPr lang="hr-HR" sz="2800" b="1" baseline="0" dirty="0" smtClean="0"/>
                        <a:t>gledanje filmova..</a:t>
                      </a:r>
                      <a:endParaRPr lang="hr-HR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readboo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857620" cy="978638"/>
          </a:xfrm>
          <a:prstGeom prst="rect">
            <a:avLst/>
          </a:prstGeom>
        </p:spPr>
      </p:pic>
      <p:pic>
        <p:nvPicPr>
          <p:cNvPr id="6" name="Slika 5" descr="girl_reading_in_chair_hg_wh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9014">
            <a:off x="5887724" y="1505987"/>
            <a:ext cx="2500298" cy="2582725"/>
          </a:xfrm>
          <a:prstGeom prst="rect">
            <a:avLst/>
          </a:prstGeom>
        </p:spPr>
      </p:pic>
      <p:pic>
        <p:nvPicPr>
          <p:cNvPr id="7" name="Slika 6" descr="alphabe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3045">
            <a:off x="860841" y="2059963"/>
            <a:ext cx="2736022" cy="1387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151297_638719222864509_54736778118943755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05595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512387_638719302864501_2299414978925655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29124" cy="6858000"/>
          </a:xfrm>
        </p:spPr>
      </p:pic>
      <p:pic>
        <p:nvPicPr>
          <p:cNvPr id="6" name="Slika 5" descr="10258792_638719239531174_872350378064664414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0"/>
            <a:ext cx="5214942" cy="6858000"/>
          </a:xfrm>
          <a:prstGeom prst="rect">
            <a:avLst/>
          </a:prstGeom>
        </p:spPr>
      </p:pic>
      <p:cxnSp>
        <p:nvCxnSpPr>
          <p:cNvPr id="7" name="Ravni poveznik sa strelicom 6"/>
          <p:cNvCxnSpPr/>
          <p:nvPr/>
        </p:nvCxnSpPr>
        <p:spPr>
          <a:xfrm rot="5400000">
            <a:off x="1035819" y="110726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 rot="5400000">
            <a:off x="6536545" y="1893083"/>
            <a:ext cx="714380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34360_638719276197837_587998867981264859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2654" cy="6858000"/>
          </a:xfrm>
        </p:spPr>
      </p:pic>
      <p:cxnSp>
        <p:nvCxnSpPr>
          <p:cNvPr id="5" name="Ravni poveznik sa strelicom 4"/>
          <p:cNvCxnSpPr/>
          <p:nvPr/>
        </p:nvCxnSpPr>
        <p:spPr>
          <a:xfrm rot="10800000" flipV="1">
            <a:off x="3214678" y="1857364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Možete li pogoditi tko je ovo? Hmm..</a:t>
            </a:r>
            <a:endParaRPr lang="hr-HR" b="1" dirty="0"/>
          </a:p>
        </p:txBody>
      </p:sp>
      <p:pic>
        <p:nvPicPr>
          <p:cNvPr id="4" name="Rezervirano mjesto sadržaja 3" descr="10329179_632252100201857_830137062053636778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746" y="694785"/>
            <a:ext cx="4307832" cy="61632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2560320"/>
          <a:ext cx="9144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2016910"/>
                <a:gridCol w="1640690"/>
                <a:gridCol w="1828800"/>
              </a:tblGrid>
              <a:tr h="823203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(osnovna,srednja,faks)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045849">
                <a:tc>
                  <a:txBody>
                    <a:bodyPr/>
                    <a:lstStyle/>
                    <a:p>
                      <a:endParaRPr lang="hr-HR" sz="2800" b="1" dirty="0" smtClean="0"/>
                    </a:p>
                    <a:p>
                      <a:endParaRPr lang="hr-HR" sz="2800" b="1" dirty="0" smtClean="0"/>
                    </a:p>
                    <a:p>
                      <a:r>
                        <a:rPr lang="hr-HR" sz="2800" b="1" dirty="0" smtClean="0"/>
                        <a:t>28.9.1986.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OŠ “Ivan</a:t>
                      </a:r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 Meštrović”-Vrpolje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SŠ-za tekstil,dizajn i umjetnost-Osijek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tx1"/>
                          </a:solidFill>
                        </a:rPr>
                        <a:t>Fakultet-Akademija likovnih umjetnosti</a:t>
                      </a:r>
                    </a:p>
                    <a:p>
                      <a:endParaRPr lang="hr-H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Donji Andrijevci,</a:t>
                      </a:r>
                    </a:p>
                    <a:p>
                      <a:r>
                        <a:rPr lang="hr-HR" sz="3200" b="1" dirty="0" smtClean="0"/>
                        <a:t>Likovna kultura</a:t>
                      </a:r>
                      <a:endParaRPr lang="hr-H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Mama,</a:t>
                      </a:r>
                    </a:p>
                    <a:p>
                      <a:r>
                        <a:rPr lang="hr-HR" sz="3200" b="1" dirty="0" smtClean="0"/>
                        <a:t>tata,</a:t>
                      </a:r>
                    </a:p>
                    <a:p>
                      <a:r>
                        <a:rPr lang="hr-HR" sz="3200" b="1" dirty="0" smtClean="0"/>
                        <a:t>brat,</a:t>
                      </a:r>
                    </a:p>
                    <a:p>
                      <a:r>
                        <a:rPr lang="hr-HR" sz="3200" b="1" dirty="0" smtClean="0"/>
                        <a:t>baka</a:t>
                      </a:r>
                      <a:endParaRPr lang="hr-H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/>
                        <a:t>Gledanje filmova</a:t>
                      </a:r>
                      <a:endParaRPr lang="hr-HR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tumblr_n09fwuN3ux1sufzbx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7" y="0"/>
            <a:ext cx="3714744" cy="2571744"/>
          </a:xfrm>
          <a:prstGeom prst="rect">
            <a:avLst/>
          </a:prstGeom>
        </p:spPr>
      </p:pic>
      <p:pic>
        <p:nvPicPr>
          <p:cNvPr id="6" name="Slika 5" descr="tumblr_mc1tg5NaI71rf089no1_128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29256" cy="2571744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0" y="0"/>
            <a:ext cx="6786610" cy="9233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hr-H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Ines Ištoković</a:t>
            </a:r>
            <a:endParaRPr lang="hr-H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13914_632252290201838_575496053849076319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0"/>
            <a:ext cx="4893468" cy="6858000"/>
          </a:xfrm>
        </p:spPr>
      </p:pic>
      <p:cxnSp>
        <p:nvCxnSpPr>
          <p:cNvPr id="5" name="Ravni poveznik sa strelicom 4"/>
          <p:cNvCxnSpPr/>
          <p:nvPr/>
        </p:nvCxnSpPr>
        <p:spPr>
          <a:xfrm>
            <a:off x="2285984" y="857232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13866_632252116868522_56156137579964170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7477911" cy="1143000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Silvija Horjan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108960"/>
          <a:ext cx="91440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56"/>
                <a:gridCol w="1571636"/>
                <a:gridCol w="2286016"/>
                <a:gridCol w="1428760"/>
                <a:gridCol w="2000232"/>
              </a:tblGrid>
              <a:tr h="555471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721959">
                <a:tc>
                  <a:txBody>
                    <a:bodyPr/>
                    <a:lstStyle/>
                    <a:p>
                      <a:endParaRPr lang="hr-HR" sz="2000" dirty="0" smtClean="0"/>
                    </a:p>
                    <a:p>
                      <a:endParaRPr lang="hr-HR" sz="2000" dirty="0" smtClean="0"/>
                    </a:p>
                    <a:p>
                      <a:r>
                        <a:rPr lang="hr-HR" sz="3200" dirty="0" smtClean="0"/>
                        <a:t>2.2.1979.</a:t>
                      </a:r>
                      <a:endParaRPr lang="hr-HR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tx1"/>
                          </a:solidFill>
                        </a:rPr>
                        <a:t>OŠ-Piškorevci</a:t>
                      </a:r>
                    </a:p>
                    <a:p>
                      <a:r>
                        <a:rPr lang="hr-HR" sz="2000" b="1" dirty="0" smtClean="0">
                          <a:solidFill>
                            <a:srgbClr val="FF0000"/>
                          </a:solidFill>
                        </a:rPr>
                        <a:t>SŠ-Srednja</a:t>
                      </a:r>
                      <a:r>
                        <a:rPr lang="hr-HR" sz="2000" b="1" baseline="0" dirty="0" smtClean="0">
                          <a:solidFill>
                            <a:srgbClr val="FF0000"/>
                          </a:solidFill>
                        </a:rPr>
                        <a:t> strukovna škola 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Fakultet-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Odjel za matematiku,</a:t>
                      </a:r>
                    </a:p>
                    <a:p>
                      <a:r>
                        <a:rPr lang="hr-HR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Osijek</a:t>
                      </a:r>
                    </a:p>
                    <a:p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>
                          <a:solidFill>
                            <a:schemeClr val="tx1"/>
                          </a:solidFill>
                        </a:rPr>
                        <a:t>Donji Andrijevci,</a:t>
                      </a:r>
                    </a:p>
                    <a:p>
                      <a:r>
                        <a:rPr lang="hr-HR" sz="3200" b="1" dirty="0" smtClean="0">
                          <a:solidFill>
                            <a:schemeClr val="tx1"/>
                          </a:solidFill>
                        </a:rPr>
                        <a:t>informatika</a:t>
                      </a:r>
                      <a:endParaRPr lang="hr-HR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>
                          <a:solidFill>
                            <a:schemeClr val="tx1"/>
                          </a:solidFill>
                        </a:rPr>
                        <a:t>Suprug</a:t>
                      </a:r>
                      <a:r>
                        <a:rPr lang="hr-HR" sz="3200" b="1" baseline="0" dirty="0" smtClean="0">
                          <a:solidFill>
                            <a:schemeClr val="tx1"/>
                          </a:solidFill>
                        </a:rPr>
                        <a:t> i dvoje djece</a:t>
                      </a:r>
                      <a:endParaRPr lang="hr-HR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200" b="1" dirty="0" smtClean="0">
                          <a:solidFill>
                            <a:schemeClr val="tx1"/>
                          </a:solidFill>
                        </a:rPr>
                        <a:t>Skupljanje markica</a:t>
                      </a:r>
                      <a:endParaRPr lang="hr-HR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comput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642918"/>
            <a:ext cx="3467100" cy="2428892"/>
          </a:xfrm>
          <a:prstGeom prst="rect">
            <a:avLst/>
          </a:prstGeom>
        </p:spPr>
      </p:pic>
      <p:pic>
        <p:nvPicPr>
          <p:cNvPr id="6" name="Slika 5" descr="Computer 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4989">
            <a:off x="4572000" y="642918"/>
            <a:ext cx="3000396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46372_632252213535179_247982866638424316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857753" cy="6858000"/>
          </a:xfrm>
        </p:spPr>
      </p:pic>
      <p:pic>
        <p:nvPicPr>
          <p:cNvPr id="5" name="Slika 4" descr="10295694_632252240201843_83403099791816620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063" y="0"/>
            <a:ext cx="9171063" cy="6858000"/>
          </a:xfrm>
        </p:spPr>
      </p:pic>
      <p:cxnSp>
        <p:nvCxnSpPr>
          <p:cNvPr id="5" name="Ravni poveznik sa strelicom 4"/>
          <p:cNvCxnSpPr/>
          <p:nvPr/>
        </p:nvCxnSpPr>
        <p:spPr>
          <a:xfrm rot="16200000" flipH="1">
            <a:off x="4179091" y="1107265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kstniOkvir 5"/>
          <p:cNvSpPr txBox="1"/>
          <p:nvPr/>
        </p:nvSpPr>
        <p:spPr>
          <a:xfrm>
            <a:off x="0" y="0"/>
            <a:ext cx="214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Šesti rođendan</a:t>
            </a:r>
            <a:r>
              <a:rPr lang="hr-HR" b="1" dirty="0" smtClean="0"/>
              <a:t>…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91311_632252066868527_542923381211747739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00562" cy="6858000"/>
          </a:xfrm>
        </p:spPr>
      </p:pic>
      <p:pic>
        <p:nvPicPr>
          <p:cNvPr id="5" name="Slika 4" descr="10349225_632252160201851_831792798057197044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4" y="0"/>
            <a:ext cx="45648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571928">
            <a:off x="-193198" y="1070642"/>
            <a:ext cx="7815365" cy="1143000"/>
          </a:xfrm>
        </p:spPr>
        <p:txBody>
          <a:bodyPr>
            <a:prstTxWarp prst="textArchDown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Željka Maslač-Pongračić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4143380"/>
          <a:ext cx="9144000" cy="2571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956304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Prirodoslovna gimnazija i završen fakultet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Donji Andrijevci</a:t>
                      </a:r>
                      <a:r>
                        <a:rPr lang="hr-HR" sz="2000" b="1" baseline="0" dirty="0" smtClean="0"/>
                        <a:t> –kemija,srednja Tehnička škola Vukovar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Suprug i 2 sina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-</a:t>
                      </a:r>
                      <a:endParaRPr lang="hr-H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Chemistr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1357298"/>
            <a:ext cx="3333750" cy="2762246"/>
          </a:xfrm>
          <a:prstGeom prst="rect">
            <a:avLst/>
          </a:prstGeom>
        </p:spPr>
      </p:pic>
      <p:pic>
        <p:nvPicPr>
          <p:cNvPr id="6" name="Slika 5" descr="girl_study_molecule_wapday-c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4546" cy="2214546"/>
          </a:xfrm>
          <a:prstGeom prst="rect">
            <a:avLst/>
          </a:prstGeom>
        </p:spPr>
      </p:pic>
      <p:pic>
        <p:nvPicPr>
          <p:cNvPr id="7" name="Slika 6" descr="molecul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6987">
            <a:off x="3461522" y="2337153"/>
            <a:ext cx="2105020" cy="1546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62244_730712473617251_735209221761487915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929058" cy="6858000"/>
          </a:xfrm>
        </p:spPr>
      </p:pic>
      <p:pic>
        <p:nvPicPr>
          <p:cNvPr id="5" name="Slika 4" descr="10320271_730712656950566_112953493000005941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0"/>
            <a:ext cx="53578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11640_730712440283921_283653710541553621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5" name="Slika 4" descr="10154570_730712540283911_682590711092629427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0"/>
            <a:ext cx="50006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/>
          <a:lstStyle/>
          <a:p>
            <a:r>
              <a:rPr lang="hr-HR" b="1" dirty="0" smtClean="0"/>
              <a:t>Hmm..Ma nije li ovo……?</a:t>
            </a:r>
            <a:endParaRPr lang="hr-HR" b="1" dirty="0"/>
          </a:p>
        </p:txBody>
      </p:sp>
      <p:pic>
        <p:nvPicPr>
          <p:cNvPr id="4" name="Rezervirano mjesto sadržaja 3" descr="1609953_661797727226624_559074262370937304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886" y="815160"/>
            <a:ext cx="4532130" cy="6042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515445">
            <a:off x="-25758" y="891307"/>
            <a:ext cx="8229600" cy="1143000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Ančica Jularić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786190"/>
          <a:ext cx="9144000" cy="307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100258"/>
                <a:gridCol w="1557342"/>
                <a:gridCol w="1828800"/>
                <a:gridCol w="1828800"/>
              </a:tblGrid>
              <a:tr h="1535905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535905">
                <a:tc>
                  <a:txBody>
                    <a:bodyPr/>
                    <a:lstStyle/>
                    <a:p>
                      <a:r>
                        <a:rPr lang="hr-HR" b="1" dirty="0" smtClean="0"/>
                        <a:t>3.1.1968.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OŠ-Piškorevci</a:t>
                      </a:r>
                    </a:p>
                    <a:p>
                      <a:r>
                        <a:rPr lang="hr-HR" b="1" dirty="0" smtClean="0">
                          <a:solidFill>
                            <a:srgbClr val="7030A0"/>
                          </a:solidFill>
                        </a:rPr>
                        <a:t>SŠ-Srednja</a:t>
                      </a:r>
                      <a:r>
                        <a:rPr lang="hr-HR" b="1" baseline="0" dirty="0" smtClean="0">
                          <a:solidFill>
                            <a:srgbClr val="7030A0"/>
                          </a:solidFill>
                        </a:rPr>
                        <a:t> gimnazija,Đakovo</a:t>
                      </a:r>
                    </a:p>
                    <a:p>
                      <a:r>
                        <a:rPr lang="hr-HR" b="1" baseline="0" dirty="0" smtClean="0"/>
                        <a:t>Fakultet-Osijek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Donji Andrijevci,</a:t>
                      </a:r>
                    </a:p>
                    <a:p>
                      <a:r>
                        <a:rPr lang="hr-HR" b="1" dirty="0" smtClean="0"/>
                        <a:t>informatika i tehnička</a:t>
                      </a:r>
                      <a:r>
                        <a:rPr lang="hr-HR" b="1" baseline="0" dirty="0" smtClean="0"/>
                        <a:t> kultura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Suprug i 2 kćerke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Vrtlarenje i putovanje</a:t>
                      </a:r>
                      <a:endParaRPr lang="hr-H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tumblr_mrddl0icjN1s2d5eso1_5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428860" cy="1622478"/>
          </a:xfrm>
          <a:prstGeom prst="rect">
            <a:avLst/>
          </a:prstGeom>
        </p:spPr>
      </p:pic>
      <p:pic>
        <p:nvPicPr>
          <p:cNvPr id="6" name="Slika 5" descr="Cubicle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571612"/>
            <a:ext cx="3428992" cy="1933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46524_661797623893301_262061456183438349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56200_661797660559964_889310661393134301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526199_661797777226619_352745783805606271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000"/>
          </a:xfrm>
        </p:spPr>
      </p:pic>
      <p:pic>
        <p:nvPicPr>
          <p:cNvPr id="5" name="Slika 4" descr="10342499_661797793893284_448544842184599502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prstTxWarp prst="textInflate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Pedagog Josip Mažar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4480560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314576"/>
                <a:gridCol w="1343024"/>
                <a:gridCol w="1828800"/>
                <a:gridCol w="1828800"/>
              </a:tblGrid>
              <a:tr h="714380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000120">
                <a:tc>
                  <a:txBody>
                    <a:bodyPr/>
                    <a:lstStyle/>
                    <a:p>
                      <a:r>
                        <a:rPr lang="hr-HR" dirty="0" smtClean="0"/>
                        <a:t>11.3.1985.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OŠ “VCE”-D.A.</a:t>
                      </a:r>
                    </a:p>
                    <a:p>
                      <a:r>
                        <a:rPr lang="hr-HR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SŠ-Matematička</a:t>
                      </a:r>
                      <a:r>
                        <a:rPr lang="hr-HR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gimnazija,Slav.Brod</a:t>
                      </a:r>
                    </a:p>
                    <a:p>
                      <a:r>
                        <a:rPr lang="hr-HR" b="1" baseline="0" dirty="0" smtClean="0"/>
                        <a:t>Fakultet-filozofski-pedagogija/povijest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Donji Andrijevci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Mama,tata,brat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Košarka,</a:t>
                      </a:r>
                    </a:p>
                    <a:p>
                      <a:r>
                        <a:rPr lang="hr-HR" sz="2000" dirty="0" smtClean="0"/>
                        <a:t>praćenje</a:t>
                      </a:r>
                      <a:r>
                        <a:rPr lang="hr-HR" sz="2000" baseline="0" dirty="0" smtClean="0"/>
                        <a:t> sporta,slaganje puzli…</a:t>
                      </a:r>
                      <a:endParaRPr lang="hr-H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tumblr_mna4fxr03x1s39nk1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834914"/>
            <a:ext cx="4548218" cy="2556099"/>
          </a:xfrm>
          <a:prstGeom prst="rect">
            <a:avLst/>
          </a:prstGeom>
        </p:spPr>
      </p:pic>
      <p:pic>
        <p:nvPicPr>
          <p:cNvPr id="6" name="Slika 5" descr="tumblr_mqnpdhY4Xu1rdi5afo1_5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785926"/>
            <a:ext cx="4286248" cy="268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42473_661358180603912_247276925025296815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0"/>
            <a:ext cx="9151437" cy="6858000"/>
          </a:xfrm>
        </p:spPr>
      </p:pic>
      <p:cxnSp>
        <p:nvCxnSpPr>
          <p:cNvPr id="5" name="Ravni poveznik sa strelicom 4"/>
          <p:cNvCxnSpPr/>
          <p:nvPr/>
        </p:nvCxnSpPr>
        <p:spPr>
          <a:xfrm rot="5400000" flipH="1" flipV="1">
            <a:off x="571472" y="2000240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8240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3" y="2704"/>
            <a:ext cx="6379534" cy="6855296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4"/>
            <a:ext cx="4355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743842">
            <a:off x="13913" y="996583"/>
            <a:ext cx="822960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Mirjana Ecimovic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4206240"/>
          <a:ext cx="91440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028820"/>
                <a:gridCol w="1628780"/>
                <a:gridCol w="1943120"/>
                <a:gridCol w="1714480"/>
              </a:tblGrid>
              <a:tr h="0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 smtClean="0"/>
                        <a:t>10.12.1973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OŠ-Slav.Brod</a:t>
                      </a:r>
                    </a:p>
                    <a:p>
                      <a:r>
                        <a:rPr lang="hr-HR" b="1" dirty="0" smtClean="0"/>
                        <a:t>SŠ-</a:t>
                      </a:r>
                      <a:r>
                        <a:rPr lang="hr-H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Ekonomska,Slav.Brod</a:t>
                      </a:r>
                    </a:p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Fakultet-Teologija,Đakovo</a:t>
                      </a:r>
                      <a:endParaRPr lang="hr-H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Topolje,Donji</a:t>
                      </a:r>
                      <a:r>
                        <a:rPr lang="hr-HR" b="1" baseline="0" dirty="0" smtClean="0"/>
                        <a:t> Andrijevci-vjeronauk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Brat,sestra,snaja i nećaci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Kreativno</a:t>
                      </a:r>
                    </a:p>
                    <a:p>
                      <a:r>
                        <a:rPr lang="hr-HR" b="1" dirty="0" smtClean="0"/>
                        <a:t>Stvaralaštvo</a:t>
                      </a:r>
                    </a:p>
                    <a:p>
                      <a:r>
                        <a:rPr lang="hr-HR" b="1" dirty="0" smtClean="0"/>
                        <a:t>Pjevanje</a:t>
                      </a:r>
                    </a:p>
                    <a:p>
                      <a:r>
                        <a:rPr lang="hr-HR" b="1" dirty="0" smtClean="0"/>
                        <a:t>Vožnja biciklom</a:t>
                      </a:r>
                      <a:endParaRPr lang="hr-H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animated_little_girl_pray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30" y="1582764"/>
            <a:ext cx="2071670" cy="2608218"/>
          </a:xfrm>
          <a:prstGeom prst="rect">
            <a:avLst/>
          </a:prstGeom>
        </p:spPr>
      </p:pic>
      <p:pic>
        <p:nvPicPr>
          <p:cNvPr id="6" name="Slika 5" descr="pray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214554"/>
            <a:ext cx="2647950" cy="176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56800_638719439531154_352995273718001041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00496" cy="6858000"/>
          </a:xfrm>
        </p:spPr>
      </p:pic>
      <p:pic>
        <p:nvPicPr>
          <p:cNvPr id="5" name="Slika 4" descr="10325181_638719459531152_908378645770562171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031" y="0"/>
            <a:ext cx="54649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172743_638719486197816_751845940855648438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0"/>
            <a:ext cx="4786346" cy="686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Pitam se,pitam…Tko bi mogao biti ovo? </a:t>
            </a:r>
            <a:r>
              <a:rPr lang="hr-HR" b="1" dirty="0" smtClean="0">
                <a:sym typeface="Wingdings" pitchFamily="2" charset="2"/>
              </a:rPr>
              <a:t></a:t>
            </a:r>
            <a:endParaRPr lang="hr-HR" b="1" dirty="0"/>
          </a:p>
        </p:txBody>
      </p:sp>
      <p:pic>
        <p:nvPicPr>
          <p:cNvPr id="4" name="Rezervirano mjesto sadržaja 3" descr="10177507_661809340558796_693906250311125348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600200"/>
            <a:ext cx="7643865" cy="5156220"/>
          </a:xfrm>
        </p:spPr>
      </p:pic>
      <p:cxnSp>
        <p:nvCxnSpPr>
          <p:cNvPr id="6" name="Ravni poveznik sa strelicom 5"/>
          <p:cNvCxnSpPr/>
          <p:nvPr/>
        </p:nvCxnSpPr>
        <p:spPr>
          <a:xfrm rot="16200000" flipV="1">
            <a:off x="4893471" y="3679033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prstTxWarp prst="textInflateBottom">
              <a:avLst/>
            </a:prstTxWarp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Mihaela Iveljić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3357562"/>
          <a:ext cx="9144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187571"/>
                <a:gridCol w="1270009"/>
                <a:gridCol w="2063764"/>
                <a:gridCol w="1793856"/>
              </a:tblGrid>
              <a:tr h="751113">
                <a:tc>
                  <a:txBody>
                    <a:bodyPr/>
                    <a:lstStyle/>
                    <a:p>
                      <a:r>
                        <a:rPr lang="hr-HR" dirty="0" smtClean="0"/>
                        <a:t>DATUM</a:t>
                      </a:r>
                      <a:r>
                        <a:rPr lang="hr-HR" baseline="0" dirty="0" smtClean="0"/>
                        <a:t>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1877783">
                <a:tc>
                  <a:txBody>
                    <a:bodyPr/>
                    <a:lstStyle/>
                    <a:p>
                      <a:r>
                        <a:rPr lang="hr-HR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22.4.1982.</a:t>
                      </a:r>
                      <a:endParaRPr lang="hr-H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OŠ-”Antun Mihanović”,Osijek</a:t>
                      </a:r>
                    </a:p>
                    <a:p>
                      <a:r>
                        <a:rPr lang="hr-H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SŠ-</a:t>
                      </a:r>
                      <a:r>
                        <a:rPr lang="hr-HR" sz="1800" b="1" i="0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Klasična gimnazija,Osijek</a:t>
                      </a:r>
                    </a:p>
                    <a:p>
                      <a:r>
                        <a:rPr lang="hr-HR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Fakultet-Učiteljski,Osijek</a:t>
                      </a:r>
                      <a:endParaRPr lang="hr-HR" b="1" dirty="0" smtClean="0"/>
                    </a:p>
                    <a:p>
                      <a:endParaRPr lang="hr-HR" dirty="0" smtClean="0"/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Donji</a:t>
                      </a:r>
                    </a:p>
                    <a:p>
                      <a:r>
                        <a:rPr lang="hr-HR" b="1" dirty="0" smtClean="0"/>
                        <a:t>Andrijevci,engleski jezik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Mama</a:t>
                      </a:r>
                      <a:r>
                        <a:rPr lang="hr-HR" b="1" baseline="0" dirty="0" smtClean="0"/>
                        <a:t>,tata,sestra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/>
                        <a:t>Čitanje knjiga,druženje s prijateljima,</a:t>
                      </a:r>
                    </a:p>
                    <a:p>
                      <a:r>
                        <a:rPr lang="hr-HR" b="1" dirty="0" smtClean="0"/>
                        <a:t>sportske</a:t>
                      </a:r>
                      <a:r>
                        <a:rPr lang="hr-HR" b="1" baseline="0" dirty="0" smtClean="0"/>
                        <a:t> aktivnosti..</a:t>
                      </a:r>
                      <a:endParaRPr lang="hr-H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tumblr_mj3jxzmnof1rvvqj8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0931">
            <a:off x="5956560" y="1455114"/>
            <a:ext cx="2863918" cy="1592339"/>
          </a:xfrm>
          <a:prstGeom prst="rect">
            <a:avLst/>
          </a:prstGeom>
        </p:spPr>
      </p:pic>
      <p:pic>
        <p:nvPicPr>
          <p:cNvPr id="6" name="Slika 5" descr="how-to-improve-engli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142984"/>
            <a:ext cx="1954287" cy="2071682"/>
          </a:xfrm>
          <a:prstGeom prst="rect">
            <a:avLst/>
          </a:prstGeom>
        </p:spPr>
      </p:pic>
      <p:pic>
        <p:nvPicPr>
          <p:cNvPr id="7" name="Slika 6" descr="english2-2a9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1142984"/>
            <a:ext cx="2205041" cy="2205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13605_661809237225473_479737256115788573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00562" cy="6858000"/>
          </a:xfrm>
        </p:spPr>
      </p:pic>
      <p:pic>
        <p:nvPicPr>
          <p:cNvPr id="5" name="Slika 4" descr="10322554_661809270558803_59035344836512633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cxnSp>
        <p:nvCxnSpPr>
          <p:cNvPr id="7" name="Ravni poveznik sa strelicom 6"/>
          <p:cNvCxnSpPr/>
          <p:nvPr/>
        </p:nvCxnSpPr>
        <p:spPr>
          <a:xfrm>
            <a:off x="4572000" y="928670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52012_661809290558801_861931474548692819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cxnSp>
        <p:nvCxnSpPr>
          <p:cNvPr id="6" name="Ravni poveznik sa strelicom 5"/>
          <p:cNvCxnSpPr/>
          <p:nvPr/>
        </p:nvCxnSpPr>
        <p:spPr>
          <a:xfrm flipV="1">
            <a:off x="2071670" y="4857760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06766_661809323892131_107955003304207674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Ravni poveznik sa strelicom 5"/>
          <p:cNvCxnSpPr/>
          <p:nvPr/>
        </p:nvCxnSpPr>
        <p:spPr>
          <a:xfrm rot="5400000" flipH="1" flipV="1">
            <a:off x="4429124" y="535782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461643_661358233937240_99862219405935417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0"/>
            <a:ext cx="9151437" cy="6858000"/>
          </a:xfrm>
        </p:spPr>
      </p:pic>
      <p:cxnSp>
        <p:nvCxnSpPr>
          <p:cNvPr id="6" name="Ravni poveznik sa strelicom 5"/>
          <p:cNvCxnSpPr/>
          <p:nvPr/>
        </p:nvCxnSpPr>
        <p:spPr>
          <a:xfrm rot="16200000" flipH="1">
            <a:off x="5036347" y="821513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HVALA NA PAŽNJI!!</a:t>
            </a:r>
            <a:endParaRPr lang="hr-HR" b="1" dirty="0"/>
          </a:p>
        </p:txBody>
      </p:sp>
      <p:pic>
        <p:nvPicPr>
          <p:cNvPr id="4" name="Slika 3" descr="smiley_thum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8" y="1370156"/>
            <a:ext cx="6169844" cy="538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hr-HR" b="1" dirty="0" smtClean="0"/>
              <a:t>Čekajte!! Nismo li nekoga zaboravili?</a:t>
            </a:r>
            <a:endParaRPr lang="hr-HR" b="1" dirty="0"/>
          </a:p>
        </p:txBody>
      </p:sp>
      <p:pic>
        <p:nvPicPr>
          <p:cNvPr id="4" name="Rezervirano mjesto sadržaja 3" descr="upitnik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2000240"/>
            <a:ext cx="1905000" cy="1428750"/>
          </a:xfrm>
        </p:spPr>
      </p:pic>
      <p:pic>
        <p:nvPicPr>
          <p:cNvPr id="5" name="Rezervirano mjesto sadržaja 3" descr="upitni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1942"/>
            <a:ext cx="1905000" cy="1428750"/>
          </a:xfrm>
          <a:prstGeom prst="rect">
            <a:avLst/>
          </a:prstGeom>
        </p:spPr>
      </p:pic>
      <p:pic>
        <p:nvPicPr>
          <p:cNvPr id="6" name="Rezervirano mjesto sadržaja 3" descr="upitni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929066"/>
            <a:ext cx="1905000" cy="1428750"/>
          </a:xfrm>
          <a:prstGeom prst="rect">
            <a:avLst/>
          </a:prstGeom>
        </p:spPr>
      </p:pic>
      <p:pic>
        <p:nvPicPr>
          <p:cNvPr id="7" name="Rezervirano mjesto sadržaja 3" descr="upitni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1571612"/>
            <a:ext cx="1905000" cy="1428750"/>
          </a:xfrm>
          <a:prstGeom prst="rect">
            <a:avLst/>
          </a:prstGeom>
        </p:spPr>
      </p:pic>
      <p:pic>
        <p:nvPicPr>
          <p:cNvPr id="8" name="Rezervirano mjesto sadržaja 3" descr="upitni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2000240"/>
            <a:ext cx="1905000" cy="1428750"/>
          </a:xfrm>
          <a:prstGeom prst="rect">
            <a:avLst/>
          </a:prstGeom>
        </p:spPr>
      </p:pic>
      <p:pic>
        <p:nvPicPr>
          <p:cNvPr id="9" name="Slika 8" descr="2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929066"/>
            <a:ext cx="2171713" cy="2171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143000"/>
          </a:xfrm>
        </p:spPr>
        <p:txBody>
          <a:bodyPr>
            <a:noAutofit/>
          </a:bodyPr>
          <a:lstStyle/>
          <a:p>
            <a:r>
              <a:rPr lang="hr-H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Razrednik </a:t>
            </a:r>
            <a:r>
              <a:rPr lang="hr-HR" sz="6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8.b</a:t>
            </a:r>
            <a:r>
              <a:rPr lang="hr-H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razreda-JOSIP BOGDANOVIĆ</a:t>
            </a:r>
            <a:endParaRPr lang="hr-HR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2560320"/>
          <a:ext cx="9144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04"/>
                <a:gridCol w="2085996"/>
                <a:gridCol w="1700218"/>
                <a:gridCol w="2182860"/>
                <a:gridCol w="1603322"/>
              </a:tblGrid>
              <a:tr h="732005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(osnovna,srednja,fakultet)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2708419"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17.11.1981.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Do</a:t>
                      </a:r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 5.razreda-Munchen</a:t>
                      </a:r>
                    </a:p>
                    <a:p>
                      <a:r>
                        <a:rPr lang="hr-HR" b="1" baseline="0" dirty="0" smtClean="0">
                          <a:solidFill>
                            <a:srgbClr val="FF0000"/>
                          </a:solidFill>
                        </a:rPr>
                        <a:t>Od 6.-8.-”Ivan Meštrović,Vrpolje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tx2"/>
                          </a:solidFill>
                        </a:rPr>
                        <a:t>SŠ-Tehnička,strojarstvo</a:t>
                      </a:r>
                    </a:p>
                    <a:p>
                      <a:r>
                        <a:rPr lang="hr-HR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Fakultet-KiF-Kineziološki faklutet,Zagreb(2000.-2006.)</a:t>
                      </a:r>
                      <a:endParaRPr lang="hr-HR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Donji</a:t>
                      </a:r>
                      <a:r>
                        <a:rPr lang="hr-HR" sz="2400" b="1" baseline="0" dirty="0" smtClean="0"/>
                        <a:t> Andrijevci-tzk</a:t>
                      </a:r>
                    </a:p>
                    <a:p>
                      <a:r>
                        <a:rPr lang="hr-HR" sz="2400" b="1" baseline="0" dirty="0" smtClean="0"/>
                        <a:t>Trener HNK Đakovo-Croatia(5 god.)</a:t>
                      </a:r>
                    </a:p>
                    <a:p>
                      <a:endParaRPr lang="hr-HR" sz="2400" b="1" baseline="0" dirty="0" smtClean="0"/>
                    </a:p>
                    <a:p>
                      <a:endParaRPr lang="hr-HR" sz="2400" b="1" baseline="0" dirty="0" smtClean="0"/>
                    </a:p>
                    <a:p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3 sestre,polubrat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Nogomet</a:t>
                      </a:r>
                    </a:p>
                    <a:p>
                      <a:r>
                        <a:rPr lang="hr-HR" sz="2400" b="1" dirty="0" smtClean="0"/>
                        <a:t>Druženje</a:t>
                      </a:r>
                      <a:r>
                        <a:rPr lang="hr-HR" sz="2400" b="1" baseline="0" dirty="0" smtClean="0"/>
                        <a:t> s prijateljima</a:t>
                      </a:r>
                    </a:p>
                    <a:p>
                      <a:r>
                        <a:rPr lang="hr-HR" sz="2400" b="1" baseline="0" dirty="0" smtClean="0"/>
                        <a:t>Surfanje</a:t>
                      </a:r>
                    </a:p>
                    <a:p>
                      <a:r>
                        <a:rPr lang="hr-HR" sz="2400" b="1" baseline="0" dirty="0" smtClean="0"/>
                        <a:t>Putovanje</a:t>
                      </a:r>
                    </a:p>
                    <a:p>
                      <a:endParaRPr lang="hr-HR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308193_632267343533666_744907864744068339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"/>
            <a:ext cx="5214942" cy="6857999"/>
          </a:xfrm>
        </p:spPr>
      </p:pic>
      <p:sp>
        <p:nvSpPr>
          <p:cNvPr id="5" name="TekstniOkvir 4"/>
          <p:cNvSpPr txBox="1"/>
          <p:nvPr/>
        </p:nvSpPr>
        <p:spPr>
          <a:xfrm>
            <a:off x="2928926" y="564357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7 GODINA,NJEMAČKA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75986_632267373533663_841257356353107579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kstniOkvir 4"/>
          <p:cNvSpPr txBox="1"/>
          <p:nvPr/>
        </p:nvSpPr>
        <p:spPr>
          <a:xfrm>
            <a:off x="1285852" y="214290"/>
            <a:ext cx="6215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</a:rPr>
              <a:t>1997.-prvi srednji-finale Lige Prvaka,Borussia-Juventus,3-1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94342_632267406866993_514636669710072824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kstniOkvir 4"/>
          <p:cNvSpPr txBox="1"/>
          <p:nvPr/>
        </p:nvSpPr>
        <p:spPr>
          <a:xfrm>
            <a:off x="0" y="0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2.srednje,ljetovanje u Starigradu</a:t>
            </a:r>
            <a:endParaRPr lang="hr-H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46401_632267466866987_581931702644165539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Ravni poveznik sa strelicom 5"/>
          <p:cNvCxnSpPr/>
          <p:nvPr/>
        </p:nvCxnSpPr>
        <p:spPr>
          <a:xfrm rot="5400000">
            <a:off x="3036083" y="1750207"/>
            <a:ext cx="500066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0251942_632267573533643_198593784101466189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kstniOkvir 4"/>
          <p:cNvSpPr txBox="1"/>
          <p:nvPr/>
        </p:nvSpPr>
        <p:spPr>
          <a:xfrm>
            <a:off x="5500662" y="285728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</a:rPr>
              <a:t>1999.,nogometni turnir u Vrpolju,1.mjesto</a:t>
            </a:r>
            <a:endParaRPr lang="hr-HR" sz="2800" b="1" dirty="0">
              <a:solidFill>
                <a:schemeClr val="bg1"/>
              </a:solidFill>
            </a:endParaRPr>
          </a:p>
        </p:txBody>
      </p:sp>
      <p:cxnSp>
        <p:nvCxnSpPr>
          <p:cNvPr id="7" name="Ravni poveznik sa strelicom 6"/>
          <p:cNvCxnSpPr/>
          <p:nvPr/>
        </p:nvCxnSpPr>
        <p:spPr>
          <a:xfrm flipV="1">
            <a:off x="1428728" y="4572008"/>
            <a:ext cx="714380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510590_644860515587012_185716102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kstniOkvir 5"/>
          <p:cNvSpPr txBox="1"/>
          <p:nvPr/>
        </p:nvSpPr>
        <p:spPr>
          <a:xfrm>
            <a:off x="0" y="0"/>
            <a:ext cx="421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latin typeface="Aharoni" pitchFamily="2" charset="-79"/>
                <a:cs typeface="Aharoni" pitchFamily="2" charset="-79"/>
              </a:rPr>
              <a:t>HVALA NA PAŽNJI! </a:t>
            </a:r>
            <a:r>
              <a:rPr lang="hr-HR" sz="2800" b="1" dirty="0" smtClean="0">
                <a:latin typeface="Aharoni" pitchFamily="2" charset="-79"/>
                <a:cs typeface="Aharoni" pitchFamily="2" charset="-79"/>
                <a:sym typeface="Wingdings" pitchFamily="2" charset="2"/>
              </a:rPr>
              <a:t></a:t>
            </a:r>
            <a:endParaRPr lang="hr-HR" sz="28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214422"/>
            <a:ext cx="9144000" cy="1131910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Učiteljica Julijana Krbavac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0" y="2357430"/>
          <a:ext cx="9144000" cy="3471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729"/>
                <a:gridCol w="2301891"/>
                <a:gridCol w="2286016"/>
                <a:gridCol w="1357322"/>
                <a:gridCol w="1643042"/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smtClean="0"/>
                        <a:t>DATUM ROĐENJA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ŠKOLSTVO</a:t>
                      </a:r>
                    </a:p>
                    <a:p>
                      <a:r>
                        <a:rPr lang="hr-HR" dirty="0" smtClean="0"/>
                        <a:t>(osnovna,srednja i fakultet)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RADNO  MJESTO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OBITELJ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HOBI</a:t>
                      </a:r>
                      <a:endParaRPr lang="hr-HR" dirty="0"/>
                    </a:p>
                  </a:txBody>
                  <a:tcPr/>
                </a:tc>
              </a:tr>
              <a:tr h="2557474">
                <a:tc>
                  <a:txBody>
                    <a:bodyPr/>
                    <a:lstStyle/>
                    <a:p>
                      <a:pPr algn="ctr"/>
                      <a:endParaRPr lang="hr-HR" sz="2800" b="1" smtClean="0"/>
                    </a:p>
                    <a:p>
                      <a:pPr algn="ctr"/>
                      <a:endParaRPr lang="hr-HR" sz="2800" b="1" smtClean="0"/>
                    </a:p>
                    <a:p>
                      <a:pPr algn="ctr"/>
                      <a:r>
                        <a:rPr lang="hr-HR" sz="2800" b="1" smtClean="0"/>
                        <a:t>1.1.1950</a:t>
                      </a:r>
                      <a:r>
                        <a:rPr lang="hr-HR" sz="2800" b="1" dirty="0" smtClean="0"/>
                        <a:t>.</a:t>
                      </a:r>
                      <a:endParaRPr lang="hr-H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OŠ-”VCE”-D.A.</a:t>
                      </a:r>
                    </a:p>
                    <a:p>
                      <a:r>
                        <a:rPr lang="hr-HR" sz="2000" b="1" dirty="0" smtClean="0">
                          <a:solidFill>
                            <a:srgbClr val="FF0000"/>
                          </a:solidFill>
                        </a:rPr>
                        <a:t>SŠ-Opća</a:t>
                      </a:r>
                      <a:r>
                        <a:rPr lang="hr-HR" sz="2000" b="1" baseline="0" dirty="0" smtClean="0">
                          <a:solidFill>
                            <a:srgbClr val="FF0000"/>
                          </a:solidFill>
                        </a:rPr>
                        <a:t> gimnazija,Slav.Brod</a:t>
                      </a:r>
                    </a:p>
                    <a:p>
                      <a:r>
                        <a:rPr lang="hr-HR" sz="2000" b="1" baseline="0" smtClean="0">
                          <a:solidFill>
                            <a:srgbClr val="7030A0"/>
                          </a:solidFill>
                        </a:rPr>
                        <a:t>Fakultet-Pedagoška akademija,Slav. </a:t>
                      </a:r>
                      <a:r>
                        <a:rPr lang="hr-HR" sz="2000" b="1" baseline="0" dirty="0" smtClean="0">
                          <a:solidFill>
                            <a:srgbClr val="7030A0"/>
                          </a:solidFill>
                        </a:rPr>
                        <a:t>Brod</a:t>
                      </a:r>
                      <a:endParaRPr lang="hr-HR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800" b="1" dirty="0" smtClean="0"/>
                    </a:p>
                    <a:p>
                      <a:r>
                        <a:rPr lang="hr-HR" sz="2000" b="1" dirty="0" smtClean="0"/>
                        <a:t>Donji Andrijevci,razredna nastava</a:t>
                      </a:r>
                      <a:endParaRPr lang="hr-H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3600" b="1" dirty="0" smtClean="0"/>
                    </a:p>
                    <a:p>
                      <a:r>
                        <a:rPr lang="hr-HR" sz="3600" b="1" dirty="0" smtClean="0"/>
                        <a:t>2 brata,</a:t>
                      </a:r>
                    </a:p>
                    <a:p>
                      <a:r>
                        <a:rPr lang="hr-HR" sz="3600" b="1" dirty="0" smtClean="0"/>
                        <a:t>sestra</a:t>
                      </a:r>
                      <a:endParaRPr lang="hr-HR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400" b="1" dirty="0" smtClean="0"/>
                        <a:t>Čitanje knjiga,</a:t>
                      </a:r>
                    </a:p>
                    <a:p>
                      <a:r>
                        <a:rPr lang="hr-HR" sz="2400" b="1" dirty="0" smtClean="0"/>
                        <a:t>pečenje kolača,</a:t>
                      </a:r>
                    </a:p>
                    <a:p>
                      <a:r>
                        <a:rPr lang="hr-HR" sz="2400" b="1" dirty="0" smtClean="0"/>
                        <a:t>vožnja biciklom</a:t>
                      </a:r>
                      <a:endParaRPr lang="hr-HR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lika 4" descr="kid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57298"/>
          </a:xfrm>
          <a:prstGeom prst="rect">
            <a:avLst/>
          </a:prstGeom>
        </p:spPr>
      </p:pic>
      <p:pic>
        <p:nvPicPr>
          <p:cNvPr id="6" name="Slika 5" descr="ki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4643446"/>
            <a:ext cx="2175936" cy="2052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10307173_661396643933399_642418782320481181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90" cy="6858000"/>
          </a:xfrm>
          <a:prstGeom prst="rect">
            <a:avLst/>
          </a:prstGeom>
        </p:spPr>
      </p:pic>
      <p:pic>
        <p:nvPicPr>
          <p:cNvPr id="10" name="Slika 9" descr="10264483_661396600600070_74112879164080061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cxnSp>
        <p:nvCxnSpPr>
          <p:cNvPr id="5" name="Ravni poveznik sa strelicom 4"/>
          <p:cNvCxnSpPr/>
          <p:nvPr/>
        </p:nvCxnSpPr>
        <p:spPr>
          <a:xfrm rot="16200000" flipV="1">
            <a:off x="6072198" y="1785926"/>
            <a:ext cx="585798" cy="585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945</Words>
  <Application>Microsoft Office PowerPoint</Application>
  <PresentationFormat>Prikaz na zaslonu (4:3)</PresentationFormat>
  <Paragraphs>363</Paragraphs>
  <Slides>78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78</vt:i4>
      </vt:variant>
    </vt:vector>
  </HeadingPairs>
  <TitlesOfParts>
    <vt:vector size="85" baseType="lpstr">
      <vt:lpstr>Aharoni</vt:lpstr>
      <vt:lpstr>Arial</vt:lpstr>
      <vt:lpstr>Arial Rounded MT Bold</vt:lpstr>
      <vt:lpstr>Baskerville Old Face</vt:lpstr>
      <vt:lpstr>Calibri</vt:lpstr>
      <vt:lpstr>Wingdings</vt:lpstr>
      <vt:lpstr>Office tema</vt:lpstr>
      <vt:lpstr>PowerPointova prezentacija</vt:lpstr>
      <vt:lpstr>PowerPointova prezentacija</vt:lpstr>
      <vt:lpstr>PowerPointova prezentacija</vt:lpstr>
      <vt:lpstr>GLAVA ŠKOLE-ravnateljica Marina Dražić</vt:lpstr>
      <vt:lpstr>PowerPointova prezentacija</vt:lpstr>
      <vt:lpstr>PowerPointova prezentacija</vt:lpstr>
      <vt:lpstr>PowerPointova prezentacija</vt:lpstr>
      <vt:lpstr>Učiteljica Julijana Krbavac</vt:lpstr>
      <vt:lpstr>PowerPointova prezentacija</vt:lpstr>
      <vt:lpstr>PowerPointova prezentacija</vt:lpstr>
      <vt:lpstr>PowerPointova prezentacija</vt:lpstr>
      <vt:lpstr>Učiteljica Mira Juretić</vt:lpstr>
      <vt:lpstr>PowerPointova prezentacija</vt:lpstr>
      <vt:lpstr>PowerPointova prezentacija</vt:lpstr>
      <vt:lpstr>Učitelj Milan Špehar</vt:lpstr>
      <vt:lpstr>PowerPointova prezentacija</vt:lpstr>
      <vt:lpstr>PowerPointova prezentacija</vt:lpstr>
      <vt:lpstr>PowerPointova prezentacija</vt:lpstr>
      <vt:lpstr>Učiteljica Jelka Krajinović</vt:lpstr>
      <vt:lpstr>PowerPointova prezentacija</vt:lpstr>
      <vt:lpstr>PowerPointova prezentacija</vt:lpstr>
      <vt:lpstr>Hmm,tko bi nam mogao biti ovo??</vt:lpstr>
      <vt:lpstr>Učitelj Goran Pintarić</vt:lpstr>
      <vt:lpstr>PowerPointova prezentacija</vt:lpstr>
      <vt:lpstr>PowerPointova prezentacija</vt:lpstr>
      <vt:lpstr>Pogodi! Tko je ovo?!</vt:lpstr>
      <vt:lpstr>Učiteljica Mirjana Đurašinović</vt:lpstr>
      <vt:lpstr>PowerPointova prezentacija</vt:lpstr>
      <vt:lpstr>PowerPointova prezentacija</vt:lpstr>
      <vt:lpstr>Učiteljica Helena Degmečić</vt:lpstr>
      <vt:lpstr>PowerPointova prezentacija</vt:lpstr>
      <vt:lpstr>PowerPointova prezentacija</vt:lpstr>
      <vt:lpstr>Učiteljica Vesna Midenjak</vt:lpstr>
      <vt:lpstr>PowerPointova prezentacija</vt:lpstr>
      <vt:lpstr>Hmm,pitam se pitam..Tko li je ova djevojčica?? </vt:lpstr>
      <vt:lpstr>Defektologinja Josipa Heđeš</vt:lpstr>
      <vt:lpstr>PowerPointova prezentacija</vt:lpstr>
      <vt:lpstr>PowerPointova prezentacija</vt:lpstr>
      <vt:lpstr>PowerPointova prezentacija</vt:lpstr>
      <vt:lpstr>Učiteljica Marija Maja Bogetić</vt:lpstr>
      <vt:lpstr>PowerPointova prezentacija</vt:lpstr>
      <vt:lpstr>PowerPointova prezentacija</vt:lpstr>
      <vt:lpstr>PowerPointova prezentacija</vt:lpstr>
      <vt:lpstr>Možete li pogoditi tko je ovo? Hmm..</vt:lpstr>
      <vt:lpstr>PowerPointova prezentacija</vt:lpstr>
      <vt:lpstr>PowerPointova prezentacija</vt:lpstr>
      <vt:lpstr>PowerPointova prezentacija</vt:lpstr>
      <vt:lpstr>Učiteljica Silvija Horjan</vt:lpstr>
      <vt:lpstr>PowerPointova prezentacija</vt:lpstr>
      <vt:lpstr>PowerPointova prezentacija</vt:lpstr>
      <vt:lpstr>Učiteljica Željka Maslač-Pongračić</vt:lpstr>
      <vt:lpstr>PowerPointova prezentacija</vt:lpstr>
      <vt:lpstr>PowerPointova prezentacija</vt:lpstr>
      <vt:lpstr>Hmm..Ma nije li ovo……?</vt:lpstr>
      <vt:lpstr>Učiteljica Ančica Jularić</vt:lpstr>
      <vt:lpstr>PowerPointova prezentacija</vt:lpstr>
      <vt:lpstr>PowerPointova prezentacija</vt:lpstr>
      <vt:lpstr>PowerPointova prezentacija</vt:lpstr>
      <vt:lpstr>Pedagog Josip Mažar</vt:lpstr>
      <vt:lpstr>PowerPointova prezentacija</vt:lpstr>
      <vt:lpstr>PowerPointova prezentacija</vt:lpstr>
      <vt:lpstr>Učiteljica Mirjana Ecimovic</vt:lpstr>
      <vt:lpstr>PowerPointova prezentacija</vt:lpstr>
      <vt:lpstr>PowerPointova prezentacija</vt:lpstr>
      <vt:lpstr>Pitam se,pitam…Tko bi mogao biti ovo? </vt:lpstr>
      <vt:lpstr>Učiteljica Mihaela Iveljić</vt:lpstr>
      <vt:lpstr>PowerPointova prezentacija</vt:lpstr>
      <vt:lpstr>PowerPointova prezentacija</vt:lpstr>
      <vt:lpstr>PowerPointova prezentacija</vt:lpstr>
      <vt:lpstr>HVALA NA PAŽNJI!!</vt:lpstr>
      <vt:lpstr>Čekajte!! Nismo li nekoga zaboravili?</vt:lpstr>
      <vt:lpstr>Razrednik 8.b razreda-JOSIP BOGDANOVIĆ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VREMEPLOV ZBORNICE</dc:title>
  <dc:creator>Računalo</dc:creator>
  <cp:lastModifiedBy>OS</cp:lastModifiedBy>
  <cp:revision>59</cp:revision>
  <dcterms:created xsi:type="dcterms:W3CDTF">2014-05-06T14:11:31Z</dcterms:created>
  <dcterms:modified xsi:type="dcterms:W3CDTF">2014-05-09T11:30:16Z</dcterms:modified>
</cp:coreProperties>
</file>