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2" r:id="rId3"/>
    <p:sldId id="270" r:id="rId4"/>
    <p:sldId id="263" r:id="rId5"/>
    <p:sldId id="257" r:id="rId6"/>
    <p:sldId id="258" r:id="rId7"/>
    <p:sldId id="259" r:id="rId8"/>
    <p:sldId id="260" r:id="rId9"/>
    <p:sldId id="264" r:id="rId10"/>
    <p:sldId id="265" r:id="rId11"/>
    <p:sldId id="266" r:id="rId12"/>
    <p:sldId id="279" r:id="rId13"/>
    <p:sldId id="268" r:id="rId14"/>
    <p:sldId id="269" r:id="rId15"/>
    <p:sldId id="271" r:id="rId16"/>
    <p:sldId id="272" r:id="rId17"/>
    <p:sldId id="273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4638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0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Sheet1!$A$2:$A$7</c:f>
              <c:strCache>
                <c:ptCount val="6"/>
                <c:pt idx="0">
                  <c:v> Ničega</c:v>
                </c:pt>
                <c:pt idx="1">
                  <c:v>Zmija</c:v>
                </c:pt>
                <c:pt idx="2">
                  <c:v>Mraka</c:v>
                </c:pt>
                <c:pt idx="3">
                  <c:v>Miševa</c:v>
                </c:pt>
                <c:pt idx="4">
                  <c:v>Duhova</c:v>
                </c:pt>
                <c:pt idx="5">
                  <c:v>Učenika/ca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7.0000000000000034E-2</c:v>
                </c:pt>
                <c:pt idx="1">
                  <c:v>0.30000000000000032</c:v>
                </c:pt>
                <c:pt idx="2">
                  <c:v>0.29000000000000031</c:v>
                </c:pt>
                <c:pt idx="3">
                  <c:v>0.11000000000000008</c:v>
                </c:pt>
                <c:pt idx="4">
                  <c:v>0.12000000000000002</c:v>
                </c:pt>
                <c:pt idx="5">
                  <c:v>0.11000000000000008</c:v>
                </c:pt>
              </c:numCache>
            </c:numRef>
          </c:val>
        </c:ser>
        <c:shape val="box"/>
        <c:axId val="56994816"/>
        <c:axId val="58406016"/>
        <c:axId val="0"/>
      </c:bar3DChart>
      <c:catAx>
        <c:axId val="56994816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58406016"/>
        <c:crosses val="autoZero"/>
        <c:auto val="1"/>
        <c:lblAlgn val="ctr"/>
        <c:lblOffset val="100"/>
      </c:catAx>
      <c:valAx>
        <c:axId val="5840601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US"/>
            </a:pPr>
            <a:endParaRPr lang="sr-Latn-CS"/>
          </a:p>
        </c:txPr>
        <c:crossAx val="56994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7915D-DFB6-42ED-BD7F-0089000F7388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DC1D5-CDE1-4288-B58B-78CD5ABF35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6674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DC1D5-CDE1-4288-B58B-78CD5ABF3595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1115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07D7657-BFC2-49D5-9084-2C5493B5586F}" type="datetimeFigureOut">
              <a:rPr lang="hr-HR" smtClean="0"/>
              <a:pPr/>
              <a:t>10.3.2014.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A0B033D-5262-4186-88A1-2A645E20C63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i="1" u="sng" dirty="0" smtClean="0"/>
              <a:t>8.a razred</a:t>
            </a:r>
            <a:endParaRPr lang="hr-HR" b="1" i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276872"/>
            <a:ext cx="4013200" cy="59944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Moji strahovi</a:t>
            </a:r>
            <a:endParaRPr lang="hr-HR" sz="3600" dirty="0"/>
          </a:p>
        </p:txBody>
      </p:sp>
    </p:spTree>
    <p:extLst>
      <p:ext uri="{BB962C8B-B14F-4D97-AF65-F5344CB8AC3E}">
        <p14:creationId xmlns="" xmlns:p14="http://schemas.microsoft.com/office/powerpoint/2010/main" val="2889868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snovna škola\Desktop\straho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51231">
            <a:off x="4490045" y="4236506"/>
            <a:ext cx="3475885" cy="231725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hr-HR" sz="2800" b="1" dirty="0" smtClean="0"/>
              <a:t>  roditelji  </a:t>
            </a:r>
            <a:r>
              <a:rPr lang="hr-HR" sz="2800" b="1" i="1" dirty="0" smtClean="0"/>
              <a:t>: Ti ćeš sigurno biti jako dobar u školi, imat ćeš sve petice, svi će ti se diviti.</a:t>
            </a:r>
          </a:p>
          <a:p>
            <a:pPr algn="l">
              <a:buFont typeface="Wingdings" pitchFamily="2" charset="2"/>
              <a:buChar char="q"/>
            </a:pPr>
            <a:r>
              <a:rPr lang="hr-HR" sz="2800" b="1" dirty="0" smtClean="0"/>
              <a:t> težnja da ispuni očekivanja svojih roditelja dovodi do straha od neuspjeha te da će razočarati svoje roditelje ukoliko </a:t>
            </a:r>
          </a:p>
          <a:p>
            <a:pPr algn="l"/>
            <a:r>
              <a:rPr lang="hr-HR" sz="2800" b="1" dirty="0" smtClean="0"/>
              <a:t>ne bude uspješno u</a:t>
            </a:r>
          </a:p>
          <a:p>
            <a:pPr algn="l"/>
            <a:r>
              <a:rPr lang="hr-HR" sz="2800" b="1" dirty="0" smtClean="0"/>
              <a:t>školi</a:t>
            </a:r>
          </a:p>
          <a:p>
            <a:pPr algn="l"/>
            <a:endParaRPr lang="hr-HR" dirty="0" smtClean="0"/>
          </a:p>
          <a:p>
            <a:pPr algn="l">
              <a:buFont typeface="Wingdings" pitchFamily="2" charset="2"/>
              <a:buChar char="q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Koji je najčešći uzrok straha od škole ?</a:t>
            </a:r>
            <a:endParaRPr lang="hr-H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hr-HR" sz="2800" dirty="0" smtClean="0"/>
              <a:t> iznenada, nakon bolesti i izbivanja iz škole. </a:t>
            </a:r>
          </a:p>
          <a:p>
            <a:pPr algn="l">
              <a:buFont typeface="Wingdings" pitchFamily="2" charset="2"/>
              <a:buChar char="q"/>
            </a:pPr>
            <a:r>
              <a:rPr lang="hr-HR" sz="2800" dirty="0" smtClean="0"/>
              <a:t> nakon </a:t>
            </a:r>
            <a:r>
              <a:rPr lang="hr-HR" sz="2800" i="1" dirty="0" smtClean="0"/>
              <a:t>prozivke</a:t>
            </a:r>
            <a:r>
              <a:rPr lang="hr-HR" sz="2800" dirty="0" smtClean="0"/>
              <a:t> učitelja (radi neurednog pisanja, pričanja za vrijeme nastave, za odgovaranje,... )</a:t>
            </a:r>
          </a:p>
          <a:p>
            <a:pPr algn="l">
              <a:buFont typeface="Wingdings" pitchFamily="2" charset="2"/>
              <a:buChar char="q"/>
            </a:pPr>
            <a:endParaRPr lang="hr-HR" dirty="0" smtClean="0"/>
          </a:p>
          <a:p>
            <a:pPr algn="l">
              <a:buFont typeface="Wingdings" pitchFamily="2" charset="2"/>
              <a:buChar char="q"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Kada se javlja fobija u školi ?</a:t>
            </a:r>
            <a:endParaRPr lang="hr-H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Osnovna škola\Desktop\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7217">
            <a:off x="558971" y="3879176"/>
            <a:ext cx="3981664" cy="2649617"/>
          </a:xfrm>
          <a:prstGeom prst="rect">
            <a:avLst/>
          </a:prstGeom>
          <a:noFill/>
        </p:spPr>
      </p:pic>
      <p:pic>
        <p:nvPicPr>
          <p:cNvPr id="5" name="Picture 4" descr="odgovaran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3786214" cy="314324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374120" y="1916832"/>
            <a:ext cx="4446352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316408" y="1916832"/>
            <a:ext cx="4057712" cy="9349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386999" y="4744029"/>
            <a:ext cx="4433473" cy="16372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323528" y="4725144"/>
            <a:ext cx="4057712" cy="16561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4374120" y="3933056"/>
            <a:ext cx="4446352" cy="792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408" y="3933056"/>
            <a:ext cx="4057712" cy="79208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4120" y="3556046"/>
            <a:ext cx="4446352" cy="4490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556046"/>
            <a:ext cx="4050592" cy="4490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74120" y="2780928"/>
            <a:ext cx="4446352" cy="7751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2780928"/>
            <a:ext cx="4050592" cy="7751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41791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20000"/>
              </a:lnSpc>
            </a:pPr>
            <a:r>
              <a:rPr lang="hr-HR" dirty="0" smtClean="0"/>
              <a:t>Učenje u zadnji trenutak</a:t>
            </a:r>
          </a:p>
          <a:p>
            <a:pPr marL="342900" indent="-342900" algn="l">
              <a:lnSpc>
                <a:spcPct val="120000"/>
              </a:lnSpc>
              <a:buFont typeface="Wingdings" pitchFamily="2" charset="2"/>
              <a:buChar char="q"/>
            </a:pPr>
            <a:endParaRPr lang="hr-HR" dirty="0" smtClean="0"/>
          </a:p>
          <a:p>
            <a:pPr algn="l">
              <a:lnSpc>
                <a:spcPct val="120000"/>
              </a:lnSpc>
            </a:pPr>
            <a:r>
              <a:rPr lang="hr-HR" dirty="0" smtClean="0"/>
              <a:t>Loša organizacija vremena</a:t>
            </a:r>
          </a:p>
          <a:p>
            <a:pPr algn="l">
              <a:lnSpc>
                <a:spcPct val="120000"/>
              </a:lnSpc>
            </a:pPr>
            <a:r>
              <a:rPr lang="hr-HR" dirty="0" smtClean="0"/>
              <a:t>Teškoće s organizacijom sadržaja koji treba naučiti</a:t>
            </a:r>
          </a:p>
          <a:p>
            <a:pPr algn="l">
              <a:lnSpc>
                <a:spcPct val="120000"/>
              </a:lnSpc>
            </a:pPr>
            <a:endParaRPr lang="hr-HR" sz="1800" dirty="0" smtClean="0"/>
          </a:p>
          <a:p>
            <a:pPr algn="l"/>
            <a:r>
              <a:rPr lang="hr-HR" sz="1800" dirty="0" smtClean="0"/>
              <a:t>Zabrinutost zbog loših iskustava vezanih uz ispitivanje u prošlosti i zbog negativnih posljedica neuspjeha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374120" y="2851743"/>
            <a:ext cx="4301048" cy="3781000"/>
          </a:xfrm>
        </p:spPr>
        <p:txBody>
          <a:bodyPr/>
          <a:lstStyle/>
          <a:p>
            <a:pPr algn="l"/>
            <a:r>
              <a:rPr lang="hr-HR" dirty="0"/>
              <a:t>T</a:t>
            </a:r>
            <a:r>
              <a:rPr lang="hr-HR" dirty="0" smtClean="0"/>
              <a:t>eškoće </a:t>
            </a:r>
            <a:r>
              <a:rPr lang="hr-HR" dirty="0"/>
              <a:t>razumijevanja postavljenih pitanja tijekom </a:t>
            </a:r>
            <a:r>
              <a:rPr lang="hr-HR" dirty="0" smtClean="0"/>
              <a:t>ispita</a:t>
            </a:r>
          </a:p>
          <a:p>
            <a:pPr algn="l"/>
            <a:r>
              <a:rPr lang="hr-HR" dirty="0" smtClean="0"/>
              <a:t>zbrkanost </a:t>
            </a:r>
            <a:r>
              <a:rPr lang="hr-HR" dirty="0"/>
              <a:t>misli, </a:t>
            </a:r>
            <a:r>
              <a:rPr lang="hr-HR" dirty="0" smtClean="0"/>
              <a:t>dekoncentriranost</a:t>
            </a:r>
          </a:p>
          <a:p>
            <a:pPr algn="l"/>
            <a:r>
              <a:rPr lang="hr-HR" dirty="0" smtClean="0"/>
              <a:t>teškoće </a:t>
            </a:r>
            <a:r>
              <a:rPr lang="hr-HR" dirty="0"/>
              <a:t>prisjećanja ključnih pojmova ili pojedinih riječi za vrijeme </a:t>
            </a:r>
            <a:r>
              <a:rPr lang="hr-HR" dirty="0" smtClean="0"/>
              <a:t>odgovaranja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hr-HR" dirty="0" smtClean="0"/>
          </a:p>
          <a:p>
            <a:pPr algn="l"/>
            <a:endParaRPr lang="hr-HR" dirty="0" smtClean="0"/>
          </a:p>
          <a:p>
            <a:pPr algn="l"/>
            <a:r>
              <a:rPr lang="hr-HR" dirty="0" smtClean="0"/>
              <a:t>    slab </a:t>
            </a:r>
            <a:r>
              <a:rPr lang="hr-HR" dirty="0"/>
              <a:t>uspjeh iako ste </a:t>
            </a:r>
            <a:r>
              <a:rPr lang="hr-HR" dirty="0" smtClean="0"/>
              <a:t>naučili gradivo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200" i="1" u="sng" dirty="0" smtClean="0">
                <a:solidFill>
                  <a:schemeClr val="bg1"/>
                </a:solidFill>
              </a:rPr>
              <a:t>Uzroci straha</a:t>
            </a:r>
            <a:endParaRPr lang="hr-HR" sz="3200" i="1" u="sng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572000" y="2000240"/>
            <a:ext cx="4023360" cy="704088"/>
          </a:xfrm>
        </p:spPr>
        <p:txBody>
          <a:bodyPr>
            <a:normAutofit/>
          </a:bodyPr>
          <a:lstStyle/>
          <a:p>
            <a:r>
              <a:rPr lang="hr-HR" sz="3200" i="1" u="sng" dirty="0" smtClean="0">
                <a:solidFill>
                  <a:schemeClr val="bg1"/>
                </a:solidFill>
              </a:rPr>
              <a:t>Posljedice straha</a:t>
            </a:r>
            <a:endParaRPr lang="hr-HR" sz="3200" i="1" u="sng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500042"/>
            <a:ext cx="6143668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28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Kako pobijediti strah od ispitivanja?</a:t>
            </a:r>
            <a:endParaRPr lang="pl-PL" sz="2800" b="1" i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30165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400" b="1" dirty="0" smtClean="0"/>
              <a:t>Vjera u sebe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400" b="1" dirty="0" smtClean="0"/>
              <a:t>Buditi se ujutro s pozitivnim mislima, osjećajima i energijom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400" b="1" dirty="0" smtClean="0"/>
              <a:t> Afirmacija i molitva.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400" b="1" dirty="0" smtClean="0"/>
              <a:t> Pozitivno razmišljanje i pažnja</a:t>
            </a:r>
          </a:p>
          <a:p>
            <a:pPr marL="457200" indent="-457200" algn="l">
              <a:lnSpc>
                <a:spcPct val="150000"/>
              </a:lnSpc>
              <a:buFont typeface="Wingdings" pitchFamily="2" charset="2"/>
              <a:buChar char="q"/>
            </a:pPr>
            <a:r>
              <a:rPr lang="hr-HR" sz="2400" b="1" dirty="0"/>
              <a:t>Z</a:t>
            </a:r>
            <a:r>
              <a:rPr lang="hr-HR" sz="2400" b="1" dirty="0" smtClean="0"/>
              <a:t>aboravite na ono o čemu ste razmišljali</a:t>
            </a:r>
          </a:p>
          <a:p>
            <a:pPr marL="457200" indent="-457200" algn="l">
              <a:lnSpc>
                <a:spcPct val="150000"/>
              </a:lnSpc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975360"/>
            <a:ext cx="4929222" cy="701040"/>
          </a:xfrm>
        </p:spPr>
        <p:txBody>
          <a:bodyPr>
            <a:normAutofit/>
          </a:bodyPr>
          <a:lstStyle/>
          <a:p>
            <a:r>
              <a:rPr lang="hr-HR" sz="2200" dirty="0" smtClean="0">
                <a:latin typeface="Times New Roman" pitchFamily="18" charset="0"/>
                <a:cs typeface="Times New Roman" pitchFamily="18" charset="0"/>
              </a:rPr>
              <a:t>Kako se riješiti straha?</a:t>
            </a:r>
            <a:endParaRPr lang="hr-H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Osnovna škola\Desktop\moli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5190144"/>
            <a:ext cx="2000264" cy="1667856"/>
          </a:xfrm>
          <a:prstGeom prst="rect">
            <a:avLst/>
          </a:prstGeom>
          <a:noFill/>
        </p:spPr>
      </p:pic>
      <p:pic>
        <p:nvPicPr>
          <p:cNvPr id="4099" name="Picture 3" descr="C:\Users\Osnovna škola\Desktop\nogom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357562"/>
            <a:ext cx="2571768" cy="1571612"/>
          </a:xfrm>
          <a:prstGeom prst="rect">
            <a:avLst/>
          </a:prstGeom>
          <a:noFill/>
        </p:spPr>
      </p:pic>
      <p:pic>
        <p:nvPicPr>
          <p:cNvPr id="4100" name="Picture 4" descr="C:\Users\Osnovna škola\Desktop\buđenj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14290"/>
            <a:ext cx="2723013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hr-HR" dirty="0" smtClean="0"/>
              <a:t>doktor i dječji psihijatar, magistar znanosti </a:t>
            </a:r>
          </a:p>
          <a:p>
            <a:pPr algn="l">
              <a:buFontTx/>
              <a:buChar char="-"/>
            </a:pPr>
            <a:r>
              <a:rPr lang="hr-HR" dirty="0" smtClean="0"/>
              <a:t> Opća bolnica </a:t>
            </a:r>
            <a:r>
              <a:rPr lang="hr-HR" dirty="0"/>
              <a:t>dr J. </a:t>
            </a:r>
            <a:r>
              <a:rPr lang="hr-HR" dirty="0" smtClean="0"/>
              <a:t>Benčević </a:t>
            </a:r>
            <a:r>
              <a:rPr lang="hr-HR" dirty="0"/>
              <a:t>u Slavonskome Brodu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975360"/>
            <a:ext cx="5000660" cy="701040"/>
          </a:xfrm>
        </p:spPr>
        <p:txBody>
          <a:bodyPr>
            <a:noAutofit/>
          </a:bodyPr>
          <a:lstStyle/>
          <a:p>
            <a:r>
              <a:rPr lang="hr-HR" sz="2200" dirty="0" smtClean="0"/>
              <a:t>dr. Jugoslav gojković</a:t>
            </a:r>
            <a:endParaRPr lang="hr-HR" sz="2200" dirty="0"/>
          </a:p>
        </p:txBody>
      </p:sp>
      <p:pic>
        <p:nvPicPr>
          <p:cNvPr id="1027" name="Picture 3" descr="C:\Users\OŠ Viktor Car Emin\Desktop\PC290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193">
            <a:off x="487825" y="3193450"/>
            <a:ext cx="4494659" cy="3323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Š Viktor Car Emin\Desktop\PC290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025">
            <a:off x="6060701" y="97307"/>
            <a:ext cx="2750273" cy="2529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OŠ Viktor Car Emin\Desktop\PC29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172">
            <a:off x="6041290" y="3948511"/>
            <a:ext cx="2790326" cy="2352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23216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hr-HR" sz="2200" dirty="0" smtClean="0">
                <a:solidFill>
                  <a:srgbClr val="FFFF00"/>
                </a:solidFill>
              </a:rPr>
              <a:t>1</a:t>
            </a:r>
            <a:r>
              <a:rPr lang="hr-HR" sz="2400" b="1" dirty="0">
                <a:solidFill>
                  <a:srgbClr val="FFFF00"/>
                </a:solidFill>
              </a:rPr>
              <a:t>. Što su strahovi općenito</a:t>
            </a:r>
            <a:r>
              <a:rPr lang="hr-HR" sz="2400" b="1" dirty="0"/>
              <a:t>?</a:t>
            </a:r>
          </a:p>
          <a:p>
            <a:pPr algn="l"/>
            <a:r>
              <a:rPr lang="hr-HR" sz="2800" b="1" dirty="0"/>
              <a:t>- pojave u ljudskom psihičkom životu- vežu se za emocije</a:t>
            </a:r>
          </a:p>
          <a:p>
            <a:pPr algn="l"/>
            <a:endParaRPr lang="hr-HR" sz="2800" b="1" dirty="0"/>
          </a:p>
          <a:p>
            <a:pPr algn="l"/>
            <a:r>
              <a:rPr lang="hr-HR" sz="2800" b="1" dirty="0"/>
              <a:t>-neugodna emocija vezana za određeni frustrirajući događaj</a:t>
            </a:r>
          </a:p>
          <a:p>
            <a:pPr algn="l"/>
            <a:r>
              <a:rPr lang="hr-HR" sz="2800" b="1" dirty="0" smtClean="0">
                <a:solidFill>
                  <a:srgbClr val="FFFF00"/>
                </a:solidFill>
              </a:rPr>
              <a:t>simptomi</a:t>
            </a:r>
            <a:r>
              <a:rPr lang="hr-HR" sz="2800" b="1" dirty="0"/>
              <a:t>: osjećaj da će umrijeti, poludjeti</a:t>
            </a:r>
            <a:r>
              <a:rPr lang="hr-HR" sz="2800" b="1" dirty="0" smtClean="0"/>
              <a:t>...</a:t>
            </a:r>
          </a:p>
          <a:p>
            <a:pPr algn="l"/>
            <a:r>
              <a:rPr lang="hr-HR" sz="2800" b="1" dirty="0" smtClean="0"/>
              <a:t>-</a:t>
            </a:r>
            <a:r>
              <a:rPr lang="hr-HR" sz="2800" b="1" dirty="0"/>
              <a:t>spriječava čovjeka da radi</a:t>
            </a:r>
          </a:p>
          <a:p>
            <a:pPr algn="l"/>
            <a:endParaRPr lang="hr-HR" dirty="0" smtClean="0"/>
          </a:p>
          <a:p>
            <a:pPr algn="l"/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975360"/>
            <a:ext cx="4714908" cy="70104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Intervju s dr. Gojkovićem</a:t>
            </a:r>
            <a:endParaRPr lang="hr-HR" sz="2200" dirty="0"/>
          </a:p>
        </p:txBody>
      </p:sp>
      <p:pic>
        <p:nvPicPr>
          <p:cNvPr id="2051" name="Picture 3" descr="C:\Users\OŠ Viktor Car Emin\Desktop\klinac_place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/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26" y="1"/>
            <a:ext cx="2735334" cy="2285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60005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29600" cy="40751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r-HR" sz="2800" b="1" dirty="0">
                <a:solidFill>
                  <a:srgbClr val="FFFF00"/>
                </a:solidFill>
              </a:rPr>
              <a:t>2. Koji su najčešći strahovi</a:t>
            </a:r>
            <a:r>
              <a:rPr lang="hr-HR" sz="2800" dirty="0"/>
              <a:t>?</a:t>
            </a:r>
          </a:p>
          <a:p>
            <a:pPr algn="l"/>
            <a:r>
              <a:rPr lang="hr-HR" sz="2800" dirty="0"/>
              <a:t>    *</a:t>
            </a:r>
            <a:r>
              <a:rPr lang="hr-HR" sz="2800" dirty="0">
                <a:solidFill>
                  <a:srgbClr val="FFFF00"/>
                </a:solidFill>
              </a:rPr>
              <a:t> u našoj dobi-dob </a:t>
            </a:r>
            <a:r>
              <a:rPr lang="hr-HR" sz="2800" dirty="0" smtClean="0">
                <a:solidFill>
                  <a:srgbClr val="FFFF00"/>
                </a:solidFill>
              </a:rPr>
              <a:t>individualizacije</a:t>
            </a:r>
            <a:r>
              <a:rPr lang="hr-HR" sz="2800" dirty="0" smtClean="0"/>
              <a:t>-</a:t>
            </a:r>
          </a:p>
          <a:p>
            <a:pPr algn="l"/>
            <a:r>
              <a:rPr lang="hr-HR" sz="2800" b="1" dirty="0" smtClean="0"/>
              <a:t>strahovi: </a:t>
            </a:r>
            <a:r>
              <a:rPr lang="hr-HR" sz="2800" b="1" dirty="0"/>
              <a:t>osobno-javno</a:t>
            </a:r>
          </a:p>
          <a:p>
            <a:pPr algn="l"/>
            <a:r>
              <a:rPr lang="hr-HR" sz="2800" b="1" dirty="0" smtClean="0"/>
              <a:t>- djeca se </a:t>
            </a:r>
            <a:r>
              <a:rPr lang="hr-HR" sz="2800" b="1" dirty="0"/>
              <a:t>udružuju u grupice-stekli podršku, podržati svoju generaciju</a:t>
            </a:r>
          </a:p>
          <a:p>
            <a:pPr algn="l"/>
            <a:r>
              <a:rPr lang="hr-HR" sz="2800" b="1" dirty="0"/>
              <a:t>* strah od </a:t>
            </a:r>
            <a:r>
              <a:rPr lang="hr-HR" sz="2800" b="1" dirty="0" smtClean="0"/>
              <a:t>smrti-najčešći uzroci: </a:t>
            </a:r>
            <a:r>
              <a:rPr lang="hr-HR" sz="2800" b="1" i="1" dirty="0" smtClean="0"/>
              <a:t>prometna nesreća</a:t>
            </a:r>
            <a:endParaRPr lang="hr-HR" sz="2800" b="1" i="1" dirty="0"/>
          </a:p>
          <a:p>
            <a:pPr algn="l"/>
            <a:r>
              <a:rPr lang="hr-HR" sz="2800" b="1" dirty="0" smtClean="0"/>
              <a:t>- </a:t>
            </a:r>
            <a:r>
              <a:rPr lang="hr-HR" sz="2800" b="1" dirty="0"/>
              <a:t>popuste sustavi sigurnosti u čovjeku</a:t>
            </a:r>
          </a:p>
          <a:p>
            <a:pPr algn="l"/>
            <a:r>
              <a:rPr lang="hr-HR" sz="2800" b="1" dirty="0">
                <a:solidFill>
                  <a:srgbClr val="FFFF00"/>
                </a:solidFill>
              </a:rPr>
              <a:t>simptomi</a:t>
            </a:r>
            <a:r>
              <a:rPr lang="hr-HR" sz="2800" b="1" dirty="0"/>
              <a:t>: povlačenje u sebe, ne žele razgovarati, problem u kontaktima s drugima </a:t>
            </a:r>
            <a:r>
              <a:rPr lang="hr-HR" sz="2800" b="1" dirty="0" smtClean="0"/>
              <a:t>-specifične </a:t>
            </a:r>
            <a:r>
              <a:rPr lang="hr-HR" sz="2800" b="1" dirty="0"/>
              <a:t>stresne </a:t>
            </a:r>
            <a:r>
              <a:rPr lang="hr-HR" sz="2800" b="1" dirty="0" smtClean="0"/>
              <a:t>situacije.</a:t>
            </a:r>
            <a:endParaRPr lang="hr-HR" sz="2800" b="1" dirty="0"/>
          </a:p>
          <a:p>
            <a:pPr algn="l"/>
            <a:endParaRPr lang="hr-HR" dirty="0"/>
          </a:p>
        </p:txBody>
      </p:sp>
      <p:pic>
        <p:nvPicPr>
          <p:cNvPr id="4101" name="Picture 5" descr="C:\Users\OŠ Viktor Car Emin\Desktop\preuzm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85728"/>
            <a:ext cx="2736304" cy="2048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34336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229600" cy="4075176"/>
          </a:xfrm>
        </p:spPr>
        <p:txBody>
          <a:bodyPr/>
          <a:lstStyle/>
          <a:p>
            <a:pPr algn="l"/>
            <a:r>
              <a:rPr lang="hr-HR" sz="2200" dirty="0"/>
              <a:t>3. </a:t>
            </a:r>
            <a:r>
              <a:rPr lang="hr-HR" sz="2200" dirty="0">
                <a:solidFill>
                  <a:srgbClr val="FFFF00"/>
                </a:solidFill>
              </a:rPr>
              <a:t>Kako liječiti takva stanja</a:t>
            </a:r>
            <a:r>
              <a:rPr lang="hr-HR" sz="2200" dirty="0"/>
              <a:t>?</a:t>
            </a:r>
          </a:p>
          <a:p>
            <a:pPr algn="l"/>
            <a:r>
              <a:rPr lang="hr-HR" sz="3200" b="1" dirty="0"/>
              <a:t>*antidepresivi-lijekovi</a:t>
            </a:r>
          </a:p>
          <a:p>
            <a:pPr algn="l"/>
            <a:r>
              <a:rPr lang="hr-HR" sz="3200" b="1" dirty="0"/>
              <a:t>*anksiolitici-lijekovi</a:t>
            </a:r>
          </a:p>
          <a:p>
            <a:pPr algn="l"/>
            <a:r>
              <a:rPr lang="hr-HR" sz="3200" b="1" dirty="0"/>
              <a:t>*meditacija i relaksacija</a:t>
            </a:r>
          </a:p>
          <a:p>
            <a:pPr algn="l"/>
            <a:r>
              <a:rPr lang="hr-HR" sz="3200" b="1" dirty="0"/>
              <a:t>*duhovnost</a:t>
            </a:r>
          </a:p>
          <a:p>
            <a:pPr algn="l"/>
            <a:r>
              <a:rPr lang="hr-HR" sz="3200" b="1" dirty="0"/>
              <a:t>*glazba</a:t>
            </a:r>
          </a:p>
          <a:p>
            <a:pPr algn="l"/>
            <a:r>
              <a:rPr lang="hr-HR" sz="3200" b="1" dirty="0"/>
              <a:t>*kreativne aktivnosti</a:t>
            </a:r>
          </a:p>
          <a:p>
            <a:endParaRPr lang="hr-HR" sz="200" dirty="0"/>
          </a:p>
        </p:txBody>
      </p:sp>
      <p:pic>
        <p:nvPicPr>
          <p:cNvPr id="5124" name="Picture 4" descr="C:\Users\OŠ Viktor Car Emin\Desktop\12___medi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2582">
            <a:off x="4964795" y="2505765"/>
            <a:ext cx="3640378" cy="3935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relaksac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72839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hr-HR" sz="2200" dirty="0"/>
              <a:t>4. </a:t>
            </a:r>
            <a:r>
              <a:rPr lang="hr-HR" sz="2200" dirty="0">
                <a:solidFill>
                  <a:srgbClr val="FFFF00"/>
                </a:solidFill>
              </a:rPr>
              <a:t>Što biste poručili mladima</a:t>
            </a:r>
            <a:r>
              <a:rPr lang="hr-HR" sz="2200" dirty="0"/>
              <a:t>?</a:t>
            </a:r>
          </a:p>
          <a:p>
            <a:pPr algn="l"/>
            <a:r>
              <a:rPr lang="hr-HR" sz="2800" b="1" dirty="0"/>
              <a:t>-mladi moraju tragati </a:t>
            </a:r>
            <a:endParaRPr lang="hr-HR" sz="2800" b="1" dirty="0" smtClean="0"/>
          </a:p>
          <a:p>
            <a:pPr algn="l"/>
            <a:r>
              <a:rPr lang="hr-HR" sz="2800" b="1" dirty="0" smtClean="0"/>
              <a:t>za </a:t>
            </a:r>
            <a:r>
              <a:rPr lang="hr-HR" sz="2800" b="1" dirty="0"/>
              <a:t>sobom</a:t>
            </a:r>
          </a:p>
          <a:p>
            <a:pPr algn="l"/>
            <a:r>
              <a:rPr lang="hr-HR" sz="2800" b="1" dirty="0"/>
              <a:t>-ne vjerovati svakakvim svojim ulogama</a:t>
            </a:r>
          </a:p>
          <a:p>
            <a:pPr algn="l"/>
            <a:r>
              <a:rPr lang="hr-HR" sz="2800" b="1" dirty="0"/>
              <a:t>-prepoznati da drugi ljudi nisu isti kao mi i </a:t>
            </a:r>
            <a:r>
              <a:rPr lang="hr-HR" sz="2800" b="1"/>
              <a:t>da </a:t>
            </a:r>
            <a:r>
              <a:rPr lang="hr-HR" sz="2800" b="1" smtClean="0"/>
              <a:t>se svi </a:t>
            </a:r>
            <a:r>
              <a:rPr lang="hr-HR" sz="2800" b="1" dirty="0"/>
              <a:t>razlikujemo</a:t>
            </a:r>
          </a:p>
          <a:p>
            <a:pPr algn="l"/>
            <a:r>
              <a:rPr lang="hr-HR" sz="2800" b="1" dirty="0"/>
              <a:t>-treba izabrati ono što te oslobađa dugoročno</a:t>
            </a:r>
          </a:p>
          <a:p>
            <a:pPr algn="l"/>
            <a:r>
              <a:rPr lang="hr-HR" sz="2200" dirty="0"/>
              <a:t> </a:t>
            </a:r>
          </a:p>
          <a:p>
            <a:endParaRPr lang="hr-HR" dirty="0"/>
          </a:p>
        </p:txBody>
      </p:sp>
      <p:pic>
        <p:nvPicPr>
          <p:cNvPr id="4" name="Picture 3" descr="tr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286280" cy="3165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7908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28596" y="1714488"/>
            <a:ext cx="8229600" cy="4075176"/>
          </a:xfrm>
        </p:spPr>
        <p:txBody>
          <a:bodyPr/>
          <a:lstStyle/>
          <a:p>
            <a:endParaRPr lang="hr-HR" dirty="0" smtClean="0"/>
          </a:p>
          <a:p>
            <a:r>
              <a:rPr lang="hr-HR" sz="2400" b="1" dirty="0" smtClean="0">
                <a:solidFill>
                  <a:srgbClr val="FFFF00"/>
                </a:solidFill>
              </a:rPr>
              <a:t>TKO NIJE ZADOVOLJAN ONIM ŠTO IMA, TAJ NE BI BIO ZADOVOLJAN NI ONIM ŠTO BI HTIO IMATI</a:t>
            </a:r>
          </a:p>
          <a:p>
            <a:endParaRPr lang="hr-HR" sz="2400" b="1" dirty="0" smtClean="0">
              <a:solidFill>
                <a:srgbClr val="FFFF00"/>
              </a:solidFill>
            </a:endParaRPr>
          </a:p>
          <a:p>
            <a:pPr algn="r"/>
            <a:r>
              <a:rPr lang="hr-HR" sz="2400" b="1" dirty="0" smtClean="0">
                <a:solidFill>
                  <a:srgbClr val="FFFF00"/>
                </a:solidFill>
              </a:rPr>
              <a:t>B. Auerbach</a:t>
            </a:r>
          </a:p>
          <a:p>
            <a:r>
              <a:rPr lang="hr-HR" sz="2400" b="1" dirty="0" smtClean="0">
                <a:solidFill>
                  <a:srgbClr val="FFFF00"/>
                </a:solidFill>
              </a:rPr>
              <a:t>TKO SE BOJI NESREĆE NEĆE VIDJETI NI SREĆU</a:t>
            </a:r>
          </a:p>
          <a:p>
            <a:pPr algn="r"/>
            <a:r>
              <a:rPr lang="hr-HR" dirty="0" smtClean="0">
                <a:solidFill>
                  <a:srgbClr val="FFFF00"/>
                </a:solidFill>
              </a:rPr>
              <a:t>Ruska poslovica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Poruka svima...</a:t>
            </a:r>
            <a:endParaRPr lang="hr-HR" sz="2200" dirty="0"/>
          </a:p>
        </p:txBody>
      </p:sp>
      <p:pic>
        <p:nvPicPr>
          <p:cNvPr id="4098" name="Picture 2" descr="F:\zena_zu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4209">
            <a:off x="785786" y="4429132"/>
            <a:ext cx="3838575" cy="22145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200" dirty="0" smtClean="0"/>
              <a:t>Anketa</a:t>
            </a: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721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-od 1. do 5.razreda- 147 ispitanika/ca</a:t>
            </a:r>
          </a:p>
          <a:p>
            <a:endParaRPr lang="hr-HR" sz="2200" dirty="0" smtClean="0"/>
          </a:p>
          <a:p>
            <a:endParaRPr lang="hr-HR" sz="2200" dirty="0" smtClean="0"/>
          </a:p>
        </p:txBody>
      </p:sp>
      <p:pic>
        <p:nvPicPr>
          <p:cNvPr id="1026" name="Picture 2" descr="F:\SAM_08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517">
            <a:off x="481934" y="2832965"/>
            <a:ext cx="4232905" cy="3566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SAM_0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708">
            <a:off x="4994403" y="2662743"/>
            <a:ext cx="3775954" cy="3513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7326" y="2643182"/>
            <a:ext cx="4114800" cy="1480204"/>
          </a:xfrm>
        </p:spPr>
        <p:txBody>
          <a:bodyPr>
            <a:normAutofit/>
          </a:bodyPr>
          <a:lstStyle/>
          <a:p>
            <a:r>
              <a:rPr lang="hr-HR" sz="2200" i="1" u="sng" dirty="0" smtClean="0">
                <a:solidFill>
                  <a:schemeClr val="bg1"/>
                </a:solidFill>
              </a:rPr>
              <a:t>Za vas istražili i pripremili učenici 8. a razreda!</a:t>
            </a:r>
            <a:br>
              <a:rPr lang="hr-HR" sz="2200" i="1" u="sng" dirty="0" smtClean="0">
                <a:solidFill>
                  <a:schemeClr val="bg1"/>
                </a:solidFill>
              </a:rPr>
            </a:br>
            <a:r>
              <a:rPr lang="hr-HR" sz="2200" i="1" u="sng" smtClean="0">
                <a:solidFill>
                  <a:schemeClr val="bg1"/>
                </a:solidFill>
              </a:rPr>
              <a:t>HVALA NA STRPLJENJU!</a:t>
            </a:r>
            <a:endParaRPr lang="hr-HR" sz="22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7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200" dirty="0" smtClean="0"/>
              <a:t> rezultati provedene ankete</a:t>
            </a:r>
            <a:endParaRPr lang="hr-HR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2030360332"/>
              </p:ext>
            </p:extLst>
          </p:nvPr>
        </p:nvGraphicFramePr>
        <p:xfrm>
          <a:off x="683568" y="1844824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472316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2614602" cy="45514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Vuka   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Paukova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Učitelja/ica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Smrti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Žaba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Ocjena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Tuče,vrijeđanja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Zmaja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Testova,odgovaranja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Medvjeda</a:t>
            </a:r>
          </a:p>
          <a:p>
            <a:pPr algn="l">
              <a:spcBef>
                <a:spcPts val="0"/>
              </a:spcBef>
              <a:buFont typeface="Wingdings" pitchFamily="2" charset="2"/>
              <a:buChar char="§"/>
            </a:pPr>
            <a:r>
              <a:rPr lang="hr-HR" sz="2200" dirty="0" smtClean="0"/>
              <a:t>Tigrova</a:t>
            </a:r>
          </a:p>
          <a:p>
            <a:pPr algn="l">
              <a:spcBef>
                <a:spcPts val="0"/>
              </a:spcBef>
            </a:pPr>
            <a:endParaRPr lang="hr-HR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200" dirty="0" smtClean="0"/>
              <a:t>Ostali odgovori s manjim brojem glasova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2000240"/>
            <a:ext cx="2357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Roditelja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Malih prostora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Grmljavine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Vođenja ljubavi s djevojkom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Siromaštva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Roma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Brata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Pasa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Ratova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Svega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Kostura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2143116"/>
            <a:ext cx="20717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Škole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Horora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Snova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Konja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Pilića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Kukaca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Laži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Krokodila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Visine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Lava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r>
              <a:rPr lang="hr-HR" sz="2200" dirty="0" smtClean="0"/>
              <a:t>Zrcala</a:t>
            </a:r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endParaRPr lang="hr-HR" dirty="0" smtClean="0"/>
          </a:p>
          <a:p>
            <a:pPr>
              <a:buClr>
                <a:schemeClr val="bg1">
                  <a:lumMod val="65000"/>
                  <a:lumOff val="35000"/>
                </a:schemeClr>
              </a:buClr>
              <a:buFont typeface="Wingdings" pitchFamily="2" charset="2"/>
              <a:buChar char="§"/>
            </a:pPr>
            <a:endParaRPr lang="hr-HR" dirty="0" smtClean="0"/>
          </a:p>
          <a:p>
            <a:pPr>
              <a:buClr>
                <a:schemeClr val="bg1">
                  <a:lumMod val="65000"/>
                  <a:lumOff val="35000"/>
                </a:schemeClr>
              </a:buClr>
            </a:pPr>
            <a:endParaRPr lang="hr-HR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Š Viktor Car Emin\Desktop\bje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456">
            <a:off x="1314138" y="4287160"/>
            <a:ext cx="2957584" cy="221533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r-HR" sz="3600" dirty="0" smtClean="0"/>
              <a:t>Urođena, genetski programirana reakcija na prijeteći izvanjski svijet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r-HR" sz="2200" dirty="0" smtClean="0"/>
              <a:t> u čovjekovu tijelu postoji vječno - od rođenja pa do kraja života. -pravi lijek za strah ne postoji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dirty="0" smtClean="0"/>
              <a:t>Strah</a:t>
            </a:r>
            <a:endParaRPr lang="hr-HR" sz="2200" dirty="0"/>
          </a:p>
        </p:txBody>
      </p:sp>
      <p:pic>
        <p:nvPicPr>
          <p:cNvPr id="7170" name="Picture 2" descr="C:\Users\OŠ Viktor Car Emin\Desktop\550px-Get-over-Your-Fear-of-Snakes-Step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7676"/>
            <a:ext cx="3077526" cy="231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42539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hr-HR" sz="2800" dirty="0" smtClean="0"/>
              <a:t> </a:t>
            </a:r>
            <a:r>
              <a:rPr lang="hr-HR" sz="2800" dirty="0" smtClean="0"/>
              <a:t>poput </a:t>
            </a:r>
            <a:r>
              <a:rPr lang="hr-HR" sz="2800" dirty="0" smtClean="0"/>
              <a:t>boli čiji je cilj zaštiti tijelo od daljnih oštećenja te pripremiti tijelo na obranu od onog što izaziva strah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hr-HR" sz="2800" smtClean="0"/>
              <a:t>o</a:t>
            </a:r>
            <a:r>
              <a:rPr lang="hr-HR" sz="2800" smtClean="0"/>
              <a:t>d </a:t>
            </a:r>
            <a:r>
              <a:rPr lang="hr-HR" sz="2800" dirty="0" smtClean="0"/>
              <a:t>straha se barem jednom svima naježila koža ili podigla kosa na glavi.</a:t>
            </a:r>
            <a:endParaRPr lang="hr-HR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200" dirty="0" smtClean="0"/>
              <a:t>Strahovi su...</a:t>
            </a:r>
            <a:endParaRPr lang="hr-HR" sz="2200" dirty="0"/>
          </a:p>
        </p:txBody>
      </p:sp>
      <p:pic>
        <p:nvPicPr>
          <p:cNvPr id="2050" name="Picture 2" descr="C:\Users\OŠ Viktor Car Emin\Desktop\stra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775">
            <a:off x="2943454" y="4041555"/>
            <a:ext cx="4032448" cy="268341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70850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908720"/>
            <a:ext cx="4114800" cy="792088"/>
          </a:xfrm>
        </p:spPr>
        <p:txBody>
          <a:bodyPr>
            <a:normAutofit/>
          </a:bodyPr>
          <a:lstStyle/>
          <a:p>
            <a:r>
              <a:rPr lang="hr-HR" sz="2200" dirty="0" smtClean="0"/>
              <a:t>Podjela strahova</a:t>
            </a:r>
            <a:endParaRPr lang="hr-HR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41419" y="1926770"/>
            <a:ext cx="8229600" cy="459857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sz="2400" b="1" u="sng" dirty="0" smtClean="0"/>
              <a:t>do 2 godine-strah od: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hr-HR" sz="2400" dirty="0" smtClean="0"/>
              <a:t>bučnih kućanskih uređaja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hr-HR" sz="2400" dirty="0" smtClean="0"/>
              <a:t> nepoznatih ljudi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hr-HR" sz="2400" dirty="0" smtClean="0"/>
              <a:t>promjena na uprljanoj majici</a:t>
            </a:r>
          </a:p>
          <a:p>
            <a:pPr algn="l"/>
            <a:r>
              <a:rPr lang="hr-HR" sz="2400" b="1" u="sng" dirty="0" smtClean="0"/>
              <a:t>do 5 godina –strah od: </a:t>
            </a:r>
          </a:p>
          <a:p>
            <a:pPr marL="342900" indent="-288000" algn="l">
              <a:buFont typeface="Wingdings" pitchFamily="2" charset="2"/>
              <a:buChar char="q"/>
            </a:pPr>
            <a:r>
              <a:rPr lang="hr-HR" sz="2400" dirty="0" smtClean="0"/>
              <a:t>mraka i izmišljenog bića (čudovišta...)</a:t>
            </a:r>
          </a:p>
          <a:p>
            <a:pPr marL="342900" indent="-288000" algn="l">
              <a:buFont typeface="Wingdings" pitchFamily="2" charset="2"/>
              <a:buChar char="q"/>
            </a:pPr>
            <a:r>
              <a:rPr lang="hr-HR" sz="2400" dirty="0" smtClean="0"/>
              <a:t>ružnih snova, liječnika, ljudi u uniformi te životinja</a:t>
            </a:r>
          </a:p>
          <a:p>
            <a:pPr marL="342900" indent="-288000" algn="l">
              <a:buFont typeface="Wingdings" pitchFamily="2" charset="2"/>
              <a:buChar char="q"/>
            </a:pPr>
            <a:r>
              <a:rPr lang="hr-HR" sz="2400" dirty="0" smtClean="0"/>
              <a:t>prirodnih pojava i katastrofa (potres i grmljavina)</a:t>
            </a:r>
          </a:p>
          <a:p>
            <a:pPr marL="342900" indent="-288000" algn="l"/>
            <a:endParaRPr lang="hr-HR" sz="2400" dirty="0" smtClean="0"/>
          </a:p>
          <a:p>
            <a:pPr algn="l"/>
            <a:r>
              <a:rPr lang="hr-HR" sz="2400" b="1" u="sng" dirty="0" smtClean="0"/>
              <a:t>do 11 godina-strah od: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hr-HR" sz="2400" dirty="0" smtClean="0"/>
              <a:t> škole i loših ocjena</a:t>
            </a:r>
          </a:p>
          <a:p>
            <a:pPr marL="285750" indent="-285750" algn="l">
              <a:buFont typeface="Wingdings" pitchFamily="2" charset="2"/>
              <a:buChar char="q"/>
            </a:pPr>
            <a:r>
              <a:rPr lang="hr-HR" sz="2400" dirty="0" smtClean="0"/>
              <a:t> kažnjavanja roditelja</a:t>
            </a:r>
          </a:p>
          <a:p>
            <a:pPr algn="l"/>
            <a:endParaRPr lang="hr-HR" sz="1700" dirty="0" smtClean="0"/>
          </a:p>
          <a:p>
            <a:pPr algn="l"/>
            <a:endParaRPr lang="hr-HR" b="1" u="sng" dirty="0"/>
          </a:p>
        </p:txBody>
      </p:sp>
      <p:pic>
        <p:nvPicPr>
          <p:cNvPr id="3074" name="Picture 2" descr="C:\Users\OŠ Viktor Car Emin\Desktop\p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5037409"/>
            <a:ext cx="3643338" cy="1820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OŠ Viktor Car Emin\Desktop\strah-kod-dje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857364"/>
            <a:ext cx="3143272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90816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škola 8.a\Strahovi\sr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4786322"/>
            <a:ext cx="2643206" cy="18951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hr-HR" sz="2800" u="sng" dirty="0" smtClean="0"/>
              <a:t>Djevojčice</a:t>
            </a:r>
            <a:r>
              <a:rPr lang="hr-HR" sz="2800" dirty="0" smtClean="0"/>
              <a:t> ( 12 - 17 godina) - veći  broj strahova i strahuju u većoj mjeri od dječaka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hr-HR" sz="2800" dirty="0" smtClean="0"/>
              <a:t> smrti i umiranja, da se nešto strašno ne dogodi osobama koje vole,  opasnih osoba koje bi ih mogle ozlijediti, mraka i spavanja samih u sobi.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hr-HR" sz="2800" u="sng" dirty="0" smtClean="0"/>
              <a:t>Dječaci</a:t>
            </a:r>
            <a:r>
              <a:rPr lang="hr-HR" sz="2800" dirty="0" smtClean="0"/>
              <a:t> (  12-17 godine ) 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hr-HR" sz="2800" dirty="0" smtClean="0"/>
              <a:t> vremenskih nepogoda,  smrti, gubitka drage osobe </a:t>
            </a:r>
          </a:p>
          <a:p>
            <a:pPr marL="342900" indent="-342900" algn="l"/>
            <a:r>
              <a:rPr lang="hr-HR" sz="2800" dirty="0" smtClean="0"/>
              <a:t>     bolesti i tjelesne </a:t>
            </a:r>
          </a:p>
          <a:p>
            <a:pPr marL="342900" indent="-342900" algn="l"/>
            <a:r>
              <a:rPr lang="hr-HR" sz="2800" dirty="0" smtClean="0"/>
              <a:t>      povrede</a:t>
            </a:r>
          </a:p>
          <a:p>
            <a:pPr marL="342900" indent="-342900" algn="l"/>
            <a:r>
              <a:rPr lang="hr-HR" sz="2400" dirty="0" smtClean="0"/>
              <a:t>    </a:t>
            </a:r>
          </a:p>
          <a:p>
            <a:pPr marL="342900" indent="-342900" algn="l"/>
            <a:r>
              <a:rPr lang="hr-HR" sz="2400" dirty="0" smtClean="0"/>
              <a:t>    </a:t>
            </a:r>
          </a:p>
          <a:p>
            <a:pPr marL="342900" indent="-342900" algn="l">
              <a:buFont typeface="Wingdings" pitchFamily="2" charset="2"/>
              <a:buChar char="q"/>
            </a:pPr>
            <a:endParaRPr lang="hr-HR" dirty="0" smtClean="0"/>
          </a:p>
          <a:p>
            <a:pPr marL="342900" indent="-342900" algn="l">
              <a:buFont typeface="Wingdings" pitchFamily="2" charset="2"/>
              <a:buChar char="q"/>
            </a:pPr>
            <a:endParaRPr lang="hr-HR" dirty="0" smtClean="0"/>
          </a:p>
          <a:p>
            <a:pPr algn="l"/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200" dirty="0" smtClean="0"/>
              <a:t>Strah u adolescentskoj  dobi</a:t>
            </a:r>
            <a:endParaRPr lang="hr-HR" sz="2200" dirty="0"/>
          </a:p>
        </p:txBody>
      </p:sp>
    </p:spTree>
    <p:extLst>
      <p:ext uri="{BB962C8B-B14F-4D97-AF65-F5344CB8AC3E}">
        <p14:creationId xmlns="" xmlns:p14="http://schemas.microsoft.com/office/powerpoint/2010/main" val="343341633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strah od škol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357694"/>
            <a:ext cx="4000528" cy="2339094"/>
          </a:xfrm>
          <a:prstGeom prst="rect">
            <a:avLst/>
          </a:prstGeom>
          <a:noFill/>
        </p:spPr>
      </p:pic>
      <p:pic>
        <p:nvPicPr>
          <p:cNvPr id="1026" name="Picture 2" descr="C:\Users\Osnovna škola\Desktop\indeksira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2577363" cy="3143248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Wingdings" pitchFamily="2" charset="2"/>
              <a:buChar char="q"/>
            </a:pPr>
            <a:r>
              <a:rPr lang="hr-HR" sz="2400" dirty="0" smtClean="0"/>
              <a:t> djeca trebaju krenuti u školu</a:t>
            </a:r>
          </a:p>
          <a:p>
            <a:pPr algn="l">
              <a:buFont typeface="Wingdings" pitchFamily="2" charset="2"/>
              <a:buChar char="q"/>
            </a:pPr>
            <a:r>
              <a:rPr lang="hr-HR" sz="2400" dirty="0" smtClean="0"/>
              <a:t>  uplašeni, osjećaj ugroženosti, bespomoćnosti i nesposobnosti </a:t>
            </a:r>
            <a:r>
              <a:rPr lang="hr-HR" sz="2400" dirty="0" smtClean="0"/>
              <a:t>svladavanja </a:t>
            </a:r>
            <a:r>
              <a:rPr lang="hr-HR" sz="2400" dirty="0" smtClean="0"/>
              <a:t>gradiva</a:t>
            </a:r>
          </a:p>
          <a:p>
            <a:pPr algn="l">
              <a:buFont typeface="Wingdings" pitchFamily="2" charset="2"/>
              <a:buChar char="q"/>
            </a:pPr>
            <a:r>
              <a:rPr lang="hr-HR" sz="2400" dirty="0"/>
              <a:t> </a:t>
            </a:r>
            <a:r>
              <a:rPr lang="hr-HR" sz="2400" dirty="0" smtClean="0"/>
              <a:t>simptomi: loše se osjećaju , bolovi u trbuhu, mučnina, glavobolja ili slabost</a:t>
            </a:r>
          </a:p>
          <a:p>
            <a:pPr algn="l"/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428604"/>
            <a:ext cx="4114800" cy="1247796"/>
          </a:xfrm>
        </p:spPr>
        <p:txBody>
          <a:bodyPr>
            <a:normAutofit/>
          </a:bodyPr>
          <a:lstStyle/>
          <a:p>
            <a:r>
              <a:rPr lang="hr-HR" sz="2200" dirty="0" smtClean="0"/>
              <a:t>Strah od škole</a:t>
            </a:r>
            <a:br>
              <a:rPr lang="hr-HR" sz="2200" dirty="0" smtClean="0"/>
            </a:br>
            <a:r>
              <a:rPr lang="hr-HR" sz="2200" dirty="0" smtClean="0"/>
              <a:t>“ŠKOLSKA FOBIJA”</a:t>
            </a:r>
            <a:endParaRPr lang="hr-HR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409</TotalTime>
  <Words>727</Words>
  <Application>Microsoft Office PowerPoint</Application>
  <PresentationFormat>On-screen Show (4:3)</PresentationFormat>
  <Paragraphs>142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BlackTie</vt:lpstr>
      <vt:lpstr>Moji strahovi</vt:lpstr>
      <vt:lpstr>Anketa </vt:lpstr>
      <vt:lpstr> rezultati provedene ankete</vt:lpstr>
      <vt:lpstr>Ostali odgovori s manjim brojem glasova</vt:lpstr>
      <vt:lpstr>Strah</vt:lpstr>
      <vt:lpstr>Strahovi su...</vt:lpstr>
      <vt:lpstr>Podjela strahova</vt:lpstr>
      <vt:lpstr>Strah u adolescentskoj  dobi</vt:lpstr>
      <vt:lpstr>Strah od škole “ŠKOLSKA FOBIJA”</vt:lpstr>
      <vt:lpstr>Koji je najčešći uzrok straha od škole ?</vt:lpstr>
      <vt:lpstr>Kada se javlja fobija u školi ?</vt:lpstr>
      <vt:lpstr>Slide 12</vt:lpstr>
      <vt:lpstr>Kako se riješiti straha?</vt:lpstr>
      <vt:lpstr>dr. Jugoslav gojković</vt:lpstr>
      <vt:lpstr>Intervju s dr. Gojkovićem</vt:lpstr>
      <vt:lpstr>Slide 16</vt:lpstr>
      <vt:lpstr>Slide 17</vt:lpstr>
      <vt:lpstr>Slide 18</vt:lpstr>
      <vt:lpstr>Poruka svima...</vt:lpstr>
      <vt:lpstr>Za vas istražili i pripremili učenici 8. a razreda! HVALA NA STRPLJENJU!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Moji strahovi</dc:title>
  <dc:creator>OŠ Viktor Car Emin</dc:creator>
  <cp:lastModifiedBy>Osnovna škola</cp:lastModifiedBy>
  <cp:revision>47</cp:revision>
  <dcterms:created xsi:type="dcterms:W3CDTF">2014-01-16T08:57:04Z</dcterms:created>
  <dcterms:modified xsi:type="dcterms:W3CDTF">2014-03-10T09:06:33Z</dcterms:modified>
</cp:coreProperties>
</file>