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5" r:id="rId6"/>
    <p:sldId id="263" r:id="rId7"/>
    <p:sldId id="258" r:id="rId8"/>
    <p:sldId id="267" r:id="rId9"/>
    <p:sldId id="266" r:id="rId10"/>
    <p:sldId id="259" r:id="rId11"/>
    <p:sldId id="268" r:id="rId12"/>
    <p:sldId id="269" r:id="rId13"/>
    <p:sldId id="270" r:id="rId14"/>
    <p:sldId id="271" r:id="rId15"/>
    <p:sldId id="272" r:id="rId16"/>
    <p:sldId id="273" r:id="rId17"/>
    <p:sldId id="261" r:id="rId18"/>
    <p:sldId id="274" r:id="rId19"/>
    <p:sldId id="277" r:id="rId20"/>
    <p:sldId id="278" r:id="rId21"/>
    <p:sldId id="279" r:id="rId22"/>
    <p:sldId id="280" r:id="rId23"/>
    <p:sldId id="281" r:id="rId24"/>
    <p:sldId id="282" r:id="rId25"/>
    <p:sldId id="284" r:id="rId26"/>
    <p:sldId id="285"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94669" autoAdjust="0"/>
  </p:normalViewPr>
  <p:slideViewPr>
    <p:cSldViewPr>
      <p:cViewPr varScale="1">
        <p:scale>
          <a:sx n="77" d="100"/>
          <a:sy n="77" d="100"/>
        </p:scale>
        <p:origin x="90" y="696"/>
      </p:cViewPr>
      <p:guideLst>
        <p:guide orient="horz" pos="2160"/>
        <p:guide pos="2880"/>
      </p:guideLst>
    </p:cSldViewPr>
  </p:slideViewPr>
  <p:outlineViewPr>
    <p:cViewPr>
      <p:scale>
        <a:sx n="33" d="100"/>
        <a:sy n="33" d="100"/>
      </p:scale>
      <p:origin x="0" y="154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886"/>
            <a:ext cx="9144000" cy="6858000"/>
          </a:xfrm>
          <a:ln>
            <a:solidFill>
              <a:schemeClr val="bg1"/>
            </a:solidFill>
          </a:ln>
        </p:spPr>
        <p:txBody>
          <a:bodyPr>
            <a:noAutofit/>
          </a:bodyPr>
          <a:lstStyle/>
          <a:p>
            <a:r>
              <a:rPr lang="hr-HR" sz="16600" i="1" dirty="0" smtClean="0"/>
              <a:t>PSI</a:t>
            </a:r>
            <a:endParaRPr lang="hr-HR" sz="16600" i="1" dirty="0"/>
          </a:p>
        </p:txBody>
      </p:sp>
    </p:spTree>
    <p:extLst>
      <p:ext uri="{BB962C8B-B14F-4D97-AF65-F5344CB8AC3E}">
        <p14:creationId xmlns:p14="http://schemas.microsoft.com/office/powerpoint/2010/main" val="10637211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hr-HR" dirty="0" smtClean="0"/>
              <a:t>Još vrsta pasa</a:t>
            </a:r>
            <a:endParaRPr lang="hr-HR" dirty="0"/>
          </a:p>
        </p:txBody>
      </p:sp>
      <p:sp>
        <p:nvSpPr>
          <p:cNvPr id="3" name="Content Placeholder 2"/>
          <p:cNvSpPr>
            <a:spLocks noGrp="1"/>
          </p:cNvSpPr>
          <p:nvPr>
            <p:ph idx="1"/>
          </p:nvPr>
        </p:nvSpPr>
        <p:spPr>
          <a:xfrm>
            <a:off x="152400" y="1295401"/>
            <a:ext cx="8686800" cy="3810000"/>
          </a:xfrm>
        </p:spPr>
        <p:txBody>
          <a:bodyPr>
            <a:normAutofit/>
          </a:bodyPr>
          <a:lstStyle/>
          <a:p>
            <a:r>
              <a:rPr lang="hr-HR" sz="2300" u="sng" dirty="0" smtClean="0"/>
              <a:t>Vojni psi</a:t>
            </a:r>
            <a:r>
              <a:rPr lang="hr-HR" sz="2300" dirty="0" smtClean="0"/>
              <a:t>- skupina ”K-9” pasa spada u vojne pse.  Obavljaju zadatke kao i policijski psi, no koriste se kao stražari, spaosioci i borbeni psi. U specijalnim okolnostima psi služe za komunikaciju ili dostavi sanitetskoga materijala ili </a:t>
            </a:r>
            <a:r>
              <a:rPr lang="hr-HR" sz="2300" dirty="0" smtClean="0"/>
              <a:t>oružja</a:t>
            </a:r>
            <a:r>
              <a:rPr lang="hr-HR" sz="2300" dirty="0" smtClean="0"/>
              <a:t>.</a:t>
            </a:r>
          </a:p>
          <a:p>
            <a:r>
              <a:rPr lang="hr-HR" sz="2300" u="sng" dirty="0" smtClean="0"/>
              <a:t>Psi koji vuku saonice</a:t>
            </a:r>
            <a:r>
              <a:rPr lang="hr-HR" sz="2300" dirty="0" smtClean="0"/>
              <a:t>- pristupnija u sjevernim krajevima svijeta.                                                             Vrste : haskiji i samojedi.</a:t>
            </a:r>
          </a:p>
        </p:txBody>
      </p:sp>
      <p:pic>
        <p:nvPicPr>
          <p:cNvPr id="9218" name="Picture 2" descr="http://www.hrvatski-vojnik.hr/hrvatski-vojnik/3302011/bpictures/WIL_6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3762375"/>
            <a:ext cx="4071258"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i13.photobucket.com/albums/a254/Anydog/mal/mal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762375"/>
            <a:ext cx="3371850"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723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par>
                                <p:cTn id="16" presetID="21" presetClass="entr" presetSubtype="1"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wheel(1)">
                                      <p:cBhvr>
                                        <p:cTn id="18"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229600" cy="3657600"/>
          </a:xfrm>
        </p:spPr>
        <p:txBody>
          <a:bodyPr>
            <a:normAutofit fontScale="70000" lnSpcReduction="20000"/>
          </a:bodyPr>
          <a:lstStyle/>
          <a:p>
            <a:r>
              <a:rPr lang="hr-HR" sz="3400" u="sng" dirty="0"/>
              <a:t>Psi </a:t>
            </a:r>
            <a:r>
              <a:rPr lang="hr-HR" sz="3400" u="sng" dirty="0" smtClean="0"/>
              <a:t>glumci</a:t>
            </a:r>
            <a:r>
              <a:rPr lang="hr-HR" sz="3400" dirty="0" smtClean="0"/>
              <a:t>- pojavili </a:t>
            </a:r>
            <a:r>
              <a:rPr lang="hr-HR" sz="3400" dirty="0"/>
              <a:t>se u 2.  polovici prošlog stoljeća. Karakteristika: moraju imati </a:t>
            </a:r>
            <a:r>
              <a:rPr lang="hr-HR" sz="3400" dirty="0" smtClean="0"/>
              <a:t>miran </a:t>
            </a:r>
            <a:r>
              <a:rPr lang="hr-HR" sz="3400" dirty="0"/>
              <a:t>karakter i sposobnost učenja, ponavljanja različitih vrsta zadataka i trikova.                                                         Vrste: mješanci</a:t>
            </a:r>
          </a:p>
          <a:p>
            <a:r>
              <a:rPr lang="hr-HR" sz="3400" u="sng" dirty="0"/>
              <a:t>Radni psi </a:t>
            </a:r>
            <a:r>
              <a:rPr lang="hr-HR" sz="3400" dirty="0"/>
              <a:t>–stočarski psi.  Uloga: pomaganje u kontroliranju stada ovaca krava i drugih životinja,  uloga u prirodnim rezervatima</a:t>
            </a:r>
          </a:p>
          <a:p>
            <a:r>
              <a:rPr lang="hr-HR" sz="3400" u="sng" dirty="0"/>
              <a:t>Psi spasioci</a:t>
            </a:r>
            <a:r>
              <a:rPr lang="hr-HR" sz="3400" dirty="0"/>
              <a:t>- uloga : </a:t>
            </a:r>
            <a:r>
              <a:rPr lang="hr-HR" sz="3400" dirty="0" smtClean="0"/>
              <a:t>istrenirani </a:t>
            </a:r>
            <a:r>
              <a:rPr lang="hr-HR" sz="3400" dirty="0"/>
              <a:t>i obučeni za pronalaženje ljudi u nesraćama ili prilikom gubljenja ljudi u nesrećama.</a:t>
            </a:r>
            <a:endParaRPr lang="hr-HR" sz="3400" u="sng" dirty="0"/>
          </a:p>
          <a:p>
            <a:endParaRPr lang="hr-HR" dirty="0"/>
          </a:p>
        </p:txBody>
      </p:sp>
      <p:pic>
        <p:nvPicPr>
          <p:cNvPr id="10242" name="Picture 2" descr="https://encrypted-tbn0.gstatic.com/images?q=tbn:ANd9GcStZcsqvvK3UAIIqCLV_CtDeHoDcr-MdA9IdJ66qgKS3G9tWSLN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3357562"/>
            <a:ext cx="7286676" cy="3036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931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ipe(down)">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6" y="285728"/>
            <a:ext cx="4876800" cy="3962400"/>
          </a:xfrm>
        </p:spPr>
        <p:txBody>
          <a:bodyPr>
            <a:normAutofit fontScale="90000"/>
          </a:bodyPr>
          <a:lstStyle/>
          <a:p>
            <a:pPr marL="342900" lvl="0" indent="-342900" algn="l">
              <a:spcBef>
                <a:spcPct val="20000"/>
              </a:spcBef>
            </a:pPr>
            <a:r>
              <a:rPr lang="vi-VN" sz="2000" dirty="0">
                <a:solidFill>
                  <a:prstClr val="black"/>
                </a:solidFill>
                <a:latin typeface="Arial"/>
                <a:ea typeface="+mn-ea"/>
                <a:cs typeface="+mn-cs"/>
              </a:rPr>
              <a:t>FCI </a:t>
            </a:r>
            <a:r>
              <a:rPr lang="vi-VN" sz="2000" dirty="0" smtClean="0">
                <a:solidFill>
                  <a:prstClr val="black"/>
                </a:solidFill>
                <a:latin typeface="Arial"/>
                <a:ea typeface="+mn-ea"/>
                <a:cs typeface="+mn-cs"/>
              </a:rPr>
              <a:t>2</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Pinčevi,</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šnauceri,</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molosi </a:t>
            </a:r>
            <a:r>
              <a:rPr lang="vi-VN" sz="2000" dirty="0">
                <a:solidFill>
                  <a:prstClr val="black"/>
                </a:solidFill>
                <a:latin typeface="Arial"/>
                <a:ea typeface="+mn-ea"/>
                <a:cs typeface="+mn-cs"/>
              </a:rPr>
              <a:t>i švicarski pastirski </a:t>
            </a:r>
            <a:r>
              <a:rPr lang="vi-VN" sz="2000" dirty="0" smtClean="0">
                <a:solidFill>
                  <a:prstClr val="black"/>
                </a:solidFill>
                <a:latin typeface="Arial"/>
                <a:ea typeface="+mn-ea"/>
                <a:cs typeface="+mn-cs"/>
              </a:rPr>
              <a:t>psi</a:t>
            </a:r>
            <a:r>
              <a:rPr lang="hr-HR" sz="2000" dirty="0" smtClean="0">
                <a:solidFill>
                  <a:prstClr val="black"/>
                </a:solidFill>
                <a:latin typeface="Arial"/>
                <a:ea typeface="+mn-ea"/>
                <a:cs typeface="+mn-cs"/>
              </a:rPr>
              <a:t/>
            </a:r>
            <a:br>
              <a:rPr lang="hr-HR" sz="2000" dirty="0" smtClean="0">
                <a:solidFill>
                  <a:prstClr val="black"/>
                </a:solidFill>
                <a:latin typeface="Arial"/>
                <a:ea typeface="+mn-ea"/>
                <a:cs typeface="+mn-cs"/>
              </a:rPr>
            </a:br>
            <a:r>
              <a:rPr lang="vi-VN" sz="2000" dirty="0">
                <a:solidFill>
                  <a:prstClr val="black"/>
                </a:solidFill>
                <a:latin typeface="Arial"/>
                <a:ea typeface="+mn-ea"/>
                <a:cs typeface="+mn-cs"/>
              </a:rPr>
              <a:t/>
            </a:r>
            <a:br>
              <a:rPr lang="vi-VN" sz="2000" dirty="0">
                <a:solidFill>
                  <a:prstClr val="black"/>
                </a:solidFill>
                <a:latin typeface="Arial"/>
                <a:ea typeface="+mn-ea"/>
                <a:cs typeface="+mn-cs"/>
              </a:rPr>
            </a:br>
            <a:r>
              <a:rPr lang="vi-VN" sz="2000" dirty="0">
                <a:solidFill>
                  <a:prstClr val="black"/>
                </a:solidFill>
                <a:latin typeface="Arial"/>
                <a:ea typeface="+mn-ea"/>
                <a:cs typeface="+mn-cs"/>
              </a:rPr>
              <a:t>U skupini FCI 2 nalaze se vrlo raznolike pasmine.Pinčevi i šnauceri pasmine su koje dijele sličnu građu:imaju kvadratičnu građu tijela sa snažnom,klinastom glavom.Među molose,pak spadaju pasmine kojima je zajednički predak-mološki pas-doge i dogolike pasmine.Ti su psi mirna i postojana karaktera,ali se transformiraju u neustrašive borce kada treba zaštiti gospodara.</a:t>
            </a:r>
            <a:r>
              <a:rPr lang="hr-HR" sz="1400" dirty="0">
                <a:solidFill>
                  <a:prstClr val="black"/>
                </a:solidFill>
                <a:ea typeface="+mn-ea"/>
                <a:cs typeface="+mn-cs"/>
              </a:rPr>
              <a:t/>
            </a:r>
            <a:br>
              <a:rPr lang="hr-HR" sz="1400" dirty="0">
                <a:solidFill>
                  <a:prstClr val="black"/>
                </a:solidFill>
                <a:ea typeface="+mn-ea"/>
                <a:cs typeface="+mn-cs"/>
              </a:rPr>
            </a:br>
            <a:endParaRPr lang="hr-HR" sz="1400" dirty="0"/>
          </a:p>
        </p:txBody>
      </p:sp>
      <p:sp>
        <p:nvSpPr>
          <p:cNvPr id="3" name="Content Placeholder 2"/>
          <p:cNvSpPr>
            <a:spLocks noGrp="1"/>
          </p:cNvSpPr>
          <p:nvPr>
            <p:ph idx="1"/>
          </p:nvPr>
        </p:nvSpPr>
        <p:spPr>
          <a:xfrm>
            <a:off x="0" y="156927"/>
            <a:ext cx="4252882" cy="5287963"/>
          </a:xfrm>
        </p:spPr>
        <p:txBody>
          <a:bodyPr>
            <a:normAutofit/>
          </a:bodyPr>
          <a:lstStyle/>
          <a:p>
            <a:pPr marL="0" indent="0">
              <a:buNone/>
            </a:pPr>
            <a:r>
              <a:rPr lang="hr-HR" sz="1400" b="1" dirty="0" smtClean="0">
                <a:solidFill>
                  <a:prstClr val="black"/>
                </a:solidFill>
              </a:rPr>
              <a:t>                                                                                    </a:t>
            </a:r>
            <a:r>
              <a:rPr lang="vi-VN" sz="1800" dirty="0" smtClean="0">
                <a:solidFill>
                  <a:prstClr val="black"/>
                </a:solidFill>
              </a:rPr>
              <a:t>FCI </a:t>
            </a:r>
            <a:r>
              <a:rPr lang="vi-VN" sz="1800" dirty="0" smtClean="0">
                <a:solidFill>
                  <a:prstClr val="black"/>
                </a:solidFill>
              </a:rPr>
              <a:t>1</a:t>
            </a:r>
            <a:r>
              <a:rPr lang="hr-HR" sz="1800" dirty="0" smtClean="0">
                <a:solidFill>
                  <a:prstClr val="black"/>
                </a:solidFill>
              </a:rPr>
              <a:t> - </a:t>
            </a:r>
            <a:r>
              <a:rPr lang="vi-VN" sz="1800" dirty="0" smtClean="0">
                <a:solidFill>
                  <a:prstClr val="black"/>
                </a:solidFill>
              </a:rPr>
              <a:t>Ovčarski </a:t>
            </a:r>
            <a:r>
              <a:rPr lang="vi-VN" sz="1800" dirty="0">
                <a:solidFill>
                  <a:prstClr val="black"/>
                </a:solidFill>
              </a:rPr>
              <a:t>i stočarski </a:t>
            </a:r>
            <a:r>
              <a:rPr lang="vi-VN" sz="1800" dirty="0" smtClean="0">
                <a:solidFill>
                  <a:prstClr val="black"/>
                </a:solidFill>
              </a:rPr>
              <a:t>psi</a:t>
            </a:r>
            <a:endParaRPr lang="hr-HR" sz="1800" dirty="0" smtClean="0">
              <a:solidFill>
                <a:prstClr val="black"/>
              </a:solidFill>
            </a:endParaRPr>
          </a:p>
          <a:p>
            <a:pPr marL="0" indent="0">
              <a:buNone/>
            </a:pPr>
            <a:endParaRPr lang="hr-HR" sz="900" dirty="0">
              <a:solidFill>
                <a:prstClr val="black"/>
              </a:solidFill>
            </a:endParaRPr>
          </a:p>
          <a:p>
            <a:pPr marL="0" indent="0">
              <a:buNone/>
            </a:pPr>
            <a:r>
              <a:rPr lang="vi-VN" sz="2000" dirty="0">
                <a:solidFill>
                  <a:prstClr val="black"/>
                </a:solidFill>
              </a:rPr>
              <a:t/>
            </a:r>
            <a:br>
              <a:rPr lang="vi-VN" sz="2000" dirty="0">
                <a:solidFill>
                  <a:prstClr val="black"/>
                </a:solidFill>
              </a:rPr>
            </a:br>
            <a:r>
              <a:rPr lang="vi-VN" sz="1800" dirty="0">
                <a:solidFill>
                  <a:prstClr val="black"/>
                </a:solidFill>
              </a:rPr>
              <a:t>Tu skupinu pasa</a:t>
            </a:r>
            <a:r>
              <a:rPr lang="vi-VN" sz="1800" dirty="0" smtClean="0">
                <a:solidFill>
                  <a:prstClr val="black"/>
                </a:solidFill>
              </a:rPr>
              <a:t>,</a:t>
            </a:r>
            <a:r>
              <a:rPr lang="hr-HR" sz="1800" dirty="0" smtClean="0">
                <a:solidFill>
                  <a:prstClr val="black"/>
                </a:solidFill>
              </a:rPr>
              <a:t> </a:t>
            </a:r>
            <a:r>
              <a:rPr lang="vi-VN" sz="1800" dirty="0" smtClean="0">
                <a:solidFill>
                  <a:prstClr val="black"/>
                </a:solidFill>
              </a:rPr>
              <a:t>pored </a:t>
            </a:r>
            <a:r>
              <a:rPr lang="vi-VN" sz="1800" dirty="0">
                <a:solidFill>
                  <a:prstClr val="black"/>
                </a:solidFill>
              </a:rPr>
              <a:t>građe</a:t>
            </a:r>
            <a:r>
              <a:rPr lang="vi-VN" sz="1800" dirty="0" smtClean="0">
                <a:solidFill>
                  <a:prstClr val="black"/>
                </a:solidFill>
              </a:rPr>
              <a:t>,</a:t>
            </a:r>
            <a:r>
              <a:rPr lang="hr-HR" sz="1800" dirty="0" smtClean="0">
                <a:solidFill>
                  <a:prstClr val="black"/>
                </a:solidFill>
              </a:rPr>
              <a:t> </a:t>
            </a:r>
            <a:r>
              <a:rPr lang="vi-VN" sz="1800" dirty="0" smtClean="0">
                <a:solidFill>
                  <a:prstClr val="black"/>
                </a:solidFill>
              </a:rPr>
              <a:t>povezuje </a:t>
            </a:r>
            <a:r>
              <a:rPr lang="vi-VN" sz="1800" dirty="0">
                <a:solidFill>
                  <a:prstClr val="black"/>
                </a:solidFill>
              </a:rPr>
              <a:t>želja za radom i izvršavanjem zadatka.</a:t>
            </a:r>
            <a:br>
              <a:rPr lang="vi-VN" sz="1800" dirty="0">
                <a:solidFill>
                  <a:prstClr val="black"/>
                </a:solidFill>
              </a:rPr>
            </a:br>
            <a:r>
              <a:rPr lang="vi-VN" sz="1800" dirty="0">
                <a:solidFill>
                  <a:prstClr val="black"/>
                </a:solidFill>
              </a:rPr>
              <a:t>Poslušni su, odani i izdržljivi</a:t>
            </a:r>
            <a:r>
              <a:rPr lang="vi-VN" sz="1800" dirty="0" smtClean="0">
                <a:solidFill>
                  <a:prstClr val="black"/>
                </a:solidFill>
              </a:rPr>
              <a:t>.</a:t>
            </a:r>
            <a:r>
              <a:rPr lang="hr-HR" sz="1800" dirty="0" smtClean="0">
                <a:solidFill>
                  <a:prstClr val="black"/>
                </a:solidFill>
              </a:rPr>
              <a:t> </a:t>
            </a:r>
            <a:r>
              <a:rPr lang="vi-VN" sz="1800" dirty="0" smtClean="0">
                <a:solidFill>
                  <a:prstClr val="black"/>
                </a:solidFill>
              </a:rPr>
              <a:t>U </a:t>
            </a:r>
            <a:r>
              <a:rPr lang="vi-VN" sz="1800" dirty="0">
                <a:solidFill>
                  <a:prstClr val="black"/>
                </a:solidFill>
              </a:rPr>
              <a:t>toj skupini nalaze se neke od poznatijih pasmina,poput njemačkog </a:t>
            </a:r>
            <a:r>
              <a:rPr lang="vi-VN" sz="1800" dirty="0" smtClean="0">
                <a:solidFill>
                  <a:prstClr val="black"/>
                </a:solidFill>
              </a:rPr>
              <a:t>i</a:t>
            </a:r>
            <a:r>
              <a:rPr lang="hr-HR" sz="1800" dirty="0" smtClean="0">
                <a:solidFill>
                  <a:prstClr val="black"/>
                </a:solidFill>
              </a:rPr>
              <a:t> </a:t>
            </a:r>
            <a:r>
              <a:rPr lang="vi-VN" sz="1800" dirty="0" smtClean="0">
                <a:solidFill>
                  <a:prstClr val="black"/>
                </a:solidFill>
              </a:rPr>
              <a:t>škotskog </a:t>
            </a:r>
            <a:r>
              <a:rPr lang="vi-VN" sz="1800" dirty="0">
                <a:solidFill>
                  <a:prstClr val="black"/>
                </a:solidFill>
              </a:rPr>
              <a:t>ovčara, ali i hrvatska autohtona pasmina</a:t>
            </a:r>
            <a:r>
              <a:rPr lang="vi-VN" sz="1800" dirty="0" smtClean="0">
                <a:solidFill>
                  <a:prstClr val="black"/>
                </a:solidFill>
              </a:rPr>
              <a:t>,</a:t>
            </a:r>
            <a:r>
              <a:rPr lang="hr-HR" sz="1800" dirty="0" smtClean="0">
                <a:solidFill>
                  <a:prstClr val="black"/>
                </a:solidFill>
              </a:rPr>
              <a:t> </a:t>
            </a:r>
            <a:r>
              <a:rPr lang="vi-VN" sz="1800" dirty="0" smtClean="0">
                <a:solidFill>
                  <a:prstClr val="black"/>
                </a:solidFill>
              </a:rPr>
              <a:t>hrvatski </a:t>
            </a:r>
            <a:r>
              <a:rPr lang="vi-VN" sz="1800" dirty="0" smtClean="0">
                <a:solidFill>
                  <a:prstClr val="black"/>
                </a:solidFill>
              </a:rPr>
              <a:t>ovčar</a:t>
            </a:r>
            <a:r>
              <a:rPr lang="vi-VN" sz="2000" dirty="0" smtClean="0">
                <a:solidFill>
                  <a:prstClr val="black"/>
                </a:solidFill>
              </a:rPr>
              <a:t>.</a:t>
            </a:r>
            <a:r>
              <a:rPr lang="vi-VN" sz="1400" b="1" dirty="0" smtClean="0">
                <a:solidFill>
                  <a:prstClr val="black"/>
                </a:solidFill>
              </a:rPr>
              <a:t/>
            </a:r>
            <a:br>
              <a:rPr lang="vi-VN" sz="1400" b="1" dirty="0" smtClean="0">
                <a:solidFill>
                  <a:prstClr val="black"/>
                </a:solidFill>
              </a:rPr>
            </a:br>
            <a:r>
              <a:rPr lang="vi-VN" sz="1400" b="1" dirty="0" smtClean="0">
                <a:solidFill>
                  <a:prstClr val="black"/>
                </a:solidFill>
              </a:rPr>
              <a:t/>
            </a:r>
            <a:br>
              <a:rPr lang="vi-VN" sz="1400" b="1" dirty="0" smtClean="0">
                <a:solidFill>
                  <a:prstClr val="black"/>
                </a:solidFill>
              </a:rPr>
            </a:br>
            <a:endParaRPr lang="hr-HR" sz="1400" dirty="0"/>
          </a:p>
        </p:txBody>
      </p:sp>
      <p:pic>
        <p:nvPicPr>
          <p:cNvPr id="11266" name="Picture 2" descr="https://encrypted-tbn1.gstatic.com/images?q=tbn:ANd9GcSe1cCVg4oo6_j5uCE37thaLc8ICOMd1xYfryQf2gZnmB9I5hJx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6" y="4000504"/>
            <a:ext cx="342293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mojljubimac.hr/images/objects/415x250/mojljubimac_0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858" y="4003003"/>
            <a:ext cx="39528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3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1000" fill="hold"/>
                                        <p:tgtEl>
                                          <p:spTgt spid="11268"/>
                                        </p:tgtEl>
                                        <p:attrNameLst>
                                          <p:attrName>ppt_w</p:attrName>
                                        </p:attrNameLst>
                                      </p:cBhvr>
                                      <p:tavLst>
                                        <p:tav tm="0">
                                          <p:val>
                                            <p:fltVal val="0"/>
                                          </p:val>
                                        </p:tav>
                                        <p:tav tm="100000">
                                          <p:val>
                                            <p:strVal val="#ppt_w"/>
                                          </p:val>
                                        </p:tav>
                                      </p:tavLst>
                                    </p:anim>
                                    <p:anim calcmode="lin" valueType="num">
                                      <p:cBhvr>
                                        <p:cTn id="23" dur="1000" fill="hold"/>
                                        <p:tgtEl>
                                          <p:spTgt spid="11268"/>
                                        </p:tgtEl>
                                        <p:attrNameLst>
                                          <p:attrName>ppt_h</p:attrName>
                                        </p:attrNameLst>
                                      </p:cBhvr>
                                      <p:tavLst>
                                        <p:tav tm="0">
                                          <p:val>
                                            <p:fltVal val="0"/>
                                          </p:val>
                                        </p:tav>
                                        <p:tav tm="100000">
                                          <p:val>
                                            <p:strVal val="#ppt_h"/>
                                          </p:val>
                                        </p:tav>
                                      </p:tavLst>
                                    </p:anim>
                                    <p:anim calcmode="lin" valueType="num">
                                      <p:cBhvr>
                                        <p:cTn id="24" dur="1000" fill="hold"/>
                                        <p:tgtEl>
                                          <p:spTgt spid="11268"/>
                                        </p:tgtEl>
                                        <p:attrNameLst>
                                          <p:attrName>style.rotation</p:attrName>
                                        </p:attrNameLst>
                                      </p:cBhvr>
                                      <p:tavLst>
                                        <p:tav tm="0">
                                          <p:val>
                                            <p:fltVal val="90"/>
                                          </p:val>
                                        </p:tav>
                                        <p:tav tm="100000">
                                          <p:val>
                                            <p:fltVal val="0"/>
                                          </p:val>
                                        </p:tav>
                                      </p:tavLst>
                                    </p:anim>
                                    <p:animEffect transition="in" filter="fade">
                                      <p:cBhvr>
                                        <p:cTn id="25" dur="1000"/>
                                        <p:tgtEl>
                                          <p:spTgt spid="11268"/>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842" y="1209675"/>
            <a:ext cx="4572000" cy="2049790"/>
          </a:xfrm>
        </p:spPr>
        <p:txBody>
          <a:bodyPr>
            <a:noAutofit/>
          </a:bodyPr>
          <a:lstStyle/>
          <a:p>
            <a:pPr marL="342900" lvl="0" indent="-342900" algn="l">
              <a:spcBef>
                <a:spcPct val="20000"/>
              </a:spcBef>
            </a:pPr>
            <a:r>
              <a:rPr lang="vi-VN" sz="2000" dirty="0">
                <a:solidFill>
                  <a:prstClr val="black"/>
                </a:solidFill>
                <a:latin typeface="Arial"/>
                <a:ea typeface="+mn-ea"/>
                <a:cs typeface="+mn-cs"/>
              </a:rPr>
              <a:t>FCI </a:t>
            </a:r>
            <a:r>
              <a:rPr lang="vi-VN" sz="2000" dirty="0" smtClean="0">
                <a:solidFill>
                  <a:prstClr val="black"/>
                </a:solidFill>
                <a:latin typeface="Arial"/>
                <a:ea typeface="+mn-ea"/>
                <a:cs typeface="+mn-cs"/>
              </a:rPr>
              <a:t>4</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Jazavčari</a:t>
            </a:r>
            <a:r>
              <a:rPr lang="hr-HR" sz="2000" dirty="0" smtClean="0">
                <a:solidFill>
                  <a:prstClr val="black"/>
                </a:solidFill>
                <a:latin typeface="Arial"/>
                <a:ea typeface="+mn-ea"/>
                <a:cs typeface="+mn-cs"/>
              </a:rPr>
              <a:t> </a:t>
            </a:r>
            <a:br>
              <a:rPr lang="hr-HR" sz="2000" dirty="0" smtClean="0">
                <a:solidFill>
                  <a:prstClr val="black"/>
                </a:solidFill>
                <a:latin typeface="Arial"/>
                <a:ea typeface="+mn-ea"/>
                <a:cs typeface="+mn-cs"/>
              </a:rPr>
            </a:br>
            <a:r>
              <a:rPr lang="vi-VN" sz="2000" dirty="0">
                <a:solidFill>
                  <a:prstClr val="black"/>
                </a:solidFill>
                <a:latin typeface="Arial"/>
                <a:ea typeface="+mn-ea"/>
                <a:cs typeface="+mn-cs"/>
              </a:rPr>
              <a:t/>
            </a:r>
            <a:br>
              <a:rPr lang="vi-VN" sz="2000" dirty="0">
                <a:solidFill>
                  <a:prstClr val="black"/>
                </a:solidFill>
                <a:latin typeface="Arial"/>
                <a:ea typeface="+mn-ea"/>
                <a:cs typeface="+mn-cs"/>
              </a:rPr>
            </a:br>
            <a:r>
              <a:rPr lang="vi-VN" sz="2000" dirty="0">
                <a:solidFill>
                  <a:prstClr val="black"/>
                </a:solidFill>
                <a:latin typeface="Arial"/>
                <a:ea typeface="+mn-ea"/>
                <a:cs typeface="+mn-cs"/>
              </a:rPr>
              <a:t>Ti psi poznati su zbog izgleda:niski</a:t>
            </a:r>
            <a:r>
              <a:rPr lang="vi-VN" sz="2000" dirty="0" smtClean="0">
                <a:solidFill>
                  <a:prstClr val="black"/>
                </a:solidFill>
                <a:latin typeface="Arial"/>
                <a:ea typeface="+mn-ea"/>
                <a:cs typeface="+mn-cs"/>
              </a:rPr>
              <a:t>,</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kratkonogi,</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izdužene </a:t>
            </a:r>
            <a:r>
              <a:rPr lang="vi-VN" sz="2000" dirty="0">
                <a:solidFill>
                  <a:prstClr val="black"/>
                </a:solidFill>
                <a:latin typeface="Arial"/>
                <a:ea typeface="+mn-ea"/>
                <a:cs typeface="+mn-cs"/>
              </a:rPr>
              <a:t>linije.</a:t>
            </a:r>
            <a:br>
              <a:rPr lang="vi-VN" sz="2000" dirty="0">
                <a:solidFill>
                  <a:prstClr val="black"/>
                </a:solidFill>
                <a:latin typeface="Arial"/>
                <a:ea typeface="+mn-ea"/>
                <a:cs typeface="+mn-cs"/>
              </a:rPr>
            </a:br>
            <a:r>
              <a:rPr lang="vi-VN" sz="2000" dirty="0">
                <a:solidFill>
                  <a:prstClr val="black"/>
                </a:solidFill>
                <a:latin typeface="Arial"/>
                <a:ea typeface="+mn-ea"/>
                <a:cs typeface="+mn-cs"/>
              </a:rPr>
              <a:t>Stvoreni su za lov na jazavce</a:t>
            </a:r>
            <a:r>
              <a:rPr lang="vi-VN" sz="2000" dirty="0" smtClean="0">
                <a:solidFill>
                  <a:prstClr val="black"/>
                </a:solidFill>
                <a:latin typeface="Arial"/>
                <a:ea typeface="+mn-ea"/>
                <a:cs typeface="+mn-cs"/>
              </a:rPr>
              <a:t>.</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Danas </a:t>
            </a:r>
            <a:r>
              <a:rPr lang="vi-VN" sz="2000" dirty="0">
                <a:solidFill>
                  <a:prstClr val="black"/>
                </a:solidFill>
                <a:latin typeface="Arial"/>
                <a:ea typeface="+mn-ea"/>
                <a:cs typeface="+mn-cs"/>
              </a:rPr>
              <a:t>su zbog dobre i blage naravi,čovjeku kućni ljubimac</a:t>
            </a:r>
            <a:r>
              <a:rPr lang="vi-VN" sz="2000" dirty="0" smtClean="0">
                <a:solidFill>
                  <a:prstClr val="black"/>
                </a:solidFill>
                <a:latin typeface="Arial"/>
                <a:ea typeface="+mn-ea"/>
                <a:cs typeface="+mn-cs"/>
              </a:rPr>
              <a:t>.</a:t>
            </a:r>
            <a:r>
              <a:rPr lang="hr-HR" sz="2000" dirty="0" smtClean="0">
                <a:solidFill>
                  <a:prstClr val="black"/>
                </a:solidFill>
                <a:latin typeface="Arial"/>
                <a:ea typeface="+mn-ea"/>
                <a:cs typeface="+mn-cs"/>
              </a:rPr>
              <a:t> </a:t>
            </a:r>
            <a:r>
              <a:rPr lang="vi-VN" sz="2000" dirty="0" smtClean="0">
                <a:solidFill>
                  <a:prstClr val="black"/>
                </a:solidFill>
                <a:latin typeface="Arial"/>
                <a:ea typeface="+mn-ea"/>
                <a:cs typeface="+mn-cs"/>
              </a:rPr>
              <a:t>Dijele </a:t>
            </a:r>
            <a:r>
              <a:rPr lang="vi-VN" sz="2000" dirty="0">
                <a:solidFill>
                  <a:prstClr val="black"/>
                </a:solidFill>
                <a:latin typeface="Arial"/>
                <a:ea typeface="+mn-ea"/>
                <a:cs typeface="+mn-cs"/>
              </a:rPr>
              <a:t>se na kratkodlake,dugodlake i </a:t>
            </a:r>
            <a:r>
              <a:rPr lang="vi-VN" sz="2000" dirty="0" smtClean="0">
                <a:solidFill>
                  <a:prstClr val="black"/>
                </a:solidFill>
                <a:latin typeface="Arial"/>
                <a:ea typeface="+mn-ea"/>
                <a:cs typeface="+mn-cs"/>
              </a:rPr>
              <a:t>oštrodleke</a:t>
            </a:r>
            <a:r>
              <a:rPr lang="hr-HR" sz="2000" dirty="0" smtClean="0">
                <a:solidFill>
                  <a:prstClr val="black"/>
                </a:solidFill>
                <a:latin typeface="Arial"/>
                <a:ea typeface="+mn-ea"/>
                <a:cs typeface="+mn-cs"/>
              </a:rPr>
              <a:t>.</a:t>
            </a:r>
            <a:r>
              <a:rPr lang="vi-VN" sz="1400" b="1" dirty="0">
                <a:solidFill>
                  <a:prstClr val="black"/>
                </a:solidFill>
                <a:latin typeface="Arial"/>
                <a:ea typeface="+mn-ea"/>
                <a:cs typeface="+mn-cs"/>
              </a:rPr>
              <a:t/>
            </a:r>
            <a:br>
              <a:rPr lang="vi-VN" sz="1400" b="1" dirty="0">
                <a:solidFill>
                  <a:prstClr val="black"/>
                </a:solidFill>
                <a:latin typeface="Arial"/>
                <a:ea typeface="+mn-ea"/>
                <a:cs typeface="+mn-cs"/>
              </a:rPr>
            </a:br>
            <a:r>
              <a:rPr lang="hr-HR" sz="1400" dirty="0">
                <a:solidFill>
                  <a:prstClr val="black"/>
                </a:solidFill>
                <a:ea typeface="+mn-ea"/>
                <a:cs typeface="+mn-cs"/>
              </a:rPr>
              <a:t/>
            </a:r>
            <a:br>
              <a:rPr lang="hr-HR" sz="1400" dirty="0">
                <a:solidFill>
                  <a:prstClr val="black"/>
                </a:solidFill>
                <a:ea typeface="+mn-ea"/>
                <a:cs typeface="+mn-cs"/>
              </a:rPr>
            </a:br>
            <a:endParaRPr lang="hr-HR" sz="1400" dirty="0"/>
          </a:p>
        </p:txBody>
      </p:sp>
      <p:sp>
        <p:nvSpPr>
          <p:cNvPr id="3" name="Content Placeholder 2"/>
          <p:cNvSpPr>
            <a:spLocks noGrp="1"/>
          </p:cNvSpPr>
          <p:nvPr>
            <p:ph idx="1"/>
          </p:nvPr>
        </p:nvSpPr>
        <p:spPr>
          <a:xfrm>
            <a:off x="378190" y="386884"/>
            <a:ext cx="4038600" cy="5745163"/>
          </a:xfrm>
        </p:spPr>
        <p:txBody>
          <a:bodyPr/>
          <a:lstStyle/>
          <a:p>
            <a:pPr marL="0" indent="0">
              <a:buNone/>
            </a:pPr>
            <a:r>
              <a:rPr lang="hr-HR" sz="1000" b="1" dirty="0" smtClean="0">
                <a:solidFill>
                  <a:prstClr val="black"/>
                </a:solidFill>
              </a:rPr>
              <a:t>  </a:t>
            </a:r>
            <a:r>
              <a:rPr lang="vi-VN" sz="1000" b="1" dirty="0">
                <a:solidFill>
                  <a:prstClr val="black"/>
                </a:solidFill>
              </a:rPr>
              <a:t/>
            </a:r>
            <a:br>
              <a:rPr lang="vi-VN" sz="1000" b="1" dirty="0">
                <a:solidFill>
                  <a:prstClr val="black"/>
                </a:solidFill>
              </a:rPr>
            </a:br>
            <a:r>
              <a:rPr lang="vi-VN" sz="2000" dirty="0">
                <a:solidFill>
                  <a:prstClr val="black"/>
                </a:solidFill>
              </a:rPr>
              <a:t>FCI </a:t>
            </a:r>
            <a:r>
              <a:rPr lang="vi-VN" sz="2000" dirty="0" smtClean="0">
                <a:solidFill>
                  <a:prstClr val="black"/>
                </a:solidFill>
              </a:rPr>
              <a:t>3</a:t>
            </a:r>
            <a:r>
              <a:rPr lang="hr-HR" sz="2000" dirty="0" smtClean="0">
                <a:solidFill>
                  <a:prstClr val="black"/>
                </a:solidFill>
              </a:rPr>
              <a:t> </a:t>
            </a:r>
            <a:r>
              <a:rPr lang="vi-VN" sz="2000" dirty="0" smtClean="0">
                <a:solidFill>
                  <a:prstClr val="black"/>
                </a:solidFill>
              </a:rPr>
              <a:t>-</a:t>
            </a:r>
            <a:r>
              <a:rPr lang="hr-HR" sz="2000" dirty="0" smtClean="0">
                <a:solidFill>
                  <a:prstClr val="black"/>
                </a:solidFill>
              </a:rPr>
              <a:t> </a:t>
            </a:r>
            <a:r>
              <a:rPr lang="vi-VN" sz="2000" dirty="0" smtClean="0">
                <a:solidFill>
                  <a:prstClr val="black"/>
                </a:solidFill>
              </a:rPr>
              <a:t>Terijeri</a:t>
            </a:r>
            <a:endParaRPr lang="hr-HR" sz="2000" dirty="0">
              <a:solidFill>
                <a:prstClr val="black"/>
              </a:solidFill>
            </a:endParaRPr>
          </a:p>
          <a:p>
            <a:pPr marL="0" indent="0">
              <a:buNone/>
            </a:pPr>
            <a:r>
              <a:rPr lang="vi-VN" sz="2000" dirty="0">
                <a:solidFill>
                  <a:prstClr val="black"/>
                </a:solidFill>
              </a:rPr>
              <a:t/>
            </a:r>
            <a:br>
              <a:rPr lang="vi-VN" sz="2000" dirty="0">
                <a:solidFill>
                  <a:prstClr val="black"/>
                </a:solidFill>
              </a:rPr>
            </a:br>
            <a:r>
              <a:rPr lang="vi-VN" sz="2000" dirty="0">
                <a:solidFill>
                  <a:prstClr val="black"/>
                </a:solidFill>
              </a:rPr>
              <a:t>U toj skupini pronalazimo pasmine koje su se razvile od pasa lovaca na glodavce i sitnu divljač</a:t>
            </a:r>
            <a:r>
              <a:rPr lang="vi-VN" sz="2000" dirty="0" smtClean="0">
                <a:solidFill>
                  <a:prstClr val="black"/>
                </a:solidFill>
              </a:rPr>
              <a:t>,</a:t>
            </a:r>
            <a:r>
              <a:rPr lang="hr-HR" sz="2000" dirty="0" smtClean="0">
                <a:solidFill>
                  <a:prstClr val="black"/>
                </a:solidFill>
              </a:rPr>
              <a:t> </a:t>
            </a:r>
            <a:r>
              <a:rPr lang="vi-VN" sz="2000" dirty="0" smtClean="0">
                <a:solidFill>
                  <a:prstClr val="black"/>
                </a:solidFill>
              </a:rPr>
              <a:t>poput </a:t>
            </a:r>
            <a:r>
              <a:rPr lang="vi-VN" sz="2000" dirty="0">
                <a:solidFill>
                  <a:prstClr val="black"/>
                </a:solidFill>
              </a:rPr>
              <a:t>miševa</a:t>
            </a:r>
            <a:r>
              <a:rPr lang="vi-VN" sz="2000" dirty="0" smtClean="0">
                <a:solidFill>
                  <a:prstClr val="black"/>
                </a:solidFill>
              </a:rPr>
              <a:t>,</a:t>
            </a:r>
            <a:r>
              <a:rPr lang="hr-HR" sz="2000" dirty="0" smtClean="0">
                <a:solidFill>
                  <a:prstClr val="black"/>
                </a:solidFill>
              </a:rPr>
              <a:t> </a:t>
            </a:r>
            <a:r>
              <a:rPr lang="vi-VN" sz="2000" dirty="0" smtClean="0">
                <a:solidFill>
                  <a:prstClr val="black"/>
                </a:solidFill>
              </a:rPr>
              <a:t>zečeva,</a:t>
            </a:r>
            <a:r>
              <a:rPr lang="hr-HR" sz="2000" dirty="0" smtClean="0">
                <a:solidFill>
                  <a:prstClr val="black"/>
                </a:solidFill>
              </a:rPr>
              <a:t> </a:t>
            </a:r>
            <a:r>
              <a:rPr lang="vi-VN" sz="2000" dirty="0" smtClean="0">
                <a:solidFill>
                  <a:prstClr val="black"/>
                </a:solidFill>
              </a:rPr>
              <a:t>lisica</a:t>
            </a:r>
            <a:r>
              <a:rPr lang="vi-VN" sz="2000" dirty="0">
                <a:solidFill>
                  <a:prstClr val="black"/>
                </a:solidFill>
              </a:rPr>
              <a:t>...</a:t>
            </a:r>
            <a:br>
              <a:rPr lang="vi-VN" sz="2000" dirty="0">
                <a:solidFill>
                  <a:prstClr val="black"/>
                </a:solidFill>
              </a:rPr>
            </a:br>
            <a:r>
              <a:rPr lang="vi-VN" sz="2000" dirty="0">
                <a:solidFill>
                  <a:prstClr val="black"/>
                </a:solidFill>
              </a:rPr>
              <a:t>Živahne su i vesele naravi</a:t>
            </a:r>
            <a:r>
              <a:rPr lang="vi-VN" sz="2000" dirty="0" smtClean="0">
                <a:solidFill>
                  <a:prstClr val="black"/>
                </a:solidFill>
              </a:rPr>
              <a:t>,</a:t>
            </a:r>
            <a:r>
              <a:rPr lang="hr-HR" sz="2000" dirty="0" smtClean="0">
                <a:solidFill>
                  <a:prstClr val="black"/>
                </a:solidFill>
              </a:rPr>
              <a:t> </a:t>
            </a:r>
            <a:r>
              <a:rPr lang="vi-VN" sz="2000" dirty="0" smtClean="0">
                <a:solidFill>
                  <a:prstClr val="black"/>
                </a:solidFill>
              </a:rPr>
              <a:t>ali </a:t>
            </a:r>
            <a:r>
              <a:rPr lang="vi-VN" sz="2000" dirty="0">
                <a:solidFill>
                  <a:prstClr val="black"/>
                </a:solidFill>
              </a:rPr>
              <a:t>mogu biti oštri i ratoborni.</a:t>
            </a:r>
            <a:r>
              <a:rPr lang="vi-VN" sz="1400" b="1" dirty="0">
                <a:solidFill>
                  <a:prstClr val="black"/>
                </a:solidFill>
              </a:rPr>
              <a:t/>
            </a:r>
            <a:br>
              <a:rPr lang="vi-VN" sz="1400" b="1" dirty="0">
                <a:solidFill>
                  <a:prstClr val="black"/>
                </a:solidFill>
              </a:rPr>
            </a:br>
            <a:r>
              <a:rPr lang="vi-VN" sz="1400" b="1" dirty="0">
                <a:solidFill>
                  <a:prstClr val="black"/>
                </a:solidFill>
              </a:rPr>
              <a:t/>
            </a:r>
            <a:br>
              <a:rPr lang="vi-VN" sz="1400" b="1" dirty="0">
                <a:solidFill>
                  <a:prstClr val="black"/>
                </a:solidFill>
              </a:rPr>
            </a:br>
            <a:endParaRPr lang="hr-HR" sz="1400" dirty="0"/>
          </a:p>
        </p:txBody>
      </p:sp>
      <p:pic>
        <p:nvPicPr>
          <p:cNvPr id="12290" name="Picture 2" descr="http://www.pasoddy.com/pasmine/img/wes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3500438"/>
            <a:ext cx="4202508" cy="300039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R49ArYa7DNNVRld347iEaUzTZd89zJxaxftX0EwQZEgn9iS6gT4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0438"/>
            <a:ext cx="4214842" cy="30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03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par>
                                <p:cTn id="8" presetID="22" presetClass="entr" presetSubtype="4"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wipe(down)">
                                      <p:cBhvr>
                                        <p:cTn id="10" dur="500"/>
                                        <p:tgtEl>
                                          <p:spTgt spid="1229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25" y="476672"/>
            <a:ext cx="4327527" cy="2952328"/>
          </a:xfrm>
        </p:spPr>
        <p:txBody>
          <a:bodyPr>
            <a:normAutofit fontScale="90000"/>
          </a:bodyPr>
          <a:lstStyle/>
          <a:p>
            <a:pPr marL="342900" lvl="0" indent="-342900" algn="l">
              <a:spcBef>
                <a:spcPct val="20000"/>
              </a:spcBef>
            </a:pPr>
            <a:r>
              <a:rPr lang="vi-VN" sz="2000" dirty="0">
                <a:solidFill>
                  <a:prstClr val="black"/>
                </a:solidFill>
                <a:latin typeface="Arial"/>
                <a:ea typeface="+mn-ea"/>
                <a:cs typeface="+mn-cs"/>
              </a:rPr>
              <a:t>FCI 6-Psi tragači,goniči i srodne </a:t>
            </a:r>
            <a:r>
              <a:rPr lang="vi-VN" sz="2000" dirty="0" smtClean="0">
                <a:solidFill>
                  <a:prstClr val="black"/>
                </a:solidFill>
                <a:latin typeface="Arial"/>
                <a:ea typeface="+mn-ea"/>
                <a:cs typeface="+mn-cs"/>
              </a:rPr>
              <a:t>vrste</a:t>
            </a:r>
            <a:r>
              <a:rPr lang="hr-HR" sz="2000" dirty="0" smtClean="0">
                <a:solidFill>
                  <a:prstClr val="black"/>
                </a:solidFill>
                <a:latin typeface="Arial"/>
                <a:ea typeface="+mn-ea"/>
                <a:cs typeface="+mn-cs"/>
              </a:rPr>
              <a:t/>
            </a:r>
            <a:br>
              <a:rPr lang="hr-HR" sz="2000" dirty="0" smtClean="0">
                <a:solidFill>
                  <a:prstClr val="black"/>
                </a:solidFill>
                <a:latin typeface="Arial"/>
                <a:ea typeface="+mn-ea"/>
                <a:cs typeface="+mn-cs"/>
              </a:rPr>
            </a:br>
            <a:r>
              <a:rPr lang="vi-VN" sz="2000" dirty="0">
                <a:solidFill>
                  <a:prstClr val="black"/>
                </a:solidFill>
                <a:latin typeface="Arial"/>
                <a:ea typeface="+mn-ea"/>
                <a:cs typeface="+mn-cs"/>
              </a:rPr>
              <a:t/>
            </a:r>
            <a:br>
              <a:rPr lang="vi-VN" sz="2000" dirty="0">
                <a:solidFill>
                  <a:prstClr val="black"/>
                </a:solidFill>
                <a:latin typeface="Arial"/>
                <a:ea typeface="+mn-ea"/>
                <a:cs typeface="+mn-cs"/>
              </a:rPr>
            </a:br>
            <a:r>
              <a:rPr lang="vi-VN" sz="2000" dirty="0">
                <a:solidFill>
                  <a:prstClr val="black"/>
                </a:solidFill>
                <a:latin typeface="Arial"/>
                <a:ea typeface="+mn-ea"/>
                <a:cs typeface="+mn-cs"/>
              </a:rPr>
              <a:t>Pripadnici skupine su lovački psi koji love u čoporima i kada nađu divljač svojim čudnim zavijanjem dozivaju gospodara.To su pasmine:Istarski gonič,posavski gonič i dalmatiner,a najpoznatiji pripadnici su baset i bigl.</a:t>
            </a:r>
            <a:r>
              <a:rPr lang="vi-VN" sz="1600" b="1" dirty="0">
                <a:solidFill>
                  <a:prstClr val="black"/>
                </a:solidFill>
                <a:latin typeface="Arial"/>
                <a:ea typeface="+mn-ea"/>
                <a:cs typeface="+mn-cs"/>
              </a:rPr>
              <a:t/>
            </a:r>
            <a:br>
              <a:rPr lang="vi-VN" sz="1600" b="1" dirty="0">
                <a:solidFill>
                  <a:prstClr val="black"/>
                </a:solidFill>
                <a:latin typeface="Arial"/>
                <a:ea typeface="+mn-ea"/>
                <a:cs typeface="+mn-cs"/>
              </a:rPr>
            </a:br>
            <a:r>
              <a:rPr lang="hr-HR" sz="3200" dirty="0">
                <a:solidFill>
                  <a:prstClr val="black"/>
                </a:solidFill>
                <a:ea typeface="+mn-ea"/>
                <a:cs typeface="+mn-cs"/>
              </a:rPr>
              <a:t/>
            </a:r>
            <a:br>
              <a:rPr lang="hr-HR" sz="3200" dirty="0">
                <a:solidFill>
                  <a:prstClr val="black"/>
                </a:solidFill>
                <a:ea typeface="+mn-ea"/>
                <a:cs typeface="+mn-cs"/>
              </a:rPr>
            </a:br>
            <a:endParaRPr lang="hr-HR" dirty="0"/>
          </a:p>
        </p:txBody>
      </p:sp>
      <p:sp>
        <p:nvSpPr>
          <p:cNvPr id="3" name="Content Placeholder 2"/>
          <p:cNvSpPr>
            <a:spLocks noGrp="1"/>
          </p:cNvSpPr>
          <p:nvPr>
            <p:ph idx="1"/>
          </p:nvPr>
        </p:nvSpPr>
        <p:spPr>
          <a:xfrm>
            <a:off x="395536" y="282575"/>
            <a:ext cx="4267200" cy="2580698"/>
          </a:xfrm>
        </p:spPr>
        <p:txBody>
          <a:bodyPr>
            <a:normAutofit lnSpcReduction="10000"/>
          </a:bodyPr>
          <a:lstStyle/>
          <a:p>
            <a:pPr marL="0" indent="0">
              <a:buNone/>
            </a:pPr>
            <a:r>
              <a:rPr lang="vi-VN" sz="2000" dirty="0" smtClean="0">
                <a:solidFill>
                  <a:prstClr val="black"/>
                </a:solidFill>
              </a:rPr>
              <a:t>FCI </a:t>
            </a:r>
            <a:r>
              <a:rPr lang="vi-VN" sz="2000" dirty="0">
                <a:solidFill>
                  <a:prstClr val="black"/>
                </a:solidFill>
              </a:rPr>
              <a:t>5-Špic i primitivni tip </a:t>
            </a:r>
            <a:r>
              <a:rPr lang="vi-VN" sz="2000" dirty="0" smtClean="0">
                <a:solidFill>
                  <a:prstClr val="black"/>
                </a:solidFill>
              </a:rPr>
              <a:t>pasa</a:t>
            </a:r>
            <a:endParaRPr lang="hr-HR" sz="2000" dirty="0" smtClean="0">
              <a:solidFill>
                <a:prstClr val="black"/>
              </a:solidFill>
            </a:endParaRPr>
          </a:p>
          <a:p>
            <a:pPr marL="0" indent="0">
              <a:buNone/>
            </a:pPr>
            <a:r>
              <a:rPr lang="vi-VN" sz="2000" dirty="0">
                <a:solidFill>
                  <a:prstClr val="black"/>
                </a:solidFill>
              </a:rPr>
              <a:t/>
            </a:r>
            <a:br>
              <a:rPr lang="vi-VN" sz="2000" dirty="0">
                <a:solidFill>
                  <a:prstClr val="black"/>
                </a:solidFill>
              </a:rPr>
            </a:br>
            <a:r>
              <a:rPr lang="vi-VN" sz="2000" dirty="0">
                <a:solidFill>
                  <a:prstClr val="black"/>
                </a:solidFill>
              </a:rPr>
              <a:t>Špicevi su se razvili na različitim kontinentima,ali svi su isti.Imaju tešku koštanu građu,snažne mišiće i neovisan karakter</a:t>
            </a:r>
            <a:r>
              <a:rPr lang="vi-VN" sz="2000" dirty="0" smtClean="0">
                <a:solidFill>
                  <a:prstClr val="black"/>
                </a:solidFill>
              </a:rPr>
              <a:t>.</a:t>
            </a:r>
            <a:r>
              <a:rPr lang="hr-HR" sz="2000" dirty="0" smtClean="0">
                <a:solidFill>
                  <a:prstClr val="black"/>
                </a:solidFill>
              </a:rPr>
              <a:t> </a:t>
            </a:r>
            <a:r>
              <a:rPr lang="vi-VN" sz="2000" dirty="0" smtClean="0">
                <a:solidFill>
                  <a:prstClr val="black"/>
                </a:solidFill>
              </a:rPr>
              <a:t>Građom </a:t>
            </a:r>
            <a:r>
              <a:rPr lang="vi-VN" sz="2000" dirty="0">
                <a:solidFill>
                  <a:prstClr val="black"/>
                </a:solidFill>
              </a:rPr>
              <a:t>su najsličniji </a:t>
            </a:r>
            <a:r>
              <a:rPr lang="vi-VN" sz="2000" dirty="0" smtClean="0">
                <a:solidFill>
                  <a:prstClr val="black"/>
                </a:solidFill>
              </a:rPr>
              <a:t>vukovima</a:t>
            </a:r>
            <a:r>
              <a:rPr lang="hr-HR" sz="2000" dirty="0">
                <a:solidFill>
                  <a:prstClr val="black"/>
                </a:solidFill>
              </a:rPr>
              <a:t>.</a:t>
            </a:r>
            <a:r>
              <a:rPr lang="vi-VN" sz="2000" dirty="0">
                <a:solidFill>
                  <a:prstClr val="black"/>
                </a:solidFill>
              </a:rPr>
              <a:t/>
            </a:r>
            <a:br>
              <a:rPr lang="vi-VN" sz="2000" dirty="0">
                <a:solidFill>
                  <a:prstClr val="black"/>
                </a:solidFill>
              </a:rPr>
            </a:br>
            <a:r>
              <a:rPr lang="vi-VN" sz="1400" b="1" dirty="0" smtClean="0">
                <a:solidFill>
                  <a:prstClr val="black"/>
                </a:solidFill>
              </a:rPr>
              <a:t/>
            </a:r>
            <a:br>
              <a:rPr lang="vi-VN" sz="1400" b="1" dirty="0" smtClean="0">
                <a:solidFill>
                  <a:prstClr val="black"/>
                </a:solidFill>
              </a:rPr>
            </a:br>
            <a:endParaRPr lang="hr-HR" sz="14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1ARYDASIAAhEBAxEB/8QAGwAAAQUBAQAAAAAAAAAAAAAAAwACBAUGAQf/xAA/EAABBAEDAgQDBQUHAgcAAAABAAIDESEEEjEFQQYiUXETMmEUgZGhsSMzQsHRFRZSYpLh8AckRGNyc4KDsv/EABkBAAMBAQEAAAAAAAAAAAAAAAABAgMEBf/EACURAAICAgICAgIDAQAAAAAAAAABAhEDIRIxE1EEQRQiMkJhUv/aAAwDAQACEQMRAD8Ayn99dT6H/WujxpqO7T/rXnm53qUtzvUrHxo28jN9rfF0+p0kkDW0XiidyycQ+xvEzZPNfYqt3O9Sug38xwmoUHOzeabqHxWMfeSMqUyfcDnlZLp+rGwR91bQawNtrjlcU8dM7YTtB/jfD1LmBWOmcS6/oqOPUsZOXOo2rTT66N1HgKZQdGsJJuiZK8sYT2Qo9eRV8FdfqYXRkE4KFu05bVhZ8TWl9Ms9LOHEi1IkkO8FUEE4jnG11tKtmzB4ypcQvZZb9wCe2Tbwq8ThoAtFEoLbBSei4qws8m/gqHJGHPXfiZUvS6V+qeGtz7JNmtUiIxjQSKRBGAeFdDw/PtsFt+67F0OXfUrgAo5IXJFI+IWMI8cTS3hX/wDdx8jbilafcIB6Hqoewd7FNvQlOJWxxNByBhSBEw8NCJJop4neZhz6BIxSMbuLSBxwlY7Q0Rs4ICE6JoNUEctcwWe/CFIe5QBFmjaOwUZ0TeaUuVwIQDlNMpIA5jRml0AEItXgoZbsz2TsdHAAMJjsj2T7DgU13CQ0iPI0OHCrOo6Zz4y5gyrZ1A+locjMfRVF07FJclRl9PNpIcatpa71Upj+nzuBj1dH0JT+q9FGrdvDi32VHN0CeP8Advul3QnBrb2eZmw5E9K0XGvczTFgbK2QEctSVHD0rWkndf3lJaXD2Y+PJ/yVCSSS6DjEugWQEkXStL9RG2uXUh9DXZa9OZC1u94ooWue58o+CDQ7haFvRNQYdwhwus6PM1v7krk5q7Ovi6ozQEpybVjppDsAKs9T0x8Wmc90ZCrIYTaOaZcMbYd0hrlMdIa5KMYvVcdACPRSpI04SAaZ8jpwGklXzS+OIPdxSzzonxO3RuIIUlk2rli+G91tUzplQjJdktuvc95ri1P02pcRyqzTaUtBsKw00RAwspNHRCLRKjmJfRWy6NCNFovtMt/ElHlB7BZzw/0x3UeohjsQsG+Q/RX3WJHTO2RuLImYFdlzZX9Iu/pltD1mGNpDsk5CK2d2sNBm0D1Wf6Q06ckSWQT8zxRH3K6PUI2NweMAhYcEuxN70W0Ugii2nlRZtUDgFVGo175sR3g5T4x+zLnu8wHCG2wUUuyW3VW8jCmacRzHzgV6Kk+G5rS4+uE/Sa8sk2uNdgkm0xuNrRda3psDobDg0D6Knl6ThzopA8+hwrHUTSajTFjCAT6qPpi5pAfYVyy0TBOuzPT6V7HFpaQfZQywg5/NblsccoqQAmqtZrq+j+BOcYPorjK0aRlbplbtBbaY5ocKKNYuuya8UbTNURdux1dk7aCMokjbFpm00mAKRgc2kDdsO1wsKYOENwG7iwmmAAM3ccJkmkBy1TWtaKpKRpbwLCLEVR05B4SVhg8tST5Mkqh4D0pcBvfn6ozPAOiLjbn0OMrdt04L7rFeqaWASbR3XT5Z+zyeEPRix4A6eG2XPJ90SDwPoNLNHM3eXNNiz3WxFuftF0E90dkfil5J+x8I30QTGGRBm1dEYJDfhqUdM51C+6LHAbvsFFl2UvXYmN0mwtHmWai0UJd8owtJ4gd8SQRg8BU0cdO591lKTs78EVwtkeTRQ+iY/RxAUVYFoITHs3YAUqbNeCK5vT4nO+W1JGgjaBQRg3YbdwpDXNdx2Q5MfFIiN0zNhxwiwxMDeFIazDhXKUTBlqVsKRdeGdNM2PUyRR3uAbaL9hlZKZNQSRdgcWrbQNGk6XE2OmuLdzvdVuq1rpLD/NXopl2cvK2yPqg6YeV1AH0ygsYInGxuacHKUs8lfs2duSEJ8obkO2uHI9VBSJIkEYwcngJSahziwn1yquTV7vKAMHkdk0SO2GiTtToot2T4H7SyPVQ9c4tc17KL/QKA55jeLObuinGYBtucSTwO6XEETtH1eSNwZVu+vZSupa2eJsepaW7OHix+Kz5Lhb2m6PF0pun1LXwOina7aR9MKlFCenZaaLrbXlp38+pWp0Wh0vWYHCcWQPK5pyF5E8zQ6tzWucGXizyvUfAMzpI5N3AaFeOHGaRGZ/paK/rnhybpzTLG74sHd1Zb7qhANkO4XrUgZIxzHgFpFEHuvOOvdPPT9c+Nn7p3mYfp6LbLDjtB8fM5frLsqiKNFNIo2ibdw5ymDmisbOoFeaTHMJyiyMyuAchMAYBpPbINtFICsJOaCCgGN2tOQkhXtsFJMRYjr3UNprSR/iuN61ryb+yxg+6jhpb3ItFDQG2eSqc2YrBD0EZ1nX1jTxj708dY6g8EiCIXjlB21QA7IsbKapeRj8EDv9r9SFkRxJo1/UZxtfKxje4aEnCmFcgG0bknkdFLBjX0RZRtkILiSe5Tfh0zCUxMuocR60ER7aACk1WkDa3Fpb6dRGEVgsUgvb5kDsZK0ngiktO3JtJw9MosLCE/oLCgEMNcp0TQJWFwxeU9jS5pA7IkUZoZ4NpIlml1kgEAI42gBZLU6xjNSTIaHagtJrJGnRsIGNqx3Uy3cbaqktnHANJrsEMfQPFYVdP1CVhNuJAUKGL4jnF8hYwZsqI/U6V8wig1bXkms91ccV7Q3NLRcR62M1bvNWD2BT/tgc+mYHN9gs9rY5IXWLA4Qo9U5gANublV4rVj5mpfKZY7sYHzeqHBK1poglzh81Kli184jIsAVVn0T4taWO8zrtS8bKUi7GxriS6z2u0SEtEgyaJ4GAoLZ2SsBDiAe1o+lDHPBBPss6ooma3RF4bK02Ac0t54GZ8PQvOM5Wb0cYMYa4WO1rWeHIzD03eW0XONey0xq5Iwyv8AWi7keAs54rYJtKyXux1firWWfyknCqOpPbPpnxvPlsLee40Y4tSTMqAOPRMe2vYo+oi2mjyEL+GiuQ9NOwX0KYRWU44dS6RY+qBgnDdkcrgd2KcOaTJGkEFUI6WNdyEkhkZOUkASyzcAPRNDM/QKQGnATiwUQAkQmADdzhQ45RHNIb9UdkQY3PdNcPN9FDLASCmgJOFad1cpzvNIumnY7IAq2QvDtxUlzbaMZUnaNyDO4NPundjOMFIUrBvwKPoigWMJSuBrc20AR9meykRNoJrWFzxigjkbUMLEwAEZRI8OcmfMRkFFAG/7kiSwle6bRMLs9lT6jSscSaCnQS7R8N3yu/VAmIshad7OWScZGd6xoy7QaiKJo3OYaPovPGdP1c2rEUETjIXdhwvW2sbuJq1a9E6ZFT52wxtceXbcrow5nBVRz5santmGb0fWu0TBrLe9rfXA/qq9nSNQw7nC2HIIVn1zxLJB1eXSxlrGxuc2g0HIPe1L8OdXb1LUiDY39p8rg0gH1x/NDWRbo0jKHRj+qdT+z/sIoWh7eXO/kovT+oCTUNj1DQ7caBC3XjLwvHqNOZoI2smA5bwVk+l9Ddp5mzTuDi3ho9VvCWLx/wCmLWV5FXRKh3smLbdt7X2Wg6eRuZfBUaHTtcKcApuij2SNB4JXFPZ2Lo0mijc6ZjGg+als2lsMLIwfK0UFnOjQiMiU4AFBW+olAj3A4WmNUrOfI7Y/UvGx1lVM4MmncO9J+o1IyN3IQ91aZzv8JFqpPQR0yqkeK2v7KG943EVSlaxgbK7H1UOQWAVzUdyZx7LFgpos4tdjdRIPCc4BuQl0WMc2ja5yPZFFOaguwUwOSNrzMOTyknNftSRsRPabPsE9jdyTW0CUaNtCykzNHHgigmOabCMBZymylobk4SLshmmuKVV7908AOdZ4TLsE/VOh2EDQGjGUCRoJGO6O0lwBpMe23JDsCQGJhonGUaRgc3miOLTGtqs360qAfG3ITnDKewY+5KjuPZIQ14G4EYKQveE4AE5SDbdfACBHHGiPdEn073aM6kHh1FtcoVU8WrbeGaKJvqSfzVwVsxzOomejla0Hd3VzF1NsOmIFfLyFW9RhZ8TexoaT2HCrJi0NLJbAPGcK0qZg1yRj/EmmfreqzanTvre7c4O4+pH5LW/9Ounw6Zh1EpZJMRyBho/qqjqXRoNQ8PhlLDdkg8qf02KfprR8OUPb/hK6ZZU4UYxxNSs03XWPkeHxu8o5bdrOOiBcQcZ7hWE3U5pGbWY7H6KI0F1ErlOuOkDiZmm0VbdM0YlmaHurvSgNka00wcclWvSCfjF18KlEUpaNE2mAMHy1SDrtR8LSm/UBISYB/wCBUHi3qP2SKBjRZeSfuVmKWyTDMdTqGxg+6uDEWwPYRd91l/D8xJa4nBwSVrdS4P6e9woODcgpPof9il1Y8rf8QFFQ34aPrlS9R5g0j0yor6JscHhYHZHojvA5CLGQ9lHlNc38kwOIOEuyx17HV2XXN3D6pPo5HdcYTaQwRFYSRZGg1QSTsRZUAAEYCx9EIUXZ4Rbs01JmYnOoKNMdwRnbTjcLQZG/qhIYwAMgJ78BDbYZhFe22gduVzYQLpMY6M2K7prsSgJ8H8WOyaR57QAyQEmtuCLymMbWDX3I0+4NDRyQhtbRr0CYBmgDC4PmzwnDuEJ3Dh9VNAPewt8w+U8fRcFgkJrHEAZth7HskCd+fZAHQQHNLuFO1p2aeFzflIUJgsgH1UvqBrp8bfp/NaY+zHP0io1M25QXvNbHAEfVckeWvPom72yDBytjFAHFhJBZ94TCY7zuTnjOEB9g0lxRSbDiUNADRnta58ZzsE4QgCSLRmNa0ZRSKDRChZ+4K36cS1oddFUzTuIB+6lbaVwbVYP1QSy4+JTR6H6rM+Kz8bUxD/A3lXRmsBoNEZpZnqcj5tQa7FH2JIk9JJa1go44rutbFL8XQS8/LkeixvT3PY9o5N491qtOJBoZXOwSM+yTCtohukJjzzaF3rsURx+Ju2toDg+qCCCCCVgdiHObjjKDVm/REEgvzcpPHccIGNbzR47JwNEisITjSe125uUMLHRk0cZvukkHubj5gkkMntkY0Bp5SEjBZyo7LLxffK6CQwquJkEdIzc0ffwuPduNjhDOTYKIBWPRFAEDbATi3NLoFMvuu3hIoG0EWK5XA39p+aLjt2Q80SPVAAJHHdZKax243VLk9N7+5TIyHHyqq0ImNqkzbYdnhOZe1cGHfLeMhSAMU24zzeER2SHdzRXHURVgj0KTbIAPPCAHEUcd1I6ltbp4hyNgUcm2j1T+oSAxsrjYrh2Y5ukZ7WUT9Poq8yCJ/NClO1J8xpVs9uvFLYyQQz/xAgj6IQlLzdUmwsABEjw1nJJ7IDZos7ZGlt0nRSaXZNa8Dunh6gxyteaY9uFLiIIN0EqG36CRuIerLSvc4A80oMTBfJz3VtoomuLWg5J4SE2SnsI0kslHy91l5XOfPji16A+Bp0D2AAHZ6LzyZwbIS71RRKlZa6KONg3POQVo9JKH6GUO+SsLK6E/EewWtLCNvT5Q35eLUtjXaI5ADgGYDeaXJYeXA5/VNicSfYp7pHh4AbbAOb7LA7ADg1zRXKcwWP1XJKB3NHlPb0XA7+IfePVUA2RmUxho0Uc04evoguB+9Ah93kFJMFgYSRQ7LTT6XUTjfDp5XiqtkZKkHpWuG0N0Wocf/bIXoErBHE2KIbWRimtGAAEAgnldXgX2zzvy36MUOi9Rc5v/AGUoH1oJ7OhdSJzpq93tH81sKpKkeFC/Kn6Mv/YOvcANsTfeUIjfD2qvzS6cD/1k/oFo6SpHhiL8nIUP93pSKOqhHsHH+S63w4yqfrP9MX+6vdqW1UsMPQn8jI/soD4Sg1FNGukDux+EK/VZiXSnR6uaF7ml0Tywkd6NWvSoPLKz3C8i8S23xB1IX/4qT/8ARQ8Ka0EPkyTuWy3jcMAOBNcWnMa4u8pohZrREDWwGv4wtTAPOT9Fz5cfBnZhy+RXQMgP8zhnumAgEnjAXXvoH1JwgOcS5wB7KEjVse+Xy4TZyDoGkuzuIQzlpUrVxD+yoQabbi4n1VR0ZZXozOof5qCifxcKZqogHEtyB3QGM9eVomYg54RJo5GPFh4pZ6fo3wPNHK6ryLWokFRgKLINzeFSnKPRooRktlJ0yMscTuy09+6v9Od0IcQT/VVM0JgnD2DyP/Iq10Tt2nxyD+CJO9ia4qiZA47rV3oXhga9xH4KjjIqqU7SudjPHYqWSayGcSQOr09V55M1jpXAjG4iwtZHqHw6SaWrLGE0eOF50/X66Bzqa2Vhdu9CFUVZNNdGx6dpIjnzkUMgcLQbBH0rUkmgWY+pXnLPFMsW1o0swOLIxhWeg6zruoOLXNLIKPlKUoNbYQuTLUPcJyLNGijgGRzAbDS0A5UNxPld3pSY3F5jokZpYs7Ex5ABtrXNB4vgoTrblpx6eiK+SQNaA4FtZBTRT/oeySKGseQcnB/Ip8gsbr90zbmq909lbM5rCGAwOHCSY4U6rASTA9jI3WPVRu6kjhBlFO/Nd54aGbcpbU8G0iPdA7Ghq7s+q6L9F3PokMYWpBqeAT2Se0hqYA2fO0+pXkXid1+JeqtI41b/ANV69w5vuvJfF8fw/FnVQf4tRu/FrSnEllZpztniPo8fqtUHFjXkHgLKNwbHIK0W62yOvsuf5Kujt+I9M5K4b6/5whNok57JsnN920V1lbsdwsaOuyb0zTs1OqayQnY3zOA9ApvV59NLB8Npa0swG3wqqLXN0RkJIBcwgEmgqh/UIZIGFxO53mzlUonNlb5DdTGQ7a3uUBke025Ndq2uJpxpvJKga3qccFND7JPFqoxYuROnN8dlFfi0KLqEcx2m2koshB4PZOq7Nk7WgYbuw4WLUrQxiP4obwcgKI+QRx7jxyndJlk1OtAbhoY4uRQptUTm1ZsqbpHW8CzR7hQhp5S7axpObtWej0720dhu+4wVDkQizfG3+y9U2yd0Ts+mF522i7bdm+F6Y3TuGklBujGb79l5q6EfG3fXB4QmaYx4ia4WVe9NhEMAHc5UHp+lL/M8eXmj3VxE38lLZtQ+9zK9AnMl+G0YunWuHyn2TWi9ze6QiW4tdGTmw8ivdJ7BQLGH5Rkf0QXPIDiP8pRgQYhZOBwDXB/3S6HZyy4D1rn1XAdjv8pTC6nHPfun3Y+hQxnTG2Q045HB+iS5/lccDgpJUB7BSd8H4neq4KyUvjaFvyaQn3co7/Hko/d6aNvu5ehaPF4s27dLXLz+Cd9mb/iP4LzyXx7rT8rImqNJ446m75ZWN9gi0HFnpn2dvqU4QM+p+9eUSeMeqO51ZHsFHf4r6m7nXS/iix8H7PYRCwfwrkrWBmALXjD/ABLrzzrpv9Sjv69qn/NrJj/9iL/wXD/T2B8bt+OL7leU+PDGfFmudE4OB2WQbzsF/oqufrDtpMmqcB6ulKrdNqhqpJpQ6wZMG+RQ/oqj2ElRK7FX7CTHfq0X96zT5OwWi053aNhHzFrT+Sxzro6viPbHOAB7+YJgoOBPYLkrsAg9kCeQYYDfquejrshdWZ9tgkiJoEYKyD9B1LSksgeTGPvWxc4G/ZRy0PDuxpaRm49ESgp9mN+Prgx0fxaBNmm5QxE4u3vJc48klWerh+HO9v1wozm+XC2U7M/GkcaaACsdHqrG17u2FWNNjaeQnMt3ypNWC0TtTP8AEO0fKFK8Py7NaW9nMIUCPTPPLgAnOifpqmgefiMNqf16G1J7Nm3VxQHMbqAy6kWPq8LHDcJuflDcjPIWVj8TNMgDv2R2ebeKo/RPl69BLNC46jaASc4s+lqfE/RhyPQdLr4ponNe0tG02SKwvPWwfEmLW8biQa7KfF4gL9PJFBueXNI3tOG+q7pYwyK3Al3NrOX6nXhi6sPAwMICkihdeqjtw780ZzThwNfRQbBDVX3r9EndnBRnyubePwT4ZDIwjuMhVRNklg3AtB54+9PiFxZGbcK+5Dg81HiipJGx5NUDn+v6lSyhotwLRt5JO72TB5TWK7EZXRyL9P8AYpm0RwB4FOunIAKSCBYwkhbwRfCSKAxWq8XyxkhmkH3yX/JQJPF2tf8ALFE38SkkvXUI+jwJZJX2Af4n6i7hzB7NQndf6k7mevYJJKuEfRHOXsE7q+vdzqX/AIobtfq3c6iT8UkkUg5Mb9o1DuZ5P9SYZJCcyPP/AMikkgdiYze8Am891sOhuP2V/wBHJJKJFRJ95Cv+mvJ0kbf/ACx+iSS5c/SO74v8mKR37G6y3hQi63En0SSXOjsYMnB/56Lkf7xzfRJJDGim6sAHMfWXcqrB8t/UJJLSPRD7BSYc0/cpGlHnDkklT6Jj/InsGa7UVzUcX69kklj9m5CnijkJD2gi/wCqGzRwtAIjbZ+iSS05NaJcV3RZ6CNoe1zcVf3q+oNYK4CSSxn2aR6OOFPr80eIktF+ySSS6BgZmBjjSHpXET7e3CSSv6ILLTgBx+qM5xIb9Dz/AM9kklm+y0MPzN96/FcOWSNPdod96SSAANPwy2sgtuikkkqEj//Z"/>
          <p:cNvSpPr>
            <a:spLocks noChangeAspect="1" noChangeArrowheads="1"/>
          </p:cNvSpPr>
          <p:nvPr/>
        </p:nvSpPr>
        <p:spPr bwMode="auto">
          <a:xfrm>
            <a:off x="155575" y="-1279525"/>
            <a:ext cx="409575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1ARYDASIAAhEBAxEB/8QAGwAAAQUBAQAAAAAAAAAAAAAAAwACBAUGAQf/xAA/EAABBAEDAgQDBQUHAgcAAAABAAIDESEEEjEFQQYiUXETMmEUgZGhsSMzQsHRFRZSYpLh8AckRGNyc4KDsv/EABkBAAMBAQEAAAAAAAAAAAAAAAABAgMEBf/EACURAAICAgICAgIDAQAAAAAAAAABAhEDIRIxE1EEQRQiMkJhUv/aAAwDAQACEQMRAD8Ayn99dT6H/WujxpqO7T/rXnm53qUtzvUrHxo28jN9rfF0+p0kkDW0XiidyycQ+xvEzZPNfYqt3O9Sug38xwmoUHOzeabqHxWMfeSMqUyfcDnlZLp+rGwR91bQawNtrjlcU8dM7YTtB/jfD1LmBWOmcS6/oqOPUsZOXOo2rTT66N1HgKZQdGsJJuiZK8sYT2Qo9eRV8FdfqYXRkE4KFu05bVhZ8TWl9Ms9LOHEi1IkkO8FUEE4jnG11tKtmzB4ypcQvZZb9wCe2Tbwq8ThoAtFEoLbBSei4qws8m/gqHJGHPXfiZUvS6V+qeGtz7JNmtUiIxjQSKRBGAeFdDw/PtsFt+67F0OXfUrgAo5IXJFI+IWMI8cTS3hX/wDdx8jbilafcIB6Hqoewd7FNvQlOJWxxNByBhSBEw8NCJJop4neZhz6BIxSMbuLSBxwlY7Q0Rs4ICE6JoNUEctcwWe/CFIe5QBFmjaOwUZ0TeaUuVwIQDlNMpIA5jRml0AEItXgoZbsz2TsdHAAMJjsj2T7DgU13CQ0iPI0OHCrOo6Zz4y5gyrZ1A+locjMfRVF07FJclRl9PNpIcatpa71Upj+nzuBj1dH0JT+q9FGrdvDi32VHN0CeP8Advul3QnBrb2eZmw5E9K0XGvczTFgbK2QEctSVHD0rWkndf3lJaXD2Y+PJ/yVCSSS6DjEugWQEkXStL9RG2uXUh9DXZa9OZC1u94ooWue58o+CDQ7haFvRNQYdwhwus6PM1v7krk5q7Ovi6ozQEpybVjppDsAKs9T0x8Wmc90ZCrIYTaOaZcMbYd0hrlMdIa5KMYvVcdACPRSpI04SAaZ8jpwGklXzS+OIPdxSzzonxO3RuIIUlk2rli+G91tUzplQjJdktuvc95ri1P02pcRyqzTaUtBsKw00RAwspNHRCLRKjmJfRWy6NCNFovtMt/ElHlB7BZzw/0x3UeohjsQsG+Q/RX3WJHTO2RuLImYFdlzZX9Iu/pltD1mGNpDsk5CK2d2sNBm0D1Wf6Q06ckSWQT8zxRH3K6PUI2NweMAhYcEuxN70W0Ugii2nlRZtUDgFVGo175sR3g5T4x+zLnu8wHCG2wUUuyW3VW8jCmacRzHzgV6Kk+G5rS4+uE/Sa8sk2uNdgkm0xuNrRda3psDobDg0D6Knl6ThzopA8+hwrHUTSajTFjCAT6qPpi5pAfYVyy0TBOuzPT6V7HFpaQfZQywg5/NblsccoqQAmqtZrq+j+BOcYPorjK0aRlbplbtBbaY5ocKKNYuuya8UbTNURdux1dk7aCMokjbFpm00mAKRgc2kDdsO1wsKYOENwG7iwmmAAM3ccJkmkBy1TWtaKpKRpbwLCLEVR05B4SVhg8tST5Mkqh4D0pcBvfn6ozPAOiLjbn0OMrdt04L7rFeqaWASbR3XT5Z+zyeEPRix4A6eG2XPJ90SDwPoNLNHM3eXNNiz3WxFuftF0E90dkfil5J+x8I30QTGGRBm1dEYJDfhqUdM51C+6LHAbvsFFl2UvXYmN0mwtHmWai0UJd8owtJ4gd8SQRg8BU0cdO591lKTs78EVwtkeTRQ+iY/RxAUVYFoITHs3YAUqbNeCK5vT4nO+W1JGgjaBQRg3YbdwpDXNdx2Q5MfFIiN0zNhxwiwxMDeFIazDhXKUTBlqVsKRdeGdNM2PUyRR3uAbaL9hlZKZNQSRdgcWrbQNGk6XE2OmuLdzvdVuq1rpLD/NXopl2cvK2yPqg6YeV1AH0ygsYInGxuacHKUs8lfs2duSEJ8obkO2uHI9VBSJIkEYwcngJSahziwn1yquTV7vKAMHkdk0SO2GiTtToot2T4H7SyPVQ9c4tc17KL/QKA55jeLObuinGYBtucSTwO6XEETtH1eSNwZVu+vZSupa2eJsepaW7OHix+Kz5Lhb2m6PF0pun1LXwOina7aR9MKlFCenZaaLrbXlp38+pWp0Wh0vWYHCcWQPK5pyF5E8zQ6tzWucGXizyvUfAMzpI5N3AaFeOHGaRGZ/paK/rnhybpzTLG74sHd1Zb7qhANkO4XrUgZIxzHgFpFEHuvOOvdPPT9c+Nn7p3mYfp6LbLDjtB8fM5frLsqiKNFNIo2ibdw5ymDmisbOoFeaTHMJyiyMyuAchMAYBpPbINtFICsJOaCCgGN2tOQkhXtsFJMRYjr3UNprSR/iuN61ryb+yxg+6jhpb3ItFDQG2eSqc2YrBD0EZ1nX1jTxj708dY6g8EiCIXjlB21QA7IsbKapeRj8EDv9r9SFkRxJo1/UZxtfKxje4aEnCmFcgG0bknkdFLBjX0RZRtkILiSe5Tfh0zCUxMuocR60ER7aACk1WkDa3Fpb6dRGEVgsUgvb5kDsZK0ngiktO3JtJw9MosLCE/oLCgEMNcp0TQJWFwxeU9jS5pA7IkUZoZ4NpIlml1kgEAI42gBZLU6xjNSTIaHagtJrJGnRsIGNqx3Uy3cbaqktnHANJrsEMfQPFYVdP1CVhNuJAUKGL4jnF8hYwZsqI/U6V8wig1bXkms91ccV7Q3NLRcR62M1bvNWD2BT/tgc+mYHN9gs9rY5IXWLA4Qo9U5gANublV4rVj5mpfKZY7sYHzeqHBK1poglzh81Kli184jIsAVVn0T4taWO8zrtS8bKUi7GxriS6z2u0SEtEgyaJ4GAoLZ2SsBDiAe1o+lDHPBBPss6ooma3RF4bK02Ac0t54GZ8PQvOM5Wb0cYMYa4WO1rWeHIzD03eW0XONey0xq5Iwyv8AWi7keAs54rYJtKyXux1firWWfyknCqOpPbPpnxvPlsLee40Y4tSTMqAOPRMe2vYo+oi2mjyEL+GiuQ9NOwX0KYRWU44dS6RY+qBgnDdkcrgd2KcOaTJGkEFUI6WNdyEkhkZOUkASyzcAPRNDM/QKQGnATiwUQAkQmADdzhQ45RHNIb9UdkQY3PdNcPN9FDLASCmgJOFad1cpzvNIumnY7IAq2QvDtxUlzbaMZUnaNyDO4NPundjOMFIUrBvwKPoigWMJSuBrc20AR9meykRNoJrWFzxigjkbUMLEwAEZRI8OcmfMRkFFAG/7kiSwle6bRMLs9lT6jSscSaCnQS7R8N3yu/VAmIshad7OWScZGd6xoy7QaiKJo3OYaPovPGdP1c2rEUETjIXdhwvW2sbuJq1a9E6ZFT52wxtceXbcrow5nBVRz5santmGb0fWu0TBrLe9rfXA/qq9nSNQw7nC2HIIVn1zxLJB1eXSxlrGxuc2g0HIPe1L8OdXb1LUiDY39p8rg0gH1x/NDWRbo0jKHRj+qdT+z/sIoWh7eXO/kovT+oCTUNj1DQ7caBC3XjLwvHqNOZoI2smA5bwVk+l9Ddp5mzTuDi3ho9VvCWLx/wCmLWV5FXRKh3smLbdt7X2Wg6eRuZfBUaHTtcKcApuij2SNB4JXFPZ2Lo0mijc6ZjGg+als2lsMLIwfK0UFnOjQiMiU4AFBW+olAj3A4WmNUrOfI7Y/UvGx1lVM4MmncO9J+o1IyN3IQ91aZzv8JFqpPQR0yqkeK2v7KG943EVSlaxgbK7H1UOQWAVzUdyZx7LFgpos4tdjdRIPCc4BuQl0WMc2ja5yPZFFOaguwUwOSNrzMOTyknNftSRsRPabPsE9jdyTW0CUaNtCykzNHHgigmOabCMBZymylobk4SLshmmuKVV7908AOdZ4TLsE/VOh2EDQGjGUCRoJGO6O0lwBpMe23JDsCQGJhonGUaRgc3miOLTGtqs360qAfG3ITnDKewY+5KjuPZIQ14G4EYKQveE4AE5SDbdfACBHHGiPdEn073aM6kHh1FtcoVU8WrbeGaKJvqSfzVwVsxzOomejla0Hd3VzF1NsOmIFfLyFW9RhZ8TexoaT2HCrJi0NLJbAPGcK0qZg1yRj/EmmfreqzanTvre7c4O4+pH5LW/9Ounw6Zh1EpZJMRyBho/qqjqXRoNQ8PhlLDdkg8qf02KfprR8OUPb/hK6ZZU4UYxxNSs03XWPkeHxu8o5bdrOOiBcQcZ7hWE3U5pGbWY7H6KI0F1ErlOuOkDiZmm0VbdM0YlmaHurvSgNka00wcclWvSCfjF18KlEUpaNE2mAMHy1SDrtR8LSm/UBISYB/wCBUHi3qP2SKBjRZeSfuVmKWyTDMdTqGxg+6uDEWwPYRd91l/D8xJa4nBwSVrdS4P6e9woODcgpPof9il1Y8rf8QFFQ34aPrlS9R5g0j0yor6JscHhYHZHojvA5CLGQ9lHlNc38kwOIOEuyx17HV2XXN3D6pPo5HdcYTaQwRFYSRZGg1QSTsRZUAAEYCx9EIUXZ4Rbs01JmYnOoKNMdwRnbTjcLQZG/qhIYwAMgJ78BDbYZhFe22gduVzYQLpMY6M2K7prsSgJ8H8WOyaR57QAyQEmtuCLymMbWDX3I0+4NDRyQhtbRr0CYBmgDC4PmzwnDuEJ3Dh9VNAPewt8w+U8fRcFgkJrHEAZth7HskCd+fZAHQQHNLuFO1p2aeFzflIUJgsgH1UvqBrp8bfp/NaY+zHP0io1M25QXvNbHAEfVckeWvPom72yDBytjFAHFhJBZ94TCY7zuTnjOEB9g0lxRSbDiUNADRnta58ZzsE4QgCSLRmNa0ZRSKDRChZ+4K36cS1oddFUzTuIB+6lbaVwbVYP1QSy4+JTR6H6rM+Kz8bUxD/A3lXRmsBoNEZpZnqcj5tQa7FH2JIk9JJa1go44rutbFL8XQS8/LkeixvT3PY9o5N491qtOJBoZXOwSM+yTCtohukJjzzaF3rsURx+Ju2toDg+qCCCCCVgdiHObjjKDVm/REEgvzcpPHccIGNbzR47JwNEisITjSe125uUMLHRk0cZvukkHubj5gkkMntkY0Bp5SEjBZyo7LLxffK6CQwquJkEdIzc0ffwuPduNjhDOTYKIBWPRFAEDbATi3NLoFMvuu3hIoG0EWK5XA39p+aLjt2Q80SPVAAJHHdZKax243VLk9N7+5TIyHHyqq0ImNqkzbYdnhOZe1cGHfLeMhSAMU24zzeER2SHdzRXHURVgj0KTbIAPPCAHEUcd1I6ltbp4hyNgUcm2j1T+oSAxsrjYrh2Y5ukZ7WUT9Poq8yCJ/NClO1J8xpVs9uvFLYyQQz/xAgj6IQlLzdUmwsABEjw1nJJ7IDZos7ZGlt0nRSaXZNa8Dunh6gxyteaY9uFLiIIN0EqG36CRuIerLSvc4A80oMTBfJz3VtoomuLWg5J4SE2SnsI0kslHy91l5XOfPji16A+Bp0D2AAHZ6LzyZwbIS71RRKlZa6KONg3POQVo9JKH6GUO+SsLK6E/EewWtLCNvT5Q35eLUtjXaI5ADgGYDeaXJYeXA5/VNicSfYp7pHh4AbbAOb7LA7ADg1zRXKcwWP1XJKB3NHlPb0XA7+IfePVUA2RmUxho0Uc04evoguB+9Ah93kFJMFgYSRQ7LTT6XUTjfDp5XiqtkZKkHpWuG0N0Wocf/bIXoErBHE2KIbWRimtGAAEAgnldXgX2zzvy36MUOi9Rc5v/AGUoH1oJ7OhdSJzpq93tH81sKpKkeFC/Kn6Mv/YOvcANsTfeUIjfD2qvzS6cD/1k/oFo6SpHhiL8nIUP93pSKOqhHsHH+S63w4yqfrP9MX+6vdqW1UsMPQn8jI/soD4Sg1FNGukDux+EK/VZiXSnR6uaF7ml0Tywkd6NWvSoPLKz3C8i8S23xB1IX/4qT/8ARQ8Ka0EPkyTuWy3jcMAOBNcWnMa4u8pohZrREDWwGv4wtTAPOT9Fz5cfBnZhy+RXQMgP8zhnumAgEnjAXXvoH1JwgOcS5wB7KEjVse+Xy4TZyDoGkuzuIQzlpUrVxD+yoQabbi4n1VR0ZZXozOof5qCifxcKZqogHEtyB3QGM9eVomYg54RJo5GPFh4pZ6fo3wPNHK6ryLWokFRgKLINzeFSnKPRooRktlJ0yMscTuy09+6v9Od0IcQT/VVM0JgnD2DyP/Iq10Tt2nxyD+CJO9ia4qiZA47rV3oXhga9xH4KjjIqqU7SudjPHYqWSayGcSQOr09V55M1jpXAjG4iwtZHqHw6SaWrLGE0eOF50/X66Bzqa2Vhdu9CFUVZNNdGx6dpIjnzkUMgcLQbBH0rUkmgWY+pXnLPFMsW1o0swOLIxhWeg6zruoOLXNLIKPlKUoNbYQuTLUPcJyLNGijgGRzAbDS0A5UNxPld3pSY3F5jokZpYs7Ex5ABtrXNB4vgoTrblpx6eiK+SQNaA4FtZBTRT/oeySKGseQcnB/Ip8gsbr90zbmq909lbM5rCGAwOHCSY4U6rASTA9jI3WPVRu6kjhBlFO/Nd54aGbcpbU8G0iPdA7Ghq7s+q6L9F3PokMYWpBqeAT2Se0hqYA2fO0+pXkXid1+JeqtI41b/ANV69w5vuvJfF8fw/FnVQf4tRu/FrSnEllZpztniPo8fqtUHFjXkHgLKNwbHIK0W62yOvsuf5Kujt+I9M5K4b6/5whNok57JsnN920V1lbsdwsaOuyb0zTs1OqayQnY3zOA9ApvV59NLB8Npa0swG3wqqLXN0RkJIBcwgEmgqh/UIZIGFxO53mzlUonNlb5DdTGQ7a3uUBke025Ndq2uJpxpvJKga3qccFND7JPFqoxYuROnN8dlFfi0KLqEcx2m2koshB4PZOq7Nk7WgYbuw4WLUrQxiP4obwcgKI+QRx7jxyndJlk1OtAbhoY4uRQptUTm1ZsqbpHW8CzR7hQhp5S7axpObtWej0720dhu+4wVDkQizfG3+y9U2yd0Ts+mF522i7bdm+F6Y3TuGklBujGb79l5q6EfG3fXB4QmaYx4ia4WVe9NhEMAHc5UHp+lL/M8eXmj3VxE38lLZtQ+9zK9AnMl+G0YunWuHyn2TWi9ze6QiW4tdGTmw8ivdJ7BQLGH5Rkf0QXPIDiP8pRgQYhZOBwDXB/3S6HZyy4D1rn1XAdjv8pTC6nHPfun3Y+hQxnTG2Q045HB+iS5/lccDgpJUB7BSd8H4neq4KyUvjaFvyaQn3co7/Hko/d6aNvu5ehaPF4s27dLXLz+Cd9mb/iP4LzyXx7rT8rImqNJ446m75ZWN9gi0HFnpn2dvqU4QM+p+9eUSeMeqO51ZHsFHf4r6m7nXS/iix8H7PYRCwfwrkrWBmALXjD/ABLrzzrpv9Sjv69qn/NrJj/9iL/wXD/T2B8bt+OL7leU+PDGfFmudE4OB2WQbzsF/oqufrDtpMmqcB6ulKrdNqhqpJpQ6wZMG+RQ/oqj2ElRK7FX7CTHfq0X96zT5OwWi053aNhHzFrT+Sxzro6viPbHOAB7+YJgoOBPYLkrsAg9kCeQYYDfquejrshdWZ9tgkiJoEYKyD9B1LSksgeTGPvWxc4G/ZRy0PDuxpaRm49ESgp9mN+Prgx0fxaBNmm5QxE4u3vJc48klWerh+HO9v1wozm+XC2U7M/GkcaaACsdHqrG17u2FWNNjaeQnMt3ypNWC0TtTP8AEO0fKFK8Py7NaW9nMIUCPTPPLgAnOifpqmgefiMNqf16G1J7Nm3VxQHMbqAy6kWPq8LHDcJuflDcjPIWVj8TNMgDv2R2ebeKo/RPl69BLNC46jaASc4s+lqfE/RhyPQdLr4ponNe0tG02SKwvPWwfEmLW8biQa7KfF4gL9PJFBueXNI3tOG+q7pYwyK3Al3NrOX6nXhi6sPAwMICkihdeqjtw780ZzThwNfRQbBDVX3r9EndnBRnyubePwT4ZDIwjuMhVRNklg3AtB54+9PiFxZGbcK+5Dg81HiipJGx5NUDn+v6lSyhotwLRt5JO72TB5TWK7EZXRyL9P8AYpm0RwB4FOunIAKSCBYwkhbwRfCSKAxWq8XyxkhmkH3yX/JQJPF2tf8ALFE38SkkvXUI+jwJZJX2Af4n6i7hzB7NQndf6k7mevYJJKuEfRHOXsE7q+vdzqX/AIobtfq3c6iT8UkkUg5Mb9o1DuZ5P9SYZJCcyPP/AMikkgdiYze8Am891sOhuP2V/wBHJJKJFRJ95Cv+mvJ0kbf/ACx+iSS5c/SO74v8mKR37G6y3hQi63En0SSXOjsYMnB/56Lkf7xzfRJJDGim6sAHMfWXcqrB8t/UJJLSPRD7BSYc0/cpGlHnDkklT6Jj/InsGa7UVzUcX69kklj9m5CnijkJD2gi/wCqGzRwtAIjbZ+iSS05NaJcV3RZ6CNoe1zcVf3q+oNYK4CSSxn2aR6OOFPr80eIktF+ySSS6BgZmBjjSHpXET7e3CSSv6ILLTgBx+qM5xIb9Dz/AM9kklm+y0MPzN96/FcOWSNPdod96SSAANPwy2sgtuikkkqEj//Z"/>
          <p:cNvSpPr>
            <a:spLocks noChangeAspect="1" noChangeArrowheads="1"/>
          </p:cNvSpPr>
          <p:nvPr/>
        </p:nvSpPr>
        <p:spPr bwMode="auto">
          <a:xfrm>
            <a:off x="307975" y="-1127125"/>
            <a:ext cx="409575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857496"/>
            <a:ext cx="3826023"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4" y="2857496"/>
            <a:ext cx="4348994"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2519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down)">
                                      <p:cBhvr>
                                        <p:cTn id="7" dur="580">
                                          <p:stCondLst>
                                            <p:cond delay="0"/>
                                          </p:stCondLst>
                                        </p:cTn>
                                        <p:tgtEl>
                                          <p:spTgt spid="13317"/>
                                        </p:tgtEl>
                                      </p:cBhvr>
                                    </p:animEffect>
                                    <p:anim calcmode="lin" valueType="num">
                                      <p:cBhvr>
                                        <p:cTn id="8" dur="1822" tmFilter="0,0; 0.14,0.36; 0.43,0.73; 0.71,0.91; 1.0,1.0">
                                          <p:stCondLst>
                                            <p:cond delay="0"/>
                                          </p:stCondLst>
                                        </p:cTn>
                                        <p:tgtEl>
                                          <p:spTgt spid="133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7"/>
                                        </p:tgtEl>
                                      </p:cBhvr>
                                      <p:to x="100000" y="60000"/>
                                    </p:animScale>
                                    <p:animScale>
                                      <p:cBhvr>
                                        <p:cTn id="14" dur="166" decel="50000">
                                          <p:stCondLst>
                                            <p:cond delay="676"/>
                                          </p:stCondLst>
                                        </p:cTn>
                                        <p:tgtEl>
                                          <p:spTgt spid="13317"/>
                                        </p:tgtEl>
                                      </p:cBhvr>
                                      <p:to x="100000" y="100000"/>
                                    </p:animScale>
                                    <p:animScale>
                                      <p:cBhvr>
                                        <p:cTn id="15" dur="26">
                                          <p:stCondLst>
                                            <p:cond delay="1312"/>
                                          </p:stCondLst>
                                        </p:cTn>
                                        <p:tgtEl>
                                          <p:spTgt spid="13317"/>
                                        </p:tgtEl>
                                      </p:cBhvr>
                                      <p:to x="100000" y="80000"/>
                                    </p:animScale>
                                    <p:animScale>
                                      <p:cBhvr>
                                        <p:cTn id="16" dur="166" decel="50000">
                                          <p:stCondLst>
                                            <p:cond delay="1338"/>
                                          </p:stCondLst>
                                        </p:cTn>
                                        <p:tgtEl>
                                          <p:spTgt spid="13317"/>
                                        </p:tgtEl>
                                      </p:cBhvr>
                                      <p:to x="100000" y="100000"/>
                                    </p:animScale>
                                    <p:animScale>
                                      <p:cBhvr>
                                        <p:cTn id="17" dur="26">
                                          <p:stCondLst>
                                            <p:cond delay="1642"/>
                                          </p:stCondLst>
                                        </p:cTn>
                                        <p:tgtEl>
                                          <p:spTgt spid="13317"/>
                                        </p:tgtEl>
                                      </p:cBhvr>
                                      <p:to x="100000" y="90000"/>
                                    </p:animScale>
                                    <p:animScale>
                                      <p:cBhvr>
                                        <p:cTn id="18" dur="166" decel="50000">
                                          <p:stCondLst>
                                            <p:cond delay="1668"/>
                                          </p:stCondLst>
                                        </p:cTn>
                                        <p:tgtEl>
                                          <p:spTgt spid="13317"/>
                                        </p:tgtEl>
                                      </p:cBhvr>
                                      <p:to x="100000" y="100000"/>
                                    </p:animScale>
                                    <p:animScale>
                                      <p:cBhvr>
                                        <p:cTn id="19" dur="26">
                                          <p:stCondLst>
                                            <p:cond delay="1808"/>
                                          </p:stCondLst>
                                        </p:cTn>
                                        <p:tgtEl>
                                          <p:spTgt spid="13317"/>
                                        </p:tgtEl>
                                      </p:cBhvr>
                                      <p:to x="100000" y="95000"/>
                                    </p:animScale>
                                    <p:animScale>
                                      <p:cBhvr>
                                        <p:cTn id="20" dur="166" decel="50000">
                                          <p:stCondLst>
                                            <p:cond delay="1834"/>
                                          </p:stCondLst>
                                        </p:cTn>
                                        <p:tgtEl>
                                          <p:spTgt spid="13317"/>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2000"/>
                                        <p:tgtEl>
                                          <p:spTgt spid="13318"/>
                                        </p:tgtEl>
                                      </p:cBhvr>
                                    </p:animEffect>
                                    <p:anim calcmode="lin" valueType="num">
                                      <p:cBhvr>
                                        <p:cTn id="24" dur="2000" fill="hold"/>
                                        <p:tgtEl>
                                          <p:spTgt spid="13318"/>
                                        </p:tgtEl>
                                        <p:attrNameLst>
                                          <p:attrName>ppt_w</p:attrName>
                                        </p:attrNameLst>
                                      </p:cBhvr>
                                      <p:tavLst>
                                        <p:tav tm="0" fmla="#ppt_w*sin(2.5*pi*$)">
                                          <p:val>
                                            <p:fltVal val="0"/>
                                          </p:val>
                                        </p:tav>
                                        <p:tav tm="100000">
                                          <p:val>
                                            <p:fltVal val="1"/>
                                          </p:val>
                                        </p:tav>
                                      </p:tavLst>
                                    </p:anim>
                                    <p:anim calcmode="lin" valueType="num">
                                      <p:cBhvr>
                                        <p:cTn id="25" dur="2000" fill="hold"/>
                                        <p:tgtEl>
                                          <p:spTgt spid="13318"/>
                                        </p:tgtEl>
                                        <p:attrNameLst>
                                          <p:attrName>ppt_h</p:attrName>
                                        </p:attrNameLst>
                                      </p:cBhvr>
                                      <p:tavLst>
                                        <p:tav tm="0">
                                          <p:val>
                                            <p:strVal val="#ppt_h"/>
                                          </p:val>
                                        </p:tav>
                                        <p:tav tm="100000">
                                          <p:val>
                                            <p:strVal val="#ppt_h"/>
                                          </p:val>
                                        </p:tav>
                                      </p:tavLst>
                                    </p:anim>
                                  </p:childTnLst>
                                </p:cTn>
                              </p:par>
                              <p:par>
                                <p:cTn id="26" presetID="3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3">
                                            <p:txEl>
                                              <p:pRg st="0" end="0"/>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9" y="-152400"/>
            <a:ext cx="4262437" cy="3276600"/>
          </a:xfrm>
        </p:spPr>
        <p:txBody>
          <a:bodyPr>
            <a:normAutofit/>
          </a:bodyPr>
          <a:lstStyle/>
          <a:p>
            <a:r>
              <a:rPr lang="vi-VN" sz="2000" b="1" dirty="0">
                <a:solidFill>
                  <a:prstClr val="black"/>
                </a:solidFill>
                <a:latin typeface="Arial"/>
                <a:ea typeface="+mn-ea"/>
                <a:cs typeface="+mn-cs"/>
              </a:rPr>
              <a:t>FCI </a:t>
            </a:r>
            <a:r>
              <a:rPr lang="vi-VN" sz="2000" b="1" dirty="0" smtClean="0">
                <a:solidFill>
                  <a:prstClr val="black"/>
                </a:solidFill>
                <a:latin typeface="Arial"/>
                <a:ea typeface="+mn-ea"/>
                <a:cs typeface="+mn-cs"/>
              </a:rPr>
              <a:t>8</a:t>
            </a:r>
            <a:r>
              <a:rPr lang="hr-HR" sz="2000" b="1" dirty="0" smtClean="0">
                <a:solidFill>
                  <a:prstClr val="black"/>
                </a:solidFill>
                <a:latin typeface="Arial"/>
                <a:ea typeface="+mn-ea"/>
                <a:cs typeface="+mn-cs"/>
              </a:rPr>
              <a:t> </a:t>
            </a:r>
            <a:r>
              <a:rPr lang="vi-VN" sz="2000" b="1" dirty="0" smtClean="0">
                <a:solidFill>
                  <a:prstClr val="black"/>
                </a:solidFill>
                <a:latin typeface="Arial"/>
                <a:ea typeface="+mn-ea"/>
                <a:cs typeface="+mn-cs"/>
              </a:rPr>
              <a:t>-</a:t>
            </a:r>
            <a:r>
              <a:rPr lang="hr-HR" sz="2000" b="1" dirty="0" smtClean="0">
                <a:solidFill>
                  <a:prstClr val="black"/>
                </a:solidFill>
                <a:latin typeface="Arial"/>
                <a:ea typeface="+mn-ea"/>
                <a:cs typeface="+mn-cs"/>
              </a:rPr>
              <a:t> </a:t>
            </a:r>
            <a:r>
              <a:rPr lang="vi-VN" sz="2000" b="1" dirty="0" smtClean="0">
                <a:solidFill>
                  <a:prstClr val="black"/>
                </a:solidFill>
                <a:latin typeface="Arial"/>
                <a:ea typeface="+mn-ea"/>
                <a:cs typeface="+mn-cs"/>
              </a:rPr>
              <a:t>Retriveri,š</a:t>
            </a:r>
            <a:r>
              <a:rPr lang="hr-HR" sz="2000" b="1" dirty="0" smtClean="0">
                <a:solidFill>
                  <a:prstClr val="black"/>
                </a:solidFill>
                <a:latin typeface="Arial"/>
                <a:ea typeface="+mn-ea"/>
                <a:cs typeface="+mn-cs"/>
              </a:rPr>
              <a:t>u</a:t>
            </a:r>
            <a:r>
              <a:rPr lang="vi-VN" sz="2000" b="1" dirty="0" smtClean="0">
                <a:solidFill>
                  <a:prstClr val="black"/>
                </a:solidFill>
                <a:latin typeface="Arial"/>
                <a:ea typeface="+mn-ea"/>
                <a:cs typeface="+mn-cs"/>
              </a:rPr>
              <a:t>njkavci </a:t>
            </a:r>
            <a:r>
              <a:rPr lang="vi-VN" sz="2000" b="1" dirty="0">
                <a:solidFill>
                  <a:prstClr val="black"/>
                </a:solidFill>
                <a:latin typeface="Arial"/>
                <a:ea typeface="+mn-ea"/>
                <a:cs typeface="+mn-cs"/>
              </a:rPr>
              <a:t>i psi za </a:t>
            </a:r>
            <a:r>
              <a:rPr lang="vi-VN" sz="2000" b="1" dirty="0" smtClean="0">
                <a:solidFill>
                  <a:prstClr val="black"/>
                </a:solidFill>
                <a:latin typeface="Arial"/>
                <a:ea typeface="+mn-ea"/>
                <a:cs typeface="+mn-cs"/>
              </a:rPr>
              <a:t>vod</a:t>
            </a:r>
            <a:r>
              <a:rPr lang="hr-HR" sz="2000" b="1" dirty="0" smtClean="0">
                <a:solidFill>
                  <a:prstClr val="black"/>
                </a:solidFill>
                <a:latin typeface="Arial"/>
                <a:ea typeface="+mn-ea"/>
                <a:cs typeface="+mn-cs"/>
              </a:rPr>
              <a:t>u</a:t>
            </a:r>
            <a:br>
              <a:rPr lang="hr-HR" sz="2000" b="1" dirty="0" smtClean="0">
                <a:solidFill>
                  <a:prstClr val="black"/>
                </a:solidFill>
                <a:latin typeface="Arial"/>
                <a:ea typeface="+mn-ea"/>
                <a:cs typeface="+mn-cs"/>
              </a:rPr>
            </a:br>
            <a:r>
              <a:rPr lang="vi-VN" sz="2000" b="1" dirty="0">
                <a:solidFill>
                  <a:prstClr val="black"/>
                </a:solidFill>
                <a:latin typeface="Arial"/>
                <a:ea typeface="+mn-ea"/>
                <a:cs typeface="+mn-cs"/>
              </a:rPr>
              <a:t/>
            </a:r>
            <a:br>
              <a:rPr lang="vi-VN" sz="2000" b="1" dirty="0">
                <a:solidFill>
                  <a:prstClr val="black"/>
                </a:solidFill>
                <a:latin typeface="Arial"/>
                <a:ea typeface="+mn-ea"/>
                <a:cs typeface="+mn-cs"/>
              </a:rPr>
            </a:br>
            <a:r>
              <a:rPr lang="vi-VN" sz="1800" b="1" dirty="0">
                <a:solidFill>
                  <a:prstClr val="black"/>
                </a:solidFill>
                <a:latin typeface="Arial"/>
                <a:ea typeface="+mn-ea"/>
                <a:cs typeface="+mn-cs"/>
              </a:rPr>
              <a:t>Retriveri i šnjukavci su lovci za vodu.Ptice gone kroz raslinje.</a:t>
            </a:r>
            <a:br>
              <a:rPr lang="vi-VN" sz="1800" b="1" dirty="0">
                <a:solidFill>
                  <a:prstClr val="black"/>
                </a:solidFill>
                <a:latin typeface="Arial"/>
                <a:ea typeface="+mn-ea"/>
                <a:cs typeface="+mn-cs"/>
              </a:rPr>
            </a:br>
            <a:r>
              <a:rPr lang="vi-VN" sz="1800" b="1" dirty="0">
                <a:solidFill>
                  <a:prstClr val="black"/>
                </a:solidFill>
                <a:latin typeface="Arial"/>
                <a:ea typeface="+mn-ea"/>
                <a:cs typeface="+mn-cs"/>
              </a:rPr>
              <a:t>Poznati su španijeli,labradori i zlatni retriveri</a:t>
            </a:r>
            <a:endParaRPr lang="hr-HR" sz="1800" dirty="0"/>
          </a:p>
        </p:txBody>
      </p:sp>
      <p:sp>
        <p:nvSpPr>
          <p:cNvPr id="3" name="Content Placeholder 2"/>
          <p:cNvSpPr>
            <a:spLocks noGrp="1"/>
          </p:cNvSpPr>
          <p:nvPr>
            <p:ph idx="1"/>
          </p:nvPr>
        </p:nvSpPr>
        <p:spPr>
          <a:xfrm>
            <a:off x="228600" y="548680"/>
            <a:ext cx="3574976" cy="5181401"/>
          </a:xfrm>
        </p:spPr>
        <p:txBody>
          <a:bodyPr>
            <a:normAutofit/>
          </a:bodyPr>
          <a:lstStyle/>
          <a:p>
            <a:pPr marL="0" indent="0">
              <a:buNone/>
            </a:pPr>
            <a:r>
              <a:rPr lang="hr-HR" sz="2000" b="1" dirty="0" smtClean="0">
                <a:solidFill>
                  <a:prstClr val="black"/>
                </a:solidFill>
              </a:rPr>
              <a:t>          </a:t>
            </a:r>
            <a:r>
              <a:rPr lang="vi-VN" sz="2000" b="1" dirty="0" smtClean="0">
                <a:solidFill>
                  <a:prstClr val="black"/>
                </a:solidFill>
              </a:rPr>
              <a:t>FCI 7</a:t>
            </a:r>
            <a:r>
              <a:rPr lang="hr-HR" sz="2000" b="1" dirty="0" smtClean="0">
                <a:solidFill>
                  <a:prstClr val="black"/>
                </a:solidFill>
              </a:rPr>
              <a:t> </a:t>
            </a:r>
            <a:r>
              <a:rPr lang="vi-VN" sz="2000" b="1" dirty="0" smtClean="0">
                <a:solidFill>
                  <a:prstClr val="black"/>
                </a:solidFill>
              </a:rPr>
              <a:t>-</a:t>
            </a:r>
            <a:r>
              <a:rPr lang="hr-HR" sz="2000" b="1" dirty="0" smtClean="0">
                <a:solidFill>
                  <a:prstClr val="black"/>
                </a:solidFill>
              </a:rPr>
              <a:t> </a:t>
            </a:r>
            <a:r>
              <a:rPr lang="vi-VN" sz="2000" b="1" dirty="0" smtClean="0">
                <a:solidFill>
                  <a:prstClr val="black"/>
                </a:solidFill>
              </a:rPr>
              <a:t>Ptičari</a:t>
            </a:r>
            <a:endParaRPr lang="hr-HR" sz="2000" b="1" dirty="0" smtClean="0">
              <a:solidFill>
                <a:prstClr val="black"/>
              </a:solidFill>
            </a:endParaRPr>
          </a:p>
          <a:p>
            <a:pPr marL="0" indent="0">
              <a:buNone/>
            </a:pPr>
            <a:r>
              <a:rPr lang="vi-VN" sz="1800" b="1" dirty="0">
                <a:solidFill>
                  <a:prstClr val="black"/>
                </a:solidFill>
              </a:rPr>
              <a:t/>
            </a:r>
            <a:br>
              <a:rPr lang="vi-VN" sz="1800" b="1" dirty="0">
                <a:solidFill>
                  <a:prstClr val="black"/>
                </a:solidFill>
              </a:rPr>
            </a:br>
            <a:r>
              <a:rPr lang="vi-VN" sz="1800" b="1" dirty="0">
                <a:solidFill>
                  <a:prstClr val="black"/>
                </a:solidFill>
              </a:rPr>
              <a:t>Ptičari imaju osjetljiv njuh.Svojim njuhom pronalazi divljač na velikim udaljenostima.Koristi se ta sitnu,pernatu divljač.</a:t>
            </a:r>
            <a:br>
              <a:rPr lang="vi-VN" sz="1800" b="1" dirty="0">
                <a:solidFill>
                  <a:prstClr val="black"/>
                </a:solidFill>
              </a:rPr>
            </a:br>
            <a:r>
              <a:rPr lang="vi-VN" sz="1800" b="1" dirty="0">
                <a:solidFill>
                  <a:prstClr val="black"/>
                </a:solidFill>
              </a:rPr>
              <a:t/>
            </a:r>
            <a:br>
              <a:rPr lang="vi-VN" sz="1800" b="1" dirty="0">
                <a:solidFill>
                  <a:prstClr val="black"/>
                </a:solidFill>
              </a:rPr>
            </a:br>
            <a:endParaRPr lang="hr-HR" sz="1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744561"/>
            <a:ext cx="3305981"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69363"/>
            <a:ext cx="3775672"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786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par>
                                <p:cTn id="8" presetID="6"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ircle(in)">
                                      <p:cBhvr>
                                        <p:cTn id="10" dur="2000"/>
                                        <p:tgtEl>
                                          <p:spTgt spid="1433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0"/>
            <a:ext cx="3733800" cy="4155232"/>
          </a:xfrm>
        </p:spPr>
        <p:txBody>
          <a:bodyPr>
            <a:noAutofit/>
          </a:bodyPr>
          <a:lstStyle/>
          <a:p>
            <a:pPr marL="342900" lvl="0" indent="-342900" algn="l">
              <a:spcBef>
                <a:spcPct val="20000"/>
              </a:spcBef>
            </a:pPr>
            <a:r>
              <a:rPr lang="hr-HR" sz="2000" b="1" dirty="0" smtClean="0">
                <a:solidFill>
                  <a:prstClr val="black"/>
                </a:solidFill>
                <a:latin typeface="Arial"/>
                <a:ea typeface="+mn-ea"/>
                <a:cs typeface="+mn-cs"/>
              </a:rPr>
              <a:t>            </a:t>
            </a:r>
            <a:r>
              <a:rPr lang="vi-VN" sz="1800" b="1" dirty="0" smtClean="0">
                <a:solidFill>
                  <a:prstClr val="black"/>
                </a:solidFill>
                <a:latin typeface="Arial"/>
                <a:ea typeface="+mn-ea"/>
                <a:cs typeface="+mn-cs"/>
              </a:rPr>
              <a:t>FCI 10-Hrtovi</a:t>
            </a:r>
            <a:r>
              <a:rPr lang="hr-HR" sz="2000" b="1" dirty="0" smtClean="0">
                <a:solidFill>
                  <a:prstClr val="black"/>
                </a:solidFill>
                <a:latin typeface="Arial"/>
                <a:ea typeface="+mn-ea"/>
                <a:cs typeface="+mn-cs"/>
              </a:rPr>
              <a:t/>
            </a:r>
            <a:br>
              <a:rPr lang="hr-HR" sz="2000" b="1" dirty="0" smtClean="0">
                <a:solidFill>
                  <a:prstClr val="black"/>
                </a:solidFill>
                <a:latin typeface="Arial"/>
                <a:ea typeface="+mn-ea"/>
                <a:cs typeface="+mn-cs"/>
              </a:rPr>
            </a:br>
            <a:r>
              <a:rPr lang="vi-VN" sz="2000" b="1" dirty="0">
                <a:solidFill>
                  <a:prstClr val="black"/>
                </a:solidFill>
                <a:latin typeface="Arial"/>
                <a:ea typeface="+mn-ea"/>
                <a:cs typeface="+mn-cs"/>
              </a:rPr>
              <a:t/>
            </a:r>
            <a:br>
              <a:rPr lang="vi-VN" sz="2000" b="1" dirty="0">
                <a:solidFill>
                  <a:prstClr val="black"/>
                </a:solidFill>
                <a:latin typeface="Arial"/>
                <a:ea typeface="+mn-ea"/>
                <a:cs typeface="+mn-cs"/>
              </a:rPr>
            </a:br>
            <a:r>
              <a:rPr lang="vi-VN" sz="1600" b="1" dirty="0">
                <a:solidFill>
                  <a:prstClr val="black"/>
                </a:solidFill>
                <a:latin typeface="Arial"/>
                <a:ea typeface="+mn-ea"/>
                <a:cs typeface="+mn-cs"/>
              </a:rPr>
              <a:t>Specifični za gonjenje zbog dugih nogu i savijenih leđa</a:t>
            </a:r>
            <a:r>
              <a:rPr lang="vi-VN" sz="1600" b="1" dirty="0" smtClean="0">
                <a:solidFill>
                  <a:prstClr val="black"/>
                </a:solidFill>
                <a:latin typeface="Arial"/>
                <a:ea typeface="+mn-ea"/>
                <a:cs typeface="+mn-cs"/>
              </a:rPr>
              <a:t>.</a:t>
            </a:r>
            <a:r>
              <a:rPr lang="hr-HR" sz="1600" b="1" dirty="0" smtClean="0">
                <a:solidFill>
                  <a:prstClr val="black"/>
                </a:solidFill>
                <a:latin typeface="Arial"/>
                <a:ea typeface="+mn-ea"/>
                <a:cs typeface="+mn-cs"/>
              </a:rPr>
              <a:t> </a:t>
            </a:r>
            <a:r>
              <a:rPr lang="vi-VN" sz="1600" b="1" dirty="0" smtClean="0">
                <a:solidFill>
                  <a:prstClr val="black"/>
                </a:solidFill>
                <a:latin typeface="Arial"/>
                <a:ea typeface="+mn-ea"/>
                <a:cs typeface="+mn-cs"/>
              </a:rPr>
              <a:t>Nisu </a:t>
            </a:r>
            <a:r>
              <a:rPr lang="vi-VN" sz="1600" b="1" dirty="0">
                <a:solidFill>
                  <a:prstClr val="black"/>
                </a:solidFill>
                <a:latin typeface="Arial"/>
                <a:ea typeface="+mn-ea"/>
                <a:cs typeface="+mn-cs"/>
              </a:rPr>
              <a:t>teški,a mogu postići brzinu od 70km/h</a:t>
            </a:r>
            <a:r>
              <a:rPr lang="vi-VN" sz="1600" b="1" dirty="0" smtClean="0">
                <a:solidFill>
                  <a:prstClr val="black"/>
                </a:solidFill>
                <a:latin typeface="Arial"/>
                <a:ea typeface="+mn-ea"/>
                <a:cs typeface="+mn-cs"/>
              </a:rPr>
              <a:t>.</a:t>
            </a:r>
            <a:r>
              <a:rPr lang="hr-HR" sz="1600" b="1" dirty="0" smtClean="0">
                <a:solidFill>
                  <a:prstClr val="black"/>
                </a:solidFill>
                <a:latin typeface="Arial"/>
                <a:ea typeface="+mn-ea"/>
                <a:cs typeface="+mn-cs"/>
              </a:rPr>
              <a:t> </a:t>
            </a:r>
            <a:r>
              <a:rPr lang="vi-VN" sz="1600" b="1" dirty="0" smtClean="0">
                <a:solidFill>
                  <a:prstClr val="black"/>
                </a:solidFill>
                <a:latin typeface="Arial"/>
                <a:ea typeface="+mn-ea"/>
                <a:cs typeface="+mn-cs"/>
              </a:rPr>
              <a:t>Oni </a:t>
            </a:r>
            <a:r>
              <a:rPr lang="vi-VN" sz="1600" b="1" dirty="0">
                <a:solidFill>
                  <a:prstClr val="black"/>
                </a:solidFill>
                <a:latin typeface="Arial"/>
                <a:ea typeface="+mn-ea"/>
                <a:cs typeface="+mn-cs"/>
              </a:rPr>
              <a:t>su jedni od najstarijih pasmina</a:t>
            </a:r>
            <a:r>
              <a:rPr lang="vi-VN" sz="1600" b="1" dirty="0" smtClean="0">
                <a:solidFill>
                  <a:prstClr val="black"/>
                </a:solidFill>
                <a:latin typeface="Arial"/>
                <a:ea typeface="+mn-ea"/>
                <a:cs typeface="+mn-cs"/>
              </a:rPr>
              <a:t>;</a:t>
            </a:r>
            <a:r>
              <a:rPr lang="hr-HR" sz="1600" b="1" dirty="0" smtClean="0">
                <a:solidFill>
                  <a:prstClr val="black"/>
                </a:solidFill>
                <a:latin typeface="Arial"/>
                <a:ea typeface="+mn-ea"/>
                <a:cs typeface="+mn-cs"/>
              </a:rPr>
              <a:t> </a:t>
            </a:r>
            <a:r>
              <a:rPr lang="vi-VN" sz="1600" b="1" dirty="0" smtClean="0">
                <a:solidFill>
                  <a:prstClr val="black"/>
                </a:solidFill>
                <a:latin typeface="Arial"/>
                <a:ea typeface="+mn-ea"/>
                <a:cs typeface="+mn-cs"/>
              </a:rPr>
              <a:t>pronađeni </a:t>
            </a:r>
            <a:r>
              <a:rPr lang="vi-VN" sz="1600" b="1" dirty="0">
                <a:solidFill>
                  <a:prstClr val="black"/>
                </a:solidFill>
                <a:latin typeface="Arial"/>
                <a:ea typeface="+mn-ea"/>
                <a:cs typeface="+mn-cs"/>
              </a:rPr>
              <a:t>na području Mezopotamije prije 5000 god.</a:t>
            </a:r>
            <a:br>
              <a:rPr lang="vi-VN" sz="1600" b="1" dirty="0">
                <a:solidFill>
                  <a:prstClr val="black"/>
                </a:solidFill>
                <a:latin typeface="Arial"/>
                <a:ea typeface="+mn-ea"/>
                <a:cs typeface="+mn-cs"/>
              </a:rPr>
            </a:br>
            <a:r>
              <a:rPr lang="hr-HR" sz="2000" b="1" dirty="0">
                <a:solidFill>
                  <a:prstClr val="black"/>
                </a:solidFill>
                <a:ea typeface="+mn-ea"/>
                <a:cs typeface="+mn-cs"/>
              </a:rPr>
              <a:t/>
            </a:r>
            <a:br>
              <a:rPr lang="hr-HR" sz="2000" b="1" dirty="0">
                <a:solidFill>
                  <a:prstClr val="black"/>
                </a:solidFill>
                <a:ea typeface="+mn-ea"/>
                <a:cs typeface="+mn-cs"/>
              </a:rPr>
            </a:br>
            <a:endParaRPr lang="hr-HR" sz="2000" dirty="0"/>
          </a:p>
        </p:txBody>
      </p:sp>
      <p:sp>
        <p:nvSpPr>
          <p:cNvPr id="3" name="Content Placeholder 2"/>
          <p:cNvSpPr>
            <a:spLocks noGrp="1"/>
          </p:cNvSpPr>
          <p:nvPr>
            <p:ph idx="1"/>
          </p:nvPr>
        </p:nvSpPr>
        <p:spPr>
          <a:xfrm>
            <a:off x="370016" y="617056"/>
            <a:ext cx="3312368" cy="5440363"/>
          </a:xfrm>
        </p:spPr>
        <p:txBody>
          <a:bodyPr>
            <a:normAutofit/>
          </a:bodyPr>
          <a:lstStyle/>
          <a:p>
            <a:pPr marL="0" lvl="0" indent="0">
              <a:buNone/>
            </a:pPr>
            <a:r>
              <a:rPr lang="vi-VN" sz="1800" b="1" dirty="0">
                <a:solidFill>
                  <a:prstClr val="black"/>
                </a:solidFill>
              </a:rPr>
              <a:t>FCI 9-Psi za igru i </a:t>
            </a:r>
            <a:r>
              <a:rPr lang="vi-VN" sz="1800" b="1" dirty="0" smtClean="0">
                <a:solidFill>
                  <a:prstClr val="black"/>
                </a:solidFill>
              </a:rPr>
              <a:t>pratnju</a:t>
            </a:r>
            <a:endParaRPr lang="hr-HR" sz="1800" b="1" dirty="0" smtClean="0">
              <a:solidFill>
                <a:prstClr val="black"/>
              </a:solidFill>
            </a:endParaRPr>
          </a:p>
          <a:p>
            <a:pPr marL="0" lvl="0" indent="0">
              <a:buNone/>
            </a:pPr>
            <a:r>
              <a:rPr lang="vi-VN" sz="1600" b="1" dirty="0">
                <a:solidFill>
                  <a:prstClr val="black"/>
                </a:solidFill>
              </a:rPr>
              <a:t/>
            </a:r>
            <a:br>
              <a:rPr lang="vi-VN" sz="1600" b="1" dirty="0">
                <a:solidFill>
                  <a:prstClr val="black"/>
                </a:solidFill>
              </a:rPr>
            </a:br>
            <a:r>
              <a:rPr lang="vi-VN" sz="1600" b="1" dirty="0">
                <a:solidFill>
                  <a:prstClr val="black"/>
                </a:solidFill>
              </a:rPr>
              <a:t>To su psi izrazito niskog </a:t>
            </a:r>
            <a:r>
              <a:rPr lang="vi-VN" sz="1600" b="1" dirty="0" smtClean="0">
                <a:solidFill>
                  <a:prstClr val="black"/>
                </a:solidFill>
              </a:rPr>
              <a:t>rasta,</a:t>
            </a:r>
            <a:r>
              <a:rPr lang="hr-HR" sz="1600" b="1" dirty="0" smtClean="0">
                <a:solidFill>
                  <a:prstClr val="black"/>
                </a:solidFill>
              </a:rPr>
              <a:t> </a:t>
            </a:r>
            <a:r>
              <a:rPr lang="vi-VN" sz="1600" b="1" dirty="0" smtClean="0">
                <a:solidFill>
                  <a:prstClr val="black"/>
                </a:solidFill>
              </a:rPr>
              <a:t>dobroćudni </a:t>
            </a:r>
            <a:r>
              <a:rPr lang="vi-VN" sz="1600" b="1" dirty="0">
                <a:solidFill>
                  <a:prstClr val="black"/>
                </a:solidFill>
              </a:rPr>
              <a:t>za dijecu</a:t>
            </a:r>
            <a:r>
              <a:rPr lang="vi-VN" sz="1600" b="1" dirty="0" smtClean="0">
                <a:solidFill>
                  <a:prstClr val="black"/>
                </a:solidFill>
              </a:rPr>
              <a:t>.</a:t>
            </a:r>
            <a:r>
              <a:rPr lang="hr-HR" sz="1600" b="1" dirty="0" smtClean="0">
                <a:solidFill>
                  <a:prstClr val="black"/>
                </a:solidFill>
              </a:rPr>
              <a:t> </a:t>
            </a:r>
            <a:r>
              <a:rPr lang="vi-VN" sz="1600" b="1" dirty="0" smtClean="0">
                <a:solidFill>
                  <a:prstClr val="black"/>
                </a:solidFill>
              </a:rPr>
              <a:t>Čovjek </a:t>
            </a:r>
            <a:r>
              <a:rPr lang="vi-VN" sz="1600" b="1" dirty="0">
                <a:solidFill>
                  <a:prstClr val="black"/>
                </a:solidFill>
              </a:rPr>
              <a:t>ih je pretvorio u kućne ljubimce</a:t>
            </a:r>
            <a:r>
              <a:rPr lang="vi-VN" sz="1600" b="1" dirty="0" smtClean="0">
                <a:solidFill>
                  <a:prstClr val="black"/>
                </a:solidFill>
              </a:rPr>
              <a:t>.</a:t>
            </a:r>
            <a:r>
              <a:rPr lang="hr-HR" sz="1600" b="1" dirty="0" smtClean="0">
                <a:solidFill>
                  <a:prstClr val="black"/>
                </a:solidFill>
              </a:rPr>
              <a:t> </a:t>
            </a:r>
            <a:r>
              <a:rPr lang="vi-VN" sz="1600" b="1" dirty="0" smtClean="0">
                <a:solidFill>
                  <a:prstClr val="black"/>
                </a:solidFill>
              </a:rPr>
              <a:t>To </a:t>
            </a:r>
            <a:r>
              <a:rPr lang="vi-VN" sz="1600" b="1" dirty="0">
                <a:solidFill>
                  <a:prstClr val="black"/>
                </a:solidFill>
              </a:rPr>
              <a:t>su pudle,golokoži psi</a:t>
            </a:r>
            <a:r>
              <a:rPr lang="vi-VN" sz="1600" b="1" dirty="0" smtClean="0">
                <a:solidFill>
                  <a:prstClr val="black"/>
                </a:solidFill>
              </a:rPr>
              <a:t>,</a:t>
            </a:r>
            <a:r>
              <a:rPr lang="hr-HR" sz="1600" b="1" dirty="0" smtClean="0">
                <a:solidFill>
                  <a:prstClr val="black"/>
                </a:solidFill>
              </a:rPr>
              <a:t> </a:t>
            </a:r>
            <a:r>
              <a:rPr lang="vi-VN" sz="1600" b="1" dirty="0" smtClean="0">
                <a:solidFill>
                  <a:prstClr val="black"/>
                </a:solidFill>
              </a:rPr>
              <a:t>čivave,</a:t>
            </a:r>
            <a:r>
              <a:rPr lang="hr-HR" sz="1600" b="1" dirty="0" smtClean="0">
                <a:solidFill>
                  <a:prstClr val="black"/>
                </a:solidFill>
              </a:rPr>
              <a:t> </a:t>
            </a:r>
            <a:r>
              <a:rPr lang="vi-VN" sz="1600" b="1" dirty="0" smtClean="0">
                <a:solidFill>
                  <a:prstClr val="black"/>
                </a:solidFill>
              </a:rPr>
              <a:t>patuljaste </a:t>
            </a:r>
            <a:r>
              <a:rPr lang="vi-VN" sz="1600" b="1" dirty="0">
                <a:solidFill>
                  <a:prstClr val="black"/>
                </a:solidFill>
              </a:rPr>
              <a:t>španijele i pekinezere.</a:t>
            </a:r>
            <a:br>
              <a:rPr lang="vi-VN" sz="1600" b="1" dirty="0">
                <a:solidFill>
                  <a:prstClr val="black"/>
                </a:solidFill>
              </a:rPr>
            </a:br>
            <a:r>
              <a:rPr lang="vi-VN" sz="1600" b="1" dirty="0">
                <a:solidFill>
                  <a:prstClr val="black"/>
                </a:solidFill>
              </a:rPr>
              <a:t/>
            </a:r>
            <a:br>
              <a:rPr lang="vi-VN" sz="1600" b="1" dirty="0">
                <a:solidFill>
                  <a:prstClr val="black"/>
                </a:solidFill>
              </a:rPr>
            </a:br>
            <a:endParaRPr lang="hr-HR" sz="1600" dirty="0"/>
          </a:p>
        </p:txBody>
      </p:sp>
      <p:pic>
        <p:nvPicPr>
          <p:cNvPr id="1536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37238"/>
            <a:ext cx="2376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37237"/>
            <a:ext cx="3149955"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232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2000"/>
                                        <p:tgtEl>
                                          <p:spTgt spid="15363"/>
                                        </p:tgtEl>
                                      </p:cBhvr>
                                    </p:animEffect>
                                    <p:anim calcmode="lin" valueType="num">
                                      <p:cBhvr>
                                        <p:cTn id="18" dur="2000" fill="hold"/>
                                        <p:tgtEl>
                                          <p:spTgt spid="15363"/>
                                        </p:tgtEl>
                                        <p:attrNameLst>
                                          <p:attrName>ppt_w</p:attrName>
                                        </p:attrNameLst>
                                      </p:cBhvr>
                                      <p:tavLst>
                                        <p:tav tm="0" fmla="#ppt_w*sin(2.5*pi*$)">
                                          <p:val>
                                            <p:fltVal val="0"/>
                                          </p:val>
                                        </p:tav>
                                        <p:tav tm="100000">
                                          <p:val>
                                            <p:fltVal val="1"/>
                                          </p:val>
                                        </p:tav>
                                      </p:tavLst>
                                    </p:anim>
                                    <p:anim calcmode="lin" valueType="num">
                                      <p:cBhvr>
                                        <p:cTn id="19" dur="2000" fill="hold"/>
                                        <p:tgtEl>
                                          <p:spTgt spid="15363"/>
                                        </p:tgtEl>
                                        <p:attrNameLst>
                                          <p:attrName>ppt_h</p:attrName>
                                        </p:attrNameLst>
                                      </p:cBhvr>
                                      <p:tavLst>
                                        <p:tav tm="0">
                                          <p:val>
                                            <p:strVal val="#ppt_h"/>
                                          </p:val>
                                        </p:tav>
                                        <p:tav tm="100000">
                                          <p:val>
                                            <p:strVal val="#ppt_h"/>
                                          </p:val>
                                        </p:tav>
                                      </p:tavLst>
                                    </p:anim>
                                  </p:childTnLst>
                                </p:cTn>
                              </p:par>
                              <p:par>
                                <p:cTn id="20" presetID="26" presetClass="entr" presetSubtype="0" fill="hold" nodeType="with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wipe(down)">
                                      <p:cBhvr>
                                        <p:cTn id="22" dur="580">
                                          <p:stCondLst>
                                            <p:cond delay="0"/>
                                          </p:stCondLst>
                                        </p:cTn>
                                        <p:tgtEl>
                                          <p:spTgt spid="15362"/>
                                        </p:tgtEl>
                                      </p:cBhvr>
                                    </p:animEffect>
                                    <p:anim calcmode="lin" valueType="num">
                                      <p:cBhvr>
                                        <p:cTn id="23"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28" dur="26">
                                          <p:stCondLst>
                                            <p:cond delay="650"/>
                                          </p:stCondLst>
                                        </p:cTn>
                                        <p:tgtEl>
                                          <p:spTgt spid="15362"/>
                                        </p:tgtEl>
                                      </p:cBhvr>
                                      <p:to x="100000" y="60000"/>
                                    </p:animScale>
                                    <p:animScale>
                                      <p:cBhvr>
                                        <p:cTn id="29" dur="166" decel="50000">
                                          <p:stCondLst>
                                            <p:cond delay="676"/>
                                          </p:stCondLst>
                                        </p:cTn>
                                        <p:tgtEl>
                                          <p:spTgt spid="15362"/>
                                        </p:tgtEl>
                                      </p:cBhvr>
                                      <p:to x="100000" y="100000"/>
                                    </p:animScale>
                                    <p:animScale>
                                      <p:cBhvr>
                                        <p:cTn id="30" dur="26">
                                          <p:stCondLst>
                                            <p:cond delay="1312"/>
                                          </p:stCondLst>
                                        </p:cTn>
                                        <p:tgtEl>
                                          <p:spTgt spid="15362"/>
                                        </p:tgtEl>
                                      </p:cBhvr>
                                      <p:to x="100000" y="80000"/>
                                    </p:animScale>
                                    <p:animScale>
                                      <p:cBhvr>
                                        <p:cTn id="31" dur="166" decel="50000">
                                          <p:stCondLst>
                                            <p:cond delay="1338"/>
                                          </p:stCondLst>
                                        </p:cTn>
                                        <p:tgtEl>
                                          <p:spTgt spid="15362"/>
                                        </p:tgtEl>
                                      </p:cBhvr>
                                      <p:to x="100000" y="100000"/>
                                    </p:animScale>
                                    <p:animScale>
                                      <p:cBhvr>
                                        <p:cTn id="32" dur="26">
                                          <p:stCondLst>
                                            <p:cond delay="1642"/>
                                          </p:stCondLst>
                                        </p:cTn>
                                        <p:tgtEl>
                                          <p:spTgt spid="15362"/>
                                        </p:tgtEl>
                                      </p:cBhvr>
                                      <p:to x="100000" y="90000"/>
                                    </p:animScale>
                                    <p:animScale>
                                      <p:cBhvr>
                                        <p:cTn id="33" dur="166" decel="50000">
                                          <p:stCondLst>
                                            <p:cond delay="1668"/>
                                          </p:stCondLst>
                                        </p:cTn>
                                        <p:tgtEl>
                                          <p:spTgt spid="15362"/>
                                        </p:tgtEl>
                                      </p:cBhvr>
                                      <p:to x="100000" y="100000"/>
                                    </p:animScale>
                                    <p:animScale>
                                      <p:cBhvr>
                                        <p:cTn id="34" dur="26">
                                          <p:stCondLst>
                                            <p:cond delay="1808"/>
                                          </p:stCondLst>
                                        </p:cTn>
                                        <p:tgtEl>
                                          <p:spTgt spid="15362"/>
                                        </p:tgtEl>
                                      </p:cBhvr>
                                      <p:to x="100000" y="95000"/>
                                    </p:animScale>
                                    <p:animScale>
                                      <p:cBhvr>
                                        <p:cTn id="35" dur="166" decel="50000">
                                          <p:stCondLst>
                                            <p:cond delay="1834"/>
                                          </p:stCondLst>
                                        </p:cTn>
                                        <p:tgtEl>
                                          <p:spTgt spid="15362"/>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Radni i terapijski psi u hrvatskoj </a:t>
            </a:r>
            <a:endParaRPr lang="hr-HR" dirty="0"/>
          </a:p>
        </p:txBody>
      </p:sp>
      <p:sp>
        <p:nvSpPr>
          <p:cNvPr id="3" name="Content Placeholder 2"/>
          <p:cNvSpPr>
            <a:spLocks noGrp="1"/>
          </p:cNvSpPr>
          <p:nvPr>
            <p:ph idx="1"/>
          </p:nvPr>
        </p:nvSpPr>
        <p:spPr>
          <a:xfrm>
            <a:off x="0" y="1219200"/>
            <a:ext cx="9144000" cy="5638800"/>
          </a:xfrm>
        </p:spPr>
        <p:txBody>
          <a:bodyPr>
            <a:normAutofit/>
          </a:bodyPr>
          <a:lstStyle/>
          <a:p>
            <a:r>
              <a:rPr lang="hr-HR" sz="1600" b="1" dirty="0" smtClean="0"/>
              <a:t>Kao i u ostalim djelovima svijeta, ljudi su morali u Hrvatskoj od davnina uzgajali pse za pomoć u radu i livu. Na taj način uzgojene su hrvatske pasmine hrvatski ovčar(skupina FCI 1,ovčarski pas)i hrvatski tornjak (skupina FCI 2,planiski pas),koji su ljudima pomagali o čuvanju stoke, ali i u zaštiti od divljih životinja prvenstveno vuka i medvjeda .Zatim uzgojeni su istarski posavski goniči(skupina FCI 6,lovački psi),koji služe za lov na sitnu divljač,i dalmatinski pas (skupina FCI 6,srodne pasmine ),koji je također prvotno uzgojen kao lovac u čoporima,no danas se gotovo isključivo pojavljuje kao kućni ljubimac.U novije vrijeme u Hrvatskoj se uzgajaju i treniraju psi vodiči za slijepe osobe.U Hrvatskoj se terapijki psi školuju od 2002.godine i uključeni su u različite terapeutske prsocese-kod logopeda,defektologu,rehabilitatora i fizioterapeuta</a:t>
            </a:r>
            <a:r>
              <a:rPr lang="hr-HR" sz="1600" dirty="0" smtClean="0"/>
              <a:t>.</a:t>
            </a:r>
            <a:endParaRPr lang="hr-HR" sz="1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4800600" cy="285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177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lvl="0" indent="0">
              <a:buNone/>
            </a:pPr>
            <a:r>
              <a:rPr lang="hr-HR" sz="1600" b="1" dirty="0" smtClean="0">
                <a:solidFill>
                  <a:prstClr val="black"/>
                </a:solidFill>
              </a:rPr>
              <a:t>Korisnica u Hrvatskoj besplatno se dodjeljuju psi </a:t>
            </a:r>
            <a:r>
              <a:rPr lang="hr-HR" sz="1600" b="1" dirty="0" err="1" smtClean="0">
                <a:solidFill>
                  <a:prstClr val="black"/>
                </a:solidFill>
              </a:rPr>
              <a:t>pomagači,i</a:t>
            </a:r>
            <a:r>
              <a:rPr lang="hr-HR" sz="1600" b="1" dirty="0" smtClean="0">
                <a:solidFill>
                  <a:prstClr val="black"/>
                </a:solidFill>
              </a:rPr>
              <a:t> to psi </a:t>
            </a:r>
            <a:r>
              <a:rPr lang="hr-HR" sz="1600" b="1" dirty="0" err="1" smtClean="0">
                <a:solidFill>
                  <a:prstClr val="black"/>
                </a:solidFill>
              </a:rPr>
              <a:t>vidiči</a:t>
            </a:r>
            <a:r>
              <a:rPr lang="hr-HR" sz="1600" b="1" dirty="0" smtClean="0">
                <a:solidFill>
                  <a:prstClr val="black"/>
                </a:solidFill>
              </a:rPr>
              <a:t> za slabovidne i slijepe </a:t>
            </a:r>
            <a:r>
              <a:rPr lang="hr-HR" sz="1600" b="1" dirty="0" err="1" smtClean="0">
                <a:solidFill>
                  <a:prstClr val="black"/>
                </a:solidFill>
              </a:rPr>
              <a:t>osobe,rehabilitacijski</a:t>
            </a:r>
            <a:r>
              <a:rPr lang="hr-HR" sz="1600" b="1" dirty="0" smtClean="0">
                <a:solidFill>
                  <a:prstClr val="black"/>
                </a:solidFill>
              </a:rPr>
              <a:t> psi za teško </a:t>
            </a:r>
            <a:r>
              <a:rPr lang="hr-HR" sz="1600" b="1" dirty="0" err="1" smtClean="0">
                <a:solidFill>
                  <a:prstClr val="black"/>
                </a:solidFill>
              </a:rPr>
              <a:t>pokretnei</a:t>
            </a:r>
            <a:r>
              <a:rPr lang="hr-HR" sz="1600" b="1" dirty="0" smtClean="0">
                <a:solidFill>
                  <a:prstClr val="black"/>
                </a:solidFill>
              </a:rPr>
              <a:t> nepokretne osobe i terapijski psi ta djecu i mlade s teškoćama u </a:t>
            </a:r>
            <a:r>
              <a:rPr lang="hr-HR" sz="1600" b="1" dirty="0" err="1" smtClean="0">
                <a:solidFill>
                  <a:prstClr val="black"/>
                </a:solidFill>
              </a:rPr>
              <a:t>razvoju.Postoje</a:t>
            </a:r>
            <a:r>
              <a:rPr lang="hr-HR" sz="1600" b="1" dirty="0" smtClean="0">
                <a:solidFill>
                  <a:prstClr val="black"/>
                </a:solidFill>
              </a:rPr>
              <a:t> i psi za </a:t>
            </a:r>
            <a:r>
              <a:rPr lang="hr-HR" sz="1600" b="1" dirty="0" err="1" smtClean="0">
                <a:solidFill>
                  <a:prstClr val="black"/>
                </a:solidFill>
              </a:rPr>
              <a:t>epileptičare,za</a:t>
            </a:r>
            <a:r>
              <a:rPr lang="hr-HR" sz="1600" b="1" dirty="0" smtClean="0">
                <a:solidFill>
                  <a:prstClr val="black"/>
                </a:solidFill>
              </a:rPr>
              <a:t> </a:t>
            </a:r>
            <a:r>
              <a:rPr lang="hr-HR" sz="1600" b="1" dirty="0" err="1" smtClean="0">
                <a:solidFill>
                  <a:prstClr val="black"/>
                </a:solidFill>
              </a:rPr>
              <a:t>gluhr,za</a:t>
            </a:r>
            <a:r>
              <a:rPr lang="hr-HR" sz="1600" b="1" dirty="0" smtClean="0">
                <a:solidFill>
                  <a:prstClr val="black"/>
                </a:solidFill>
              </a:rPr>
              <a:t> </a:t>
            </a:r>
            <a:r>
              <a:rPr lang="hr-HR" sz="1600" b="1" dirty="0" err="1" smtClean="0">
                <a:solidFill>
                  <a:prstClr val="black"/>
                </a:solidFill>
              </a:rPr>
              <a:t>dijabetičare,kao</a:t>
            </a:r>
            <a:r>
              <a:rPr lang="hr-HR" sz="1600" b="1" dirty="0" smtClean="0">
                <a:solidFill>
                  <a:prstClr val="black"/>
                </a:solidFill>
              </a:rPr>
              <a:t> i </a:t>
            </a:r>
            <a:r>
              <a:rPr lang="hr-HR" sz="1600" b="1" dirty="0" err="1" smtClean="0">
                <a:solidFill>
                  <a:prstClr val="black"/>
                </a:solidFill>
              </a:rPr>
              <a:t>psihopsi</a:t>
            </a:r>
            <a:r>
              <a:rPr lang="hr-HR" sz="1600" b="1" dirty="0" smtClean="0">
                <a:solidFill>
                  <a:prstClr val="black"/>
                </a:solidFill>
              </a:rPr>
              <a:t> ta osobe s psihičkim </a:t>
            </a:r>
            <a:r>
              <a:rPr lang="hr-HR" sz="1600" b="1" dirty="0" err="1" smtClean="0">
                <a:solidFill>
                  <a:prstClr val="black"/>
                </a:solidFill>
              </a:rPr>
              <a:t>smetnjama,al</a:t>
            </a:r>
            <a:r>
              <a:rPr lang="hr-HR" sz="1600" b="1" dirty="0" smtClean="0">
                <a:solidFill>
                  <a:prstClr val="black"/>
                </a:solidFill>
              </a:rPr>
              <a:t> takvi psi kod nas još ne </a:t>
            </a:r>
            <a:r>
              <a:rPr lang="hr-HR" sz="1600" b="1" dirty="0" err="1" smtClean="0">
                <a:solidFill>
                  <a:prstClr val="black"/>
                </a:solidFill>
              </a:rPr>
              <a:t>educiraju.Policijski</a:t>
            </a:r>
            <a:r>
              <a:rPr lang="hr-HR" sz="1600" b="1" dirty="0" smtClean="0">
                <a:solidFill>
                  <a:prstClr val="black"/>
                </a:solidFill>
              </a:rPr>
              <a:t> psi u Hrvatskoj su se počeli koristiti 1992. godine  unutar postrojbi Vojne </a:t>
            </a:r>
            <a:r>
              <a:rPr lang="hr-HR" sz="1600" b="1" dirty="0" err="1" smtClean="0">
                <a:solidFill>
                  <a:prstClr val="black"/>
                </a:solidFill>
              </a:rPr>
              <a:t>policije.Današnji</a:t>
            </a:r>
            <a:r>
              <a:rPr lang="hr-HR" sz="1600" b="1" dirty="0" smtClean="0">
                <a:solidFill>
                  <a:prstClr val="black"/>
                </a:solidFill>
              </a:rPr>
              <a:t> centar za obuku vodiča i službenih pasa smješten je u vojarni u Dugome </a:t>
            </a:r>
            <a:r>
              <a:rPr lang="hr-HR" sz="1600" b="1" dirty="0" err="1" smtClean="0">
                <a:solidFill>
                  <a:prstClr val="black"/>
                </a:solidFill>
              </a:rPr>
              <a:t>selu.Ukopan</a:t>
            </a:r>
            <a:r>
              <a:rPr lang="hr-HR" sz="1600" b="1" dirty="0" smtClean="0">
                <a:solidFill>
                  <a:prstClr val="black"/>
                </a:solidFill>
              </a:rPr>
              <a:t> je </a:t>
            </a:r>
            <a:r>
              <a:rPr lang="hr-HR" sz="1600" b="1" dirty="0" err="1" smtClean="0">
                <a:solidFill>
                  <a:prstClr val="black"/>
                </a:solidFill>
              </a:rPr>
              <a:t>kapacirer</a:t>
            </a:r>
            <a:r>
              <a:rPr lang="hr-HR" sz="1600" b="1" dirty="0" smtClean="0">
                <a:solidFill>
                  <a:prstClr val="black"/>
                </a:solidFill>
              </a:rPr>
              <a:t> oko 80 pasa , a najviše se uzgajaju njemački , </a:t>
            </a:r>
            <a:r>
              <a:rPr lang="hr-HR" sz="1600" b="1" dirty="0" err="1" smtClean="0">
                <a:solidFill>
                  <a:prstClr val="black"/>
                </a:solidFill>
              </a:rPr>
              <a:t>bejgijski</a:t>
            </a:r>
            <a:r>
              <a:rPr lang="hr-HR" sz="1600" b="1" dirty="0" smtClean="0">
                <a:solidFill>
                  <a:prstClr val="black"/>
                </a:solidFill>
              </a:rPr>
              <a:t> i nizozemski </a:t>
            </a:r>
            <a:r>
              <a:rPr lang="hr-HR" sz="1600" b="1" dirty="0" err="1" smtClean="0">
                <a:solidFill>
                  <a:prstClr val="black"/>
                </a:solidFill>
              </a:rPr>
              <a:t>ovčari.Kao</a:t>
            </a:r>
            <a:r>
              <a:rPr lang="hr-HR" sz="1600" b="1" dirty="0" smtClean="0">
                <a:solidFill>
                  <a:prstClr val="black"/>
                </a:solidFill>
              </a:rPr>
              <a:t> primjer odlikovanoga hrvatskog vojnog psa možemo navesti </a:t>
            </a:r>
            <a:r>
              <a:rPr lang="hr-HR" sz="1600" b="1" dirty="0" err="1" smtClean="0">
                <a:solidFill>
                  <a:prstClr val="black"/>
                </a:solidFill>
              </a:rPr>
              <a:t>labradoricu</a:t>
            </a:r>
            <a:r>
              <a:rPr lang="hr-HR" sz="1600" b="1" dirty="0" smtClean="0">
                <a:solidFill>
                  <a:prstClr val="black"/>
                </a:solidFill>
              </a:rPr>
              <a:t> </a:t>
            </a:r>
            <a:r>
              <a:rPr lang="hr-HR" sz="1600" b="1" dirty="0" err="1" smtClean="0">
                <a:solidFill>
                  <a:prstClr val="black"/>
                </a:solidFill>
              </a:rPr>
              <a:t>Kety,koja</a:t>
            </a:r>
            <a:r>
              <a:rPr lang="hr-HR" sz="1600" b="1" dirty="0" smtClean="0">
                <a:solidFill>
                  <a:prstClr val="black"/>
                </a:solidFill>
              </a:rPr>
              <a:t> je za uspješnu provedbu zadaća na mirovnoj misiji u </a:t>
            </a:r>
            <a:r>
              <a:rPr lang="hr-HR" sz="1600" b="1" dirty="0" err="1" smtClean="0">
                <a:solidFill>
                  <a:prstClr val="black"/>
                </a:solidFill>
              </a:rPr>
              <a:t>Afganistanuodlikovana</a:t>
            </a:r>
            <a:r>
              <a:rPr lang="hr-HR" sz="1600" b="1" dirty="0" smtClean="0">
                <a:solidFill>
                  <a:prstClr val="black"/>
                </a:solidFill>
              </a:rPr>
              <a:t> i medaljom NATO </a:t>
            </a:r>
            <a:r>
              <a:rPr lang="hr-HR" sz="1600" b="1" dirty="0" err="1" smtClean="0">
                <a:solidFill>
                  <a:prstClr val="black"/>
                </a:solidFill>
              </a:rPr>
              <a:t>saveza.Na</a:t>
            </a:r>
            <a:r>
              <a:rPr lang="hr-HR" sz="1600" b="1" dirty="0" smtClean="0">
                <a:solidFill>
                  <a:prstClr val="black"/>
                </a:solidFill>
              </a:rPr>
              <a:t> Svjetskome prvenstvu pasa tragača 2011. godinu hrvatska reprezentacija osvojila je prvo </a:t>
            </a:r>
            <a:r>
              <a:rPr lang="hr-HR" sz="1600" b="1" dirty="0" err="1" smtClean="0">
                <a:solidFill>
                  <a:prstClr val="black"/>
                </a:solidFill>
              </a:rPr>
              <a:t>mjesto,čime</a:t>
            </a:r>
            <a:r>
              <a:rPr lang="hr-HR" sz="1600" b="1" dirty="0" smtClean="0">
                <a:solidFill>
                  <a:prstClr val="black"/>
                </a:solidFill>
              </a:rPr>
              <a:t> su naši psi tragači dobili titulu najboljih na </a:t>
            </a:r>
            <a:r>
              <a:rPr lang="hr-HR" sz="1600" b="1" dirty="0" err="1" smtClean="0">
                <a:solidFill>
                  <a:prstClr val="black"/>
                </a:solidFill>
              </a:rPr>
              <a:t>svjetu</a:t>
            </a:r>
            <a:r>
              <a:rPr lang="hr-HR" sz="1600" b="1" dirty="0" smtClean="0">
                <a:solidFill>
                  <a:prstClr val="black"/>
                </a:solidFill>
              </a:rPr>
              <a:t>.</a:t>
            </a:r>
          </a:p>
          <a:p>
            <a:endParaRPr lang="hr-H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88057"/>
            <a:ext cx="5904656" cy="317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435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6000" dirty="0" smtClean="0"/>
              <a:t>ZANIMLJIVOSTI</a:t>
            </a:r>
            <a:endParaRPr lang="hr-HR" sz="6000" dirty="0"/>
          </a:p>
        </p:txBody>
      </p:sp>
      <p:sp>
        <p:nvSpPr>
          <p:cNvPr id="3" name="Content Placeholder 2"/>
          <p:cNvSpPr>
            <a:spLocks noGrp="1"/>
          </p:cNvSpPr>
          <p:nvPr>
            <p:ph idx="1"/>
          </p:nvPr>
        </p:nvSpPr>
        <p:spPr/>
        <p:txBody>
          <a:bodyPr/>
          <a:lstStyle/>
          <a:p>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43456"/>
            <a:ext cx="3962400" cy="369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677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hr-HR" dirty="0" smtClean="0"/>
              <a:t>Podrijetlo i povijest psa </a:t>
            </a:r>
            <a:endParaRPr lang="hr-HR" dirty="0"/>
          </a:p>
        </p:txBody>
      </p:sp>
      <p:sp>
        <p:nvSpPr>
          <p:cNvPr id="3" name="Content Placeholder 2"/>
          <p:cNvSpPr>
            <a:spLocks noGrp="1"/>
          </p:cNvSpPr>
          <p:nvPr>
            <p:ph idx="1"/>
          </p:nvPr>
        </p:nvSpPr>
        <p:spPr>
          <a:xfrm>
            <a:off x="502443" y="1252538"/>
            <a:ext cx="7879557" cy="2100262"/>
          </a:xfrm>
        </p:spPr>
        <p:txBody>
          <a:bodyPr>
            <a:noAutofit/>
          </a:bodyPr>
          <a:lstStyle/>
          <a:p>
            <a:r>
              <a:rPr lang="hr-HR" sz="2400" dirty="0" smtClean="0"/>
              <a:t>Iako podrijetlo pasa još nije u potpunosti rasvijetljeno,    </a:t>
            </a:r>
            <a:r>
              <a:rPr lang="hr-HR" sz="2400" dirty="0"/>
              <a:t>v</a:t>
            </a:r>
            <a:r>
              <a:rPr lang="hr-HR" sz="2400" dirty="0" smtClean="0"/>
              <a:t>ećina znastvenika smatra da je današnji pas nastao propitomljavanjem vuka i divljega psa sličnoga vuku. Iako postoje teorije da je današnji pas nastao od čaglja ili pak miješanjem čaglja i vuka .</a:t>
            </a:r>
          </a:p>
        </p:txBody>
      </p:sp>
      <p:sp>
        <p:nvSpPr>
          <p:cNvPr id="5" name="AutoShape 6" descr="data:image/jpeg;base64,/9j/4AAQSkZJRgABAQAAAQABAAD/2wCEAAkGBhQSERUUExMWFRUWGBsaFxcXGBocGhoZGhcaGBoYFxYXHCYgGBokGhcVIC8gIycpLCwsGB4xNTAqNSYrLCkBCQoKDgwOGg8PGiwkHyQsLCwsLCwsLCwsLCwsLCwsKSwsLCwsLCwsKSwsLCwsLCwsLCwsLCwsLCksLCwsLCwsLP/AABEIAMIBAwMBIgACEQEDEQH/xAAbAAACAwEBAQAAAAAAAAAAAAAEBQACAwYBB//EAD4QAAEDAgQEBAQEBQQCAQUAAAECESEAAwQSMUEFIlFhE3GBkQYyobEUQsHwI1LR4fFicoKSFTOzFkNTorL/xAAZAQEBAQEBAQAAAAAAAAAAAAABAgADBAX/xAAhEQEBAQADAAIDAAMAAAAAAAAAARECITESQQNRYSJCcf/aAAwDAQACEQMRAD8AbouFaX3q/wCHUWNURB6UZav7V8x7g2LxKkt0pdexhUWand8olxNYW7QOiaqY3YHCqcmil38oAZyTWtvDMTFaoQnU0FiLgKmrS5cCWrVNtLuBNZX0OHIplTYyxOLB3ahbSkESHmrYqWDNXuDwZzCdKWFqsgzt0rUoUwyiN61OHSznWtba0pQz1umUwgKHeqC6FK00quJUSINK0XiknvQTDE2B51QhYAitcJb5HJc1TEXzoKGeW0nU1uFkaUNaxAUWeaLE0VmCrqnogrCdpNZsAZoi0UmTS2A72DBnShhhSzBTGm+Jw8ODFC+GAHJra0gReHbWazs20ExTA2QRBd6ocB71t6bGN8MC1Z28QcrVtiYg0DcugDzpAuwGdRqXLRM1n+NSQEitiUjU0sGAk70Lcx5TtTKwUywqyraSdAaNbANnF5hpNEYQhn0NbIsJ2DGh8+VbavQMbl6lFPb3JepVbTgEpSw86IKgCG1ocWgCA8PVrymWGqVKY662gcnWrgsmDI2rS6w8zWTsCWrBmnGEljpRrFnhqETiAoBgKv4QO8USExtABJ3ihUYkMRRPDMOiCpTpcBU7E1fi3BzZuqIS1syGkJ7Odnq/jc1O94DFoK6VdOEY1hZv80CovGOZgdqDFs5JZtK2t4dw+gqoWA5r25fUwaXo1mQcmocGSdKqFlJDim3DsGbmYkshPzK+rDqa03xqBEBjWK7LiK9xt1F3Kq0MqS7SS4CinNPVqshMCmTKN1jh8GEkK361uXBJA1rUcydaom+8NAopYLKhqK9spfyrV3UEtFaEpD0aNU/FAONqyWp42q5UmNJq3gTWyHXi2CY1rPOWl60FwGKolQ60Y2pdhI3NZjCpPMa0ugkRLV6LOYdIqpWC+AkFxWybOeW03quHskAiaIWogBInrTrBha2FaWbRaPm3FHItjIetB4BHOSXorM1YdYUSTWQO9G48FSoNBmwwrNbjIoHWpRyLCW1FSqHyLjiSFDvWlxbqMNVVqHQa/Si0WgJM1M7VQd6+dpI1q1vEuCGMiaJXZSGI31rNS5AYedYN8LYQgANVrWGTzd9qyKnI7bdqMvQAQG/WiGtsJhEoh+5p9gccLqcpZxoeob6+Vct44CFHVSopnwblS8ktpXThe8Ry8Wxnw6kuArw1HcfKR5appZc4Eu2QACsmA0uaLu8dULiUqTyEspJYx16gf2o+9xZI+QCdesVPLqqk0LhuAXQCVBLto8+rVnc4NdSnMyQ2zzRf/n2Yag7+lZ3fiVLgerbEQ4etsw/GscPwUqOa4rl6J19TtS/4v4spFkWMOMublh+VO57msb/G1+KpLMnMyWDA7k+zT50YL9tfciSzHQOxVPTQV04ZI58vWFjD5EoT/KkCfc/UmvcRYUwKa0w951EqE0Ral9gK5W9ukmRggsliGrBSSN61Ns550qXbcAS1SKwt2VFYWDFb3bLlj71TNk00NUxGLCSA+tMbFFWkhTVcLJ08qyuAEg6zRdmFFJ3mhi5QZQc1dTCdKYpwQWp4iqXsLzEbDekBrRIE1shbLANe3LZyu1YIvjKCdTQrByrgkhmoJdx3UDXiFctRd9AimBjdXcCgwdxRCUKI3etMNfBPprRalpjKXrb0wC4FhRIDttWSrqjqIo5WNCSodRrWFrFAv7CtGoQWzUosYjyrynWwrwiTcBaC1aIJzAE6DXavbCkpDB9GozwAR32rRlU2s2lW/BAkuSPPrVEhlQZIrRV8kM2v6U4GFps7KMiAf60xvPkAZ2+1Y2wjVUHrRWEvtBlKtD0oVC/MG70bhrgYEzNYXrCSQQwbpUu3kwB70RqJ4nas2l+IzrVHKJDz1pXxK66QXZ58vOhONXlKurYyDlSNPYn9xXK/F3HsahSU5UrRGVaUsQHlCwDsXnvXe8fkmX49ng4mpBCXJ6f1at7NnPzvPTvPTypLh7RKcxYgF+Ys2bb+1A434muW7oRYt+ISAWAdvPUD+1c5w2ut55NdnhMYhahauBxq7wJ6jX1rp8Lwy2lwwUFkE+kDKBpXzrD4m4bjXCkq1UEjlSYIQ43ETuxrsUcU/gi4Q7AjeH0fbUVf05fboFcIsKUFhw8MCYhtKpe4GlyEKIYc3TtrSvh3GXDu5G22j6/rTTD405SSZJ/fntU7KLKBx2DVaBdThtY6fWaX2eIZCC/uK7D8Mm4llSw+/wBq5fjHByglSdCZEejVrx3uGcvqsruIC3PWhMOnMp1aCibHDVqAdCh5CPQ0Ujh5CWCVOdY/pXPKZYws2w3XerJvgliIGhG1a2uEXEJJNtQHf9XpUcWylAkAj8u89RtTlGwbZvELiQ1e3cY6SO9LUXQxbXtWtxRIEdGYampsVKMv4kwMrxQi70SGAom3YLaEK6UJc5tBvNLCUJC4HtQqsJlVMua3wtxCQXgkQxpdf4uBcIksN6QaswLfTarWkJDDdnPelOF4uQvRwXf2rTh2OK1EkERHvUmNcZdUlZhw2o2rLB285KjDaDr3ovHXMpkwaEwq1lRiANhTA0GEVsYqUWnFIAnWpSMKrdgqIJjt+tMvAOUAEOA5NeYS2lyWJP5aJuIfl0IH7eq1ReSIYudPOvTjWJAS7FvKr2bRGiSSzudA9WwIJU5Bg6/ejvQ8TcCihOyn96utQRDq9BRFnCDMFNLx0npV7uB2Dl3P9a38bCv8UMvai13U8pCQdDVrWETmI3TttPWvfBU4I0fSglvEEtcU4c6z7xSBd987vzbMWcNo+j10vxHwldxKileRRS9cRw1NxN02bskhkFXVwdff9mr3fGgn8crmTAG4YT9ZDUDg7xClJSliWII7awY33pHxv4iNrE3LeQ8iyluoBYMO+tdTxW34SAWZdxKWTuIBL+pb0rpeF4yNPyTlpjwu4lSQ6HcwVasNX7kzXRYq/lwl0qDAjrvHaK5Phdzw7ZzmBI2Om373oa5xq5fJRnIQ+jQQOpqZU10nBSpKQVOz7AfXpvTzBY4XC/5ROYx/j1rhMRxI8lhHzEgrLuANR6kbdKe2OMJtIbWHYbeexrnfTHYL4mBoSfKfTzrROMC2TlS51zOY67xpXC8Jx6r13Op8qHhixPQmnmD4mFKKiWPoIGjRJqp16De6VJutnKU5fyHl6Ox32oyxxdIDTJYET69elctjeKySkgMGfafuT1pZd4tfUhQStKQYS7j2AVVzkm8RfxX8bC3dOGdSlK0UkwkHqkqb6UfwvHOACBp06afvzrlOHfDJN03bnOX7t6Ej99q6e1f8EEaGdXVHTKly86VN7vS5JIZWVJtlgMylDo5+n3rSyopMAE926ahtJ70kTxUAhis9S2Wdklx6toKLtcTJI0Kj7NprsxnvFEYzRfS5F0kJT+ZwJ6DWsgLa1KPh5gYBB5n2cN96WYvF5lhIKVNtlBdQiP8ANFWsQpNvMAgqJPzMAPYVc7TWvE8BZSzpUltMqhuJ1lh0aua4rwNSkZ2OUHlPUbSKJ4jxZbNlyqUQHBIAV0U7nKpxIb70VY4riUAjO9tICQFBxpopp2MtuD3qsn0gFwawApIWGJ26UXhMOCValgWHkamOxFm3lUQQs6hIdI7jcDSmuHuvlXbyyOnXtXCzK6zwrx6dRuD96ltSgoGehNMOJ4MFRdMqEjy+1C3cNyoksIA2fvQxhh7IUkEtP+kVKyu4W48KiPtXlZgJxQBGxEx3oi3bWxuGAd+vY0Hh1gJLvIYKPUUXYxGdDK5WBB1Yn+tP8KuGxTpJJElhNZ4S4+YTJJHlS4WD+UaOwfX9h61xKilTAsSnTuDRjWmRxEP0bT2ra1xAiDu7dqUpzOUmCZHfrV/BZLkkzA60Y2mmNxRf+GAIE9epNC/iJDa+dZJSVHXQP/mojBlXMNiB5kUYdW4hic6gzmW9KH4xwPxAYGZMijMDw7KcyjJ27+dS9iHuGN2jcU+M+e47hXiXxcUpQKYLMXbcFQLaCq4jHKSsnLmOxJeB/mux45w8E57e+o771yaMO6zm6x2GlX87ROMnjC14lwpK2IaBsB/atMUpNoBFsA3FF3P5RuS30rYK8LNmE7D9POgcHh861XCC7n20o3DmjOGYPKXJAOpJ76t3rbFjxFJtpVJGof6looRa1pUVmQe/cainNjAMUXlRDsNQHeT17+dVw7qeXRkCq3bSlRS4DFmHb18+1AKxbHK4Yku3lp+zXmKuQXUFEgkAE6lo/fU0BYSlRJ0AYP299tPUVV9TPDawUqJzNqXDnyZgaaXsMMrqSwToCAToA3Y9qR4DEWwTnKvmksB6f4rf/wAgpmBLGczkn3MP3pxtG43EgAMkh1ezfmUBodRWPEsQoDOFQpJ5iWMDZny+dA3LyglndRcqIksrVgdDOsUMLtwhSQFqeEsEkaOdoLb0hshSeZISVA5SMxI1YBRmSe/T0pneCmAJBJLED6ZQNS+r99KW3lkW/l0G6tTs5PzD0+9DHiFxQCEkyXgsN3JNGGV0CbpN0KOZ2bLomGkqcw37Io67aSpRLTsEnMCR1G4gvXO4XFK5lJX+RIJEtoIVsxPkzV0OEWlAAWynLJL5SCptSNxP0qguqw5JITlGUf8ArIZ4clJj2ZnrO7ihh83igpIZtwobdlfdtdqqrEqCFFF1QA+XN8yZZSSfzDp51zWK4ym5cWVyVKHcAhhCfKYqbyM4mGM+ICu4JSkB2Skk6jRLuGnTam/CMWdSpzqRpLxXIcOTmvk5QUqdikAA5SyvuK6bhuHsruKMwQA0zqH/AK9q5cvXWT/E4xPE2GZRAUNtyKWYj4ht5HJgK+/Sir1hK1F9vzET/isV8OtKHOlwljm0c+XSp6QurjZ20qUys4JGUaD0FSnGIMHLOYG3rR9y4SkEMx0ESN371h+CzBPM0w3lNbJwQRbCQdDLEOOuugqg9wt8N8jF9PpJq2MwxVzsRGo+nnWdi0WdKswEOdy7NWq7qglQcZTHYjSeutGs8wmC5eZXNDDy1ftNVxBQkZXJL6+ewfpXtu0AEuzCH023me1VVznKBqWPb+nWjVYyU6hylmMl+hkfSmFm+kJB837dPrStClBKknUO3cB/Y1ngsVyOCGV6/fp+tDQ28YFQBMEfXvURazBLEJVvERQuGUCklPuXExDaetFOlwxIUSzHR22O4obA2PSA+uuvdqQcQtJSpwznVturV0VwrXlOpkDoC/0dIoO7YGcF5DuQI1dvLvSXCLxAViGUdRyg7n/FPsJw8FPR/b1ovE8ASFG4EBgZbUUGm8U78p07daKri8weCSS2wYh93DM2/Xy60Ti7uQKT8qDEAMPTp5ddqHwF0Ewwff8Awa3xynRlykhth+9qePPs8uHRSu+QnK/ceT/KParCygoURBLHKNm3HoC1D3h4asplJZiCXbp5960XZSQ6SZO4ES8npXXdccZ28q4bKQdXJ/Wr21q/9YSYUXYvEkM+z71ijBcwL6aHpvRYHhqzZ8pIk6v3qryGLWOHwF3FpckhlEgidgOn0j1Y5kABKVgMdSAUgmDGp216Ulv4tC4cau+5PR6J4VcSbnOA4aSIZ9fOufyXOInH2rjDOELVq6YS7sPfpSfGLKHVKSYLhwYlm11rouI4u1bS6ix2SJeAHA2dq51ZVfVmPIAYTrL79N6fmPiZYS+rwQAh063C26p1H+kM3eqYW8q85TLKJJ1CeWEsDoH+9NQMiAdQCSEvBcQFNqXArTA2QEQUgFPONCQdR3cD7Vvl0fiARgVnOVLVkDcwLBurNJ7eT1Y8K5QlAObNMMXfvr19qaulNpQtkO6SoF9gwL9IrNGLuJIPKQSVMRKSdgRUbq04NhgslBSApIWkj1S5+j+1bC8LV0pEZnHqBv8A1rDDcRT4q1NlKUMCP5lEq/R/KvMFxIXbiizNKt+xI/7PWvmiG1i8FAg6keUTA6RVrFklerg24HTsaHSOY2wJQHSR+YbVW3j8pSEDUutRgR+Vx0oSYJxR3LHcRUoO5ji/KgtsyAR6E17QoLfv5SgAFyC5eAWBgCf81ZYJadXl3iicNaaSkgAZQNuoPXNJnvV7WHAIAUxLs/UF2MdKuoYYZCgw+Uu/mOw6/wBa3tNceGIDd219Jog4MAlbjmDFpYdqvY4eEqf+cy5iOg71N9OB8LgSVuXIca9p36BqMxHDUIUoydSoiGJED6jTpWiuQBJUHUQAQNfJ/PWvV3QMySXkeer/AL8zRrFSLaC4CWVmOrnUMSoEvUt8LRaCWytuNneSHGs1a3bUFrKkkQHbu2hohdoqQHGYz2Zm99K1v0yXFElSm5WYNr9elA47ALuCLmTudk7md9nonBLDqLQYBElyYPsDUXaNwbpGyu6RLvq/St4zDBYNQSQbniOBDN8sdYjerYhH8M5FsQQ7tAO30+ta8Mw4Us6hpUNABpqYk7bNWowLpuqblf3bb0ifOlgicUAChSuYFgToWGvcM9IuKcGWl12edE50hw25KQa6LE8PdYUEght51Gn1+9Ws3HLBgFCADBYMSPUH2puNuPnFrGBKnBLP+/WuhwGJzCOZLh/89aC+IuFpRdzJ0uB26KGv771tgbmQQASdW7VyvT0cbsZ/FfC3tJuIZs0t+4/xSjD2Ftr+/wBimWfx71pKnygqKmLOkAn9Kb2fhhC3AuKDapYe8t1rpxuxx5SSuW/8cpRcEep/WqHD3UqZQJT1A+mtdGr4OymFyTuC/wB2qyvha4SAm6guHGrf2NOhzuHtmAR/XpPvTNCClJYhzL7joParYr4cvo5iIDaGDvFVt4S+oj+GZh9jpvtQdCqwebWT1P786wwUXWblMfQ/q1OTwZajmJysZ6f57U6RwMeGvIHVbSW842am3Ez0p8XOnKIf6f6fcH2pheWERByj5tRAbfYMZ3pJw7iqQXMKME9PIadfKteJcSSUvCng5dmgDp3qHbDJfEvEIKUhASlm2LnUdCfqKBxeJFpAIVqAW6HYGgwtQYQHTI2cS3tNJviPiwylIPMQHB+4NVE2PbXEVK0/MpSvRmH0DetO8FjPCDbqAGh2ZWrdP3NIeABJQQdevYdqai8lTJcEgwDDxFPIR0Vm74qWSSlWVkncPIPmKYfh1BIJLqP5mYEjVwNDr50p4UllvIZIJaJ6Uys3biSCSMrKcHcPDd+tHHxPLut7eMIDcsdalCrQklzcYnYpJI9Qa9rfBhxxCC51YuAZIGkddDVcHhkjMo3AoKkI6FtupALx0NBIs5AS8AkHQmVEsfdqxuXVp0QXCVEJ3UCnlKSw3I+vSlpDtNkZXzRlAPcpBOh/vpVyCEoBLb5okkMkdhSBWJIyguEtDwQW1Pm4FMjiTltktol9vlkeXn2qMYwXigQl2DJYby49KzVcylSjKjr1gFgAfSqYRA8ML/2nqxJ6H0mgcStV1VxVtgE8wzNKgTL7QilsM12SJMFLgtMszTv/AFFe4TiACEMHJSoB+pI66OBPrQGIxBBVlJUAYJI/Myj9S3rUwuGUHVMEfNIUltO2/wBacbBqL7lgd2JG/wC/0NRRYpk5Wed+30M1fB2v4ZzpIKpIcEoAiPehsUEOUycuYEjR26w8t7UNjO3jkk5VJ7n/AHEO0RBLdKLwF1gqSoOCHaARJO51pFiMPlQMpcnNI8hqesGrWMYoqSWMAAjyCUs40L7Vmh9bCxc5iGzJA/t7ml2MWxCUpAYsCBEmYGgc0bcWULtrLlm5Ey8s/sVUCQxWZJQGACi4cEqLmYimCxzfHsX4rqYZErVlLdGzBujyPM0sw19iyv3++ldNxbDITaVk6l5cufsNfeuOvEp0OlTy7dPx9dGXw1eH4qRCUE6PMB29X9K7PD8QIJCFK5Us+Vj3y1wHwahSsSQkiUK+bRgoE6eVd1ZXKiDJS7ZnBILQDo5hnpk6Tz9NPBtLkqIUzz7TG531mqWsIlxlMJLJIMHuQWeh1lFwykMzl1EsySW2iOtB/jA4KLghXNlERO8mH3qsBtcuBSRbCQoIcEq2BLktuS/0rJS1EsAQhJbSDs/f+lef+Uti2WBy+jvq5bq9eL4iFB8xDAsWgdXDd/pU2MurBBHyqHUgtqd+h+9E8MKLiCw5t9gQN/f3pGLJUHSoqn5USp+pGofu9E2MUUJWoJYkEEF3D/KG8+1ODXIcZwng3lsILlLj8pLkB+hoA4kJd/lOrDZ/pXX4/DJxCTbVmDc2ZpSdIJ+3nXD43Dm1dNq4wU0GWUNiOoNTY7ceWhcXjVh8pcaj0ikllJxKk5lEczKLaAglJb/ioegp4nD5VJd5PSO9DWsKbWIWpuUpK0/8VJUR7BXoa6fjyI/JvS1rDmwQCdA7fUUZw+9mUX1kg+dYcWxIVdBJKoHae/76UWnCDKlekFLy5UNAANdneJ6sKbNiZcrr+DpPi9eUDsIH6mny8SlToI2ckBgfuIFJfh+4V3LmTy07tp6U0v4ldo7qU+jyGGpH5vL3rnPDfWIwKD/9s/8AcdfOvar4xMiwS/8As/WalV86n4k+O4g+YlZdRHL/AKssjWJzKfyq6MVmUyS7hwwLuRMCeu1F4XE3jbCroBKg4BtpRAYqAI6v71haVcRdfw0KtqASVEc42LJUM0PmBBYgd6rNoq+ItlNrL4allJKizSYPzGCGJD9qxU0gcxEyZAbOBs8RRXCSrIc7h+8O5AkfLI36l6tj75trsqCc4KgbhGUEpB7kBwk79Go/lZ5h8eQkgsEsGAYgglxOzc1eWsWgIdTlMHKk9C0PEE/WhVoTlbbUSzto8jqPfeqYfEG2MmULBSwBkqDzG0vVSRrqisYtV1raVZVEQwJaHJyuBv7UxwmIuFPhZVFhCh8qleIzAvuA87GieH8TT+IQAWAWIAdJIAdiByjzolVhKjfCSWQokK6qLNpsQUl/9AqeUMC4zigTiEgFikMW3SBObsZjpWV7GG4CUBncCNQQC/c/0NCYmzbtoLJzFKpOxBSw2ctt50zs4RASnOD8pKQIy6sSJDvLPGpo+MOqeAAcqSo5QlDEdUwZ7qNTCYRZcqSAmUgtLvsBIL/esMZxVmBcuJzyZEMSPPcUUnElNjxGM5iMxeXAEl2hz6Cp7+j19tr19AceIT+VKQHhLgl38z00oJNktmT3kqAJlIA0lh+tbYPGpUQko5glwRpJhKnJZ9v0rTAqTnJAL83KoBMOQCkl9t/Kqg2BsaB4KirUEAaaFoLdprhMVZIWp+/7f3rtfiBZCVFKcqXDtPbU6abM5rkcSHuny/T+9TV8FPhC7lxSiIZC/wBOtdub5KsxIDidGmfu+lcJ8OIPjrI1IUH2Dh3PaK6+zikskhKVTMAgOzNl15d+3rTKnnZKKv3khWYBhopizjoyoEH1asDbSi3o2giJIces0UrIvVQzgO2UuQJECFQRHeh7d9KlhOY8+hQRlEwI0MAN5TNVMQtYtpyFSuVSuV4IO4VA7tPWvEqR4OVKuYOkM5EgEEgy4mPKsb4QpNxCriyx5S0g9m1DkQd+lBp4cubguJUSQ4cDRMxMmTHTWtZ+h8u8F+BdQByvzO+jAADo411fpTFVxYSM3KoM5LKlyNdjpr3oPFW7n8NSSFpM5kh8rjrmTAPnXt/F5cvOlyW3LtMfekmCCtSZJJ3CVEAD+Yjedu9CcW4NbxdkZgUrBZKgZSpuh1B6Va5i7iPFSfnbMgAsGygsGMqbMw7tQOF+JVqzBaglMPpLjqNFNRn2XJX8BctLCLujhlSxnrsftVRbFxSka8qx3B8NQEnzHvXdNbvpCFgF1ayCN80wNNd65kcLVh8RlUkuATO4yFX2qfF7125CcqgRIUAVbkuf0pzwfH5yEvCCkARuQYHmFE1hxHBNautIZCvPKpj9CT6ULwABPir1Itk+sgfUiu27Nc/LjtvhXFqYqSQCr6+uw1pqskLBKXLEgMWZgY99TSXgNlZAWhaEp/kU7uGdmFPDdAULaVkqyuSh/IEgaDT61zw6pe4rcQopTbBA0Mf0qVpawwWMxafP+tSnINLrmPKk6khJUGdnc9xIYDel54vzcxcPHYMGPfTrTa3hWUCpABl3ZPzPupnku+zVXFYW0ZYEBClFQSlnHKQFJDg5nbKrWsymIx5QpCCpJZm5QHTunWejnqelMSfxCUpRslSkktKUjMXYGWL/ALNJ/CStQIJJAzuUglISl2Kj1c67v3orhniJBUgBssFL5spkgGA8kDYFPSi95W+XeNcHbBISUkg7DR5Z9gNP3NeYjDqtm0peVKSlmUClOYE8vL8heHJIG+ta4/gxuLZBXbSzlLEgZkkwUuAoEgAHYQa6K6clohQzkS/dspUPcl+o9K2qcvh1MvkQkKJ1VLEnUCHbVt2q/Erpw/jAXA7jImA5zBmOYaz5AitMRwNlKUHCbzgrzEEKJgc0Jc9vTSvbXw8iSxulQzW8y3yKdKVe0sJHLTmpY8PwChcPjKQkqRBCiCSOZ8oEsJ/b16OMqCkWQQOZQS7SEhypThhoXH1624hhbinAUli0AEs5LlwHPQPDa6tRnF8IlCEXUkylIUAHLBLkBP8AqIM7Ma3XjSfoGeIG6pNxSMoK2Sop+Zg4IHUiZaHmssVxdYTFvNzaAFoLAyWZgx0Zu9EeOf4ailQL7MHdRT1aAkBmgdKIxmBtm5kVHNtBPMSHPTX+9FzBdoIi4pjbBzJPMGGUyGn9OlWt3FIJKiokLICkuQGH8oln6t5NNM8MctwZbanCmLu3IkwHLbJLiC9JrXjKDZAkqUxCwXUolKSxEmCz99XDU5+mzppjschZNonMSJJEKI1KSICY2ca0pu8PJW6ZZLsdeh8/MUwxvDEW1pQq3zBLAglgA+aEwJ66l+zg4A3F31AwkJLNqCCkBq5cpl6d+HgPBYQpxCkgZRlDFOrtsN3D04/CnOkhIJGyQAFAu7h+aWjsdqphEKK86UgLS45tFcuhA+/+aYcPSUZVkBJSCnKAhwS+SVOxDqIboHq+Hjn+X1l4F1POSEFgGcMDAAIS7lhp/mqYcqN4IKfmGdwkDWZJMHUsO+lQXB4a0gqTD7BnUlLuCeujdYFVu8NBAOfNkAdYZRcBpAOg7xAbvUcxWKw6UKKbZGdQOYEFQzZoZO+rx38qzw2CIyZylSkHmNtJYTonRgw6s9Wwal3UpVn+ZJkpZ2BdSQ5yiFTJ1atsCVhF1C1ElVuCARzBQmWdgeuxovRk0xw2OsoTlIVklgzklw7skddRoR3oEJCVFRH8NgEQxSWIdiHSphrrND4e8vKNVFJdpgEQCfldwS3eiLnEgM3iJCQSBMEpYSyRIfpMa0VUuL3MRZ8RVx/4gSAFPzAAWwSxgfKPpVOJYVKrYWhBE/xAkEgKI2EsDmJG+2wpdxW/ZWZRyBQbn1ALghw4HyuI19a0w/xEpCVptIKSosrOsEqASwCU9hs2sztUG/wNw2zbJSyjmSQSQpTHcgAjtIB3oziFp7a1vzQgEkFkqmANAEpUNvmNTD3LS7wOVKVkwVB1AySTqQ5cx9KnEnRaLNLnT0HnoT/yNHKmd3HKX1D8HiwwzpXaUlTBwCohQfo+Q+dctau+HZxCh+Y2kj/kTc+yTT8YUqt4h9TZKwP9txCvsDSzi+AKMHZDTduZv+KElKX/AOyqv8dmYPyb66n4ExGe1czfLmG4Dkw0nXU+ldjcwiArOywSGKSdH5SwHYnSPauV+Gvh7wrKc2d3J5SB7D80Ee/anuFtrFyFlgGNtaSVMCfzqLkuAA+lHL+NP6zuYq4lRTmTykjbYtumpTixw62tIJ8Q7OMuieUerATUo04QOhcuEsC6ixckEJKktvueiTTfgNtBQnOQFJL8pHyqCipx3Zz3ah7dlASpLBlSxaSHbmbm+cx9a8RcEIDBxoOo0ZtpNI3G16yEjIlIkZWQl8oLO6tAWG7n2qlrAEBwsqbVKn1cy49YbpXi0F0sNCS6gJb5g4008vKvBcZK1rcBTszq6h2Hn9qmzG3TDCAW7ZIJkg5n0Ceb21g9aNVxBIDkghiAk+YJnTR/pSdKnSGfJm5yrWSxHKAxAADASa8wmLa2UqSGSCQ7ulI1ndyUj/idaMbTSxeKQkqSGDu5Jg/zEnVwBXuHtItlRQGQgqIcvq+5MNv3fpSa4bhtk2lkKflzMQARldjsSWfVnojh+NyvnZZYaRmdTFj/ADAe/Sn6Zsi6CVKGXkD5m7DQdJd+9e4q+EoJUoBIBLR05Adg4pdi7K7OYoUGEKUwzPygAhuWJLkuNOtZY3EFRzKJQnKCpLDMFBILaFoYN7UTifkM4iLYQk21uQhB25XXnUNPmZR7QKWX8Sm4pwQpiHkuejEwS+aQYrzD8QIKVCS7OElTehS5YMdhq9erQElVtN1KZBLAAhlEkgJeC2wEv505Bp7w0AgOt1g6no2VXf5Vf/qDWNy01zxHBMFSg550sCwGoeeulLsgsZVOTormJfoEnNs53OhOj1qvjKUJReAyhJKbuw1KgZliGjr9c2434ziF20hRtOSlOfYDmLh2kOXM7d6WcHtLUu+tSSnRIcabmdzpRv8A9SZrYVat3GKgFvlC0h5Jlm38pas8XxW7fcIGYAszy3Vo96nnL+l8bJ3q2GIQQSHcltxypmBqebSrLvW1guCSxzNmeSEjMDIk9Tl+lLPAupScygMrlIJDA5SCVKS41yks/wClElaciwCEeLlWFA7BRKg+kEz5jamTOk3u6ws4ZJReWoKJyhOUkgB1JL+6R9KthcKu2QoEq5Bqp2VnliAxLHpsKLtYtJt+HKiXBWsOxBDNlkhlanToz0CrGKQspXBSRDB1DIRLBtW/7ClO/pv+IvJSFIWnMAJKXAMvDPKXjbWayViiu4k8qBlT2YsGAmRrH+a2w+NTlUTBSS4gy7AD/j5eWpPisRZOZNoZVkO7BwkkhwNGffuZ0FPp2APwXhgeJeL7wCDsxEbvLwxo2xg/E3zJzflToqG5i5MDvpRJxw/lBAZiEiCCQoaQPr9a1tX+UNcljmcuSWIDMeVnGgplSUixz86XUFNld4JbMs/mVEb9e9F4co8QkJG6CEgEak5jGWAPZ6a4UpQCFOsqfK45m7zOta4fhvKtS/lJLn+Zy5IQ79dalUwHwTAhWRQkKBOYu+UwS7Du3rXvxAjNltp5eUDsEu30AFFYjGo0tiMoyyJbmbljUsRQd6/nTcJHM6kAjQsogBPcgE9NKi7VbIS4PB58QtCf/wAZR/xJSl/v9KcXvh5Ny3bSoBJQCwLkDQsd6X/DNt7124qM3KkGHBWkP7tTrjVwIWhRLMltxqSgkMdeRx69KqNarxHEW0hCcyS2gMgEM7HyA9dzVQoBSbgCieYgAvlBGgiQQz/1pfilJBBUpgRyhHuHJaX1BPUzR/DrayQrMnKqCGOmVo01DydgYp/6iXTOzx9KUgG2okDp9Pm209KlApsq2thv96T6u1StlV/il4fxG2Yhuz6eVaYlZ8Ily/hpL7udS/WT71KlKYG4RfUpipRJ8O4XJJnrO9Mlf+lB3cD0qVK19aB06J/2qPq+v1PvWXEZUx0zIDbbmpUqYKpw2QXmE/ZVWSWWtoZAZtpGnSpUo+mH6s8ujf8A20jtLJSSSSc+p1kF57ufevalPHxXL1fFoDX4EKH/APbfZxRHhDImBsNNiQ48pNSpXWeJvq2Jiwhv5FfRSgPpSXCWwq2ygC6lO4d+U6vroKlSpbkacLspHhkJAJKwSwchwJO8RSnjYj1V/wDGqvKlH2PuNrJ5gNhagbCDoNqV8IQMyoHypPr4ig/mwAqVKqel1eKDX1AQGVA006egphi7KfwqjlDhC2LB4CSJ7VKlRfT9FGJUxB3j6Woq+KDlKjJ67+9SpW4pWwVoG+sEAjISxG4JY+da2LCcqDlD+HqwqVKviawv6J/3EeztQ2HSPDUGgmR6GpUqKmekGLWQm8xIYFu0bdK6nGHmsd7s/wDZI+1SpWqqB4JOMX2RZb/tYP3Jo/itsFSXAP8ADOo/1XKlSn7H+oDA6nsiOzqD+9McFK1v/L+oP3J96lSqpngXCpBQI2qVKlS6P//Z"/>
          <p:cNvSpPr>
            <a:spLocks noChangeAspect="1" noChangeArrowheads="1"/>
          </p:cNvSpPr>
          <p:nvPr/>
        </p:nvSpPr>
        <p:spPr bwMode="auto">
          <a:xfrm>
            <a:off x="155575" y="-1638300"/>
            <a:ext cx="4552950" cy="3419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032" name="Picture 8" descr="http://ferdinand-hunting.com/images/cagal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00400"/>
            <a:ext cx="3714750" cy="2789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lovci.info/albums/userpics/10002/normal_vuk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 y="3200401"/>
            <a:ext cx="3859213" cy="2789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Left-Right Arrow 5"/>
          <p:cNvSpPr/>
          <p:nvPr/>
        </p:nvSpPr>
        <p:spPr>
          <a:xfrm>
            <a:off x="3886200" y="4278086"/>
            <a:ext cx="1600200" cy="7620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2163803" y="5971783"/>
            <a:ext cx="536494" cy="369332"/>
          </a:xfrm>
          <a:prstGeom prst="rect">
            <a:avLst/>
          </a:prstGeom>
          <a:noFill/>
        </p:spPr>
        <p:txBody>
          <a:bodyPr wrap="none" rtlCol="0">
            <a:spAutoFit/>
          </a:bodyPr>
          <a:lstStyle/>
          <a:p>
            <a:r>
              <a:rPr lang="hr-HR" dirty="0" smtClean="0"/>
              <a:t>Vuk</a:t>
            </a:r>
            <a:endParaRPr lang="hr-HR" dirty="0"/>
          </a:p>
        </p:txBody>
      </p:sp>
      <p:sp>
        <p:nvSpPr>
          <p:cNvPr id="8" name="TextBox 7"/>
          <p:cNvSpPr txBox="1"/>
          <p:nvPr/>
        </p:nvSpPr>
        <p:spPr>
          <a:xfrm>
            <a:off x="6361316" y="5971783"/>
            <a:ext cx="745717" cy="369332"/>
          </a:xfrm>
          <a:prstGeom prst="rect">
            <a:avLst/>
          </a:prstGeom>
          <a:noFill/>
        </p:spPr>
        <p:txBody>
          <a:bodyPr wrap="none" rtlCol="0">
            <a:spAutoFit/>
          </a:bodyPr>
          <a:lstStyle/>
          <a:p>
            <a:r>
              <a:rPr lang="hr-HR" dirty="0" smtClean="0"/>
              <a:t>Čaglja</a:t>
            </a:r>
            <a:endParaRPr lang="hr-HR" dirty="0"/>
          </a:p>
        </p:txBody>
      </p:sp>
    </p:spTree>
    <p:extLst>
      <p:ext uri="{BB962C8B-B14F-4D97-AF65-F5344CB8AC3E}">
        <p14:creationId xmlns:p14="http://schemas.microsoft.com/office/powerpoint/2010/main" val="16861632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barn(inVertical)">
                                      <p:cBhvr>
                                        <p:cTn id="20" dur="500"/>
                                        <p:tgtEl>
                                          <p:spTgt spid="103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barn(inVertical)">
                                      <p:cBhvr>
                                        <p:cTn id="26" dur="500"/>
                                        <p:tgtEl>
                                          <p:spTgt spid="103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hr-HR" dirty="0" smtClean="0"/>
              <a:t>10 stvari koje sigurno niste znali o psima</a:t>
            </a:r>
            <a:endParaRPr lang="hr-HR" dirty="0"/>
          </a:p>
        </p:txBody>
      </p:sp>
      <p:sp>
        <p:nvSpPr>
          <p:cNvPr id="3" name="Content Placeholder 2"/>
          <p:cNvSpPr>
            <a:spLocks noGrp="1"/>
          </p:cNvSpPr>
          <p:nvPr>
            <p:ph idx="1"/>
          </p:nvPr>
        </p:nvSpPr>
        <p:spPr/>
        <p:txBody>
          <a:bodyPr>
            <a:normAutofit/>
          </a:bodyPr>
          <a:lstStyle/>
          <a:p>
            <a:endParaRPr lang="vi-VN" dirty="0"/>
          </a:p>
          <a:p>
            <a:endParaRPr lang="vi-VN" dirty="0"/>
          </a:p>
          <a:p>
            <a:endParaRPr lang="vi-VN" dirty="0"/>
          </a:p>
          <a:p>
            <a:endParaRPr lang="vi-VN" dirty="0"/>
          </a:p>
        </p:txBody>
      </p:sp>
    </p:spTree>
    <p:extLst>
      <p:ext uri="{BB962C8B-B14F-4D97-AF65-F5344CB8AC3E}">
        <p14:creationId xmlns:p14="http://schemas.microsoft.com/office/powerpoint/2010/main" val="5256637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pPr algn="just"/>
            <a:r>
              <a:rPr lang="vi-VN" sz="2000" dirty="0"/>
              <a:t>1. Uplašen pas će staviti svoj rep između nogu, jer na taj način pokriva žlijezde u analnoj regiji. Budući da analne žlijezde izlučuju osobne mirise kojima se psi identificiraju, rep između nogu je ekvivalent nesigurnih ljudi koji pokriju lice rukama.</a:t>
            </a:r>
          </a:p>
          <a:p>
            <a:endParaRPr lang="vi-VN" sz="2000" dirty="0"/>
          </a:p>
          <a:p>
            <a:r>
              <a:rPr lang="vi-VN" sz="2000" dirty="0"/>
              <a:t>2. Hrtovi su najbrži psi na svijetu, s brzinom do 70 kilometara na sat.</a:t>
            </a:r>
          </a:p>
          <a:p>
            <a:endParaRPr lang="vi-VN" sz="2000" dirty="0"/>
          </a:p>
          <a:p>
            <a:r>
              <a:rPr lang="vi-VN" sz="2000" dirty="0"/>
              <a:t>3. Otisak psećeg nosa je jednak ljudskom otisku prstiju – i može se koristiti za jednostavnu identifikaciju pasa.</a:t>
            </a:r>
          </a:p>
          <a:p>
            <a:endParaRPr lang="vi-VN" sz="2000" dirty="0"/>
          </a:p>
          <a:p>
            <a:pPr algn="just"/>
            <a:r>
              <a:rPr lang="vi-VN" sz="2000" dirty="0"/>
              <a:t>4. Psi imaju dvostruko više mišića od ljudi za kretanje ušiju. Psi koristite ove mišiće za prikaz preko 100 različitih izraza lica! Oni im također pomažu da čuju zvukove na četiri puta većoj udaljenosti od ljudi.</a:t>
            </a:r>
          </a:p>
          <a:p>
            <a:endParaRPr lang="hr-HR" dirty="0"/>
          </a:p>
        </p:txBody>
      </p:sp>
    </p:spTree>
    <p:extLst>
      <p:ext uri="{BB962C8B-B14F-4D97-AF65-F5344CB8AC3E}">
        <p14:creationId xmlns:p14="http://schemas.microsoft.com/office/powerpoint/2010/main" val="16755248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400600"/>
          </a:xfrm>
        </p:spPr>
        <p:txBody>
          <a:bodyPr>
            <a:normAutofit/>
          </a:bodyPr>
          <a:lstStyle/>
          <a:p>
            <a:pPr marL="0" indent="0">
              <a:buNone/>
            </a:pPr>
            <a:r>
              <a:rPr lang="vi-VN" sz="2000" dirty="0"/>
              <a:t>5. Psi mogu ‘pokupiti’ naše bolesti, a isto tako – psi mogu identificirati bolesti u ljudima, kao što su tumor ili </a:t>
            </a:r>
            <a:r>
              <a:rPr lang="vi-VN" sz="2000" dirty="0" smtClean="0"/>
              <a:t>dijabetis.</a:t>
            </a:r>
            <a:r>
              <a:rPr lang="hr-HR" sz="2000" dirty="0" smtClean="0"/>
              <a:t> </a:t>
            </a:r>
            <a:r>
              <a:rPr lang="vi-VN" sz="2000" dirty="0" smtClean="0"/>
              <a:t>Na </a:t>
            </a:r>
            <a:r>
              <a:rPr lang="vi-VN" sz="2000" dirty="0"/>
              <a:t>svijetu postoji samo oko 350 Česky terijera – i vjerovatno su i najrjeđa pasmina</a:t>
            </a:r>
          </a:p>
          <a:p>
            <a:endParaRPr lang="vi-VN" sz="2200" dirty="0"/>
          </a:p>
          <a:p>
            <a:pPr marL="0" indent="0">
              <a:buNone/>
            </a:pPr>
            <a:r>
              <a:rPr lang="vi-VN" sz="2000" dirty="0"/>
              <a:t>6. Psi mogu biti pametni kao 2-godišnje dijete, prema istraživanju koje je predstavljeno 2009. godine na sastanku Američkog psihološkog društva. Neke pasmine su sposobne da razumiju i do 200 riječi!</a:t>
            </a:r>
          </a:p>
          <a:p>
            <a:endParaRPr lang="vi-VN" sz="2200" dirty="0"/>
          </a:p>
          <a:p>
            <a:pPr marL="0" indent="0">
              <a:buNone/>
            </a:pPr>
            <a:r>
              <a:rPr lang="vi-VN" sz="2000" dirty="0"/>
              <a:t>7. Studija iz 2008. godine objavljena u časopisu Proceedings of the National Academy of Sciences otkrila je da psi postaju ljubomorni kada ne dobiju poslasticu za trik, a drugi pas u blizini je dobije. Psi bi postali nervozni, počeli bi grebati, prestati raditi trikove i izbjegavati druge pse. Zanimljivo je to što psi nisu bili ljubomorni ako bi drugi pas dobio komad mesa, a oni komad kruha – bitno je samo da i oni nešto dobiju.</a:t>
            </a:r>
          </a:p>
          <a:p>
            <a:endParaRPr lang="hr-HR" dirty="0"/>
          </a:p>
        </p:txBody>
      </p:sp>
    </p:spTree>
    <p:extLst>
      <p:ext uri="{BB962C8B-B14F-4D97-AF65-F5344CB8AC3E}">
        <p14:creationId xmlns:p14="http://schemas.microsoft.com/office/powerpoint/2010/main" val="32655290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hr-HR" sz="2000" dirty="0"/>
          </a:p>
          <a:p>
            <a:pPr marL="0" indent="0">
              <a:buNone/>
            </a:pPr>
            <a:r>
              <a:rPr lang="hr-HR" sz="2400" dirty="0"/>
              <a:t>8. Psi su najraznolikija vrsta sisavca. Na primjer, lubanja Njemačkog ovčara se razlikuje od lubanje pekinezera, kao što se lubanja mačke razlikuje od lubanje morža.</a:t>
            </a:r>
          </a:p>
          <a:p>
            <a:endParaRPr lang="hr-HR" sz="2400" dirty="0"/>
          </a:p>
          <a:p>
            <a:pPr marL="0" indent="0">
              <a:buNone/>
            </a:pPr>
            <a:r>
              <a:rPr lang="hr-HR" sz="2400" dirty="0"/>
              <a:t>9. Pas može locirati izvor zvuka u djeliću sekunde, a može čuti zvukove četiri puta dalje od ljudi.</a:t>
            </a:r>
          </a:p>
          <a:p>
            <a:endParaRPr lang="hr-HR" sz="2400" dirty="0"/>
          </a:p>
          <a:p>
            <a:pPr marL="0" indent="0">
              <a:buNone/>
            </a:pPr>
            <a:r>
              <a:rPr lang="hr-HR" sz="2400" dirty="0"/>
              <a:t>10. Svi domaći psi imaju zajedničkog predaka – sivog vuka.</a:t>
            </a:r>
          </a:p>
        </p:txBody>
      </p:sp>
    </p:spTree>
    <p:extLst>
      <p:ext uri="{BB962C8B-B14F-4D97-AF65-F5344CB8AC3E}">
        <p14:creationId xmlns:p14="http://schemas.microsoft.com/office/powerpoint/2010/main" val="39058227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Najvišlji i najniži pas na svijetu </a:t>
            </a:r>
            <a:endParaRPr lang="hr-HR" dirty="0"/>
          </a:p>
        </p:txBody>
      </p:sp>
      <p:sp>
        <p:nvSpPr>
          <p:cNvPr id="3" name="Content Placeholder 2"/>
          <p:cNvSpPr>
            <a:spLocks noGrp="1"/>
          </p:cNvSpPr>
          <p:nvPr>
            <p:ph idx="1"/>
          </p:nvPr>
        </p:nvSpPr>
        <p:spPr/>
        <p:txBody>
          <a:bodyPr/>
          <a:lstStyle/>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4430"/>
            <a:ext cx="3257266" cy="379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14430"/>
            <a:ext cx="3778465" cy="379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038600" y="3617913"/>
            <a:ext cx="533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458933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Autofit/>
          </a:bodyPr>
          <a:lstStyle/>
          <a:p>
            <a:r>
              <a:rPr lang="vi-VN" sz="1500" b="1" dirty="0">
                <a:solidFill>
                  <a:srgbClr val="515050"/>
                </a:solidFill>
                <a:latin typeface="Century Gothic"/>
              </a:rPr>
              <a:t>ZAŠTO PAS LIŽE RANE NA TIJELU? </a:t>
            </a: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Poznato je da rane kod</a:t>
            </a:r>
            <a:r>
              <a:rPr lang="hr-HR" sz="1500" b="1" dirty="0">
                <a:solidFill>
                  <a:srgbClr val="515050"/>
                </a:solidFill>
                <a:latin typeface="Century Gothic"/>
              </a:rPr>
              <a:t> pasa</a:t>
            </a:r>
            <a:r>
              <a:rPr lang="vi-VN" sz="1500" b="1" dirty="0">
                <a:solidFill>
                  <a:srgbClr val="515050"/>
                </a:solidFill>
                <a:latin typeface="Century Gothic"/>
              </a:rPr>
              <a:t>zarastaju prije nego rane kod ostalih</a:t>
            </a:r>
            <a:r>
              <a:rPr lang="hr-HR" sz="1500" b="1" dirty="0">
                <a:solidFill>
                  <a:srgbClr val="515050"/>
                </a:solidFill>
                <a:latin typeface="Century Gothic"/>
              </a:rPr>
              <a:t> doma</a:t>
            </a:r>
            <a:r>
              <a:rPr lang="vi-VN" sz="1500" b="1" dirty="0">
                <a:solidFill>
                  <a:srgbClr val="515050"/>
                </a:solidFill>
                <a:latin typeface="Century Gothic"/>
              </a:rPr>
              <a:t>ćih životinja. Pas liže svoje rane kad se povrijedi kako ne bi došlo do infekcije. U slini psa nalaze se sastojci (karbonati, natrij, globulin) koji osvježavaju ranu, dezinficiraju je, suše i tako ubrzavaju zacijeljenje. </a:t>
            </a:r>
            <a:r>
              <a:rPr lang="vi-VN" sz="1500" b="1" dirty="0">
                <a:solidFill>
                  <a:prstClr val="black"/>
                </a:solidFill>
              </a:rPr>
              <a:t/>
            </a:r>
            <a:br>
              <a:rPr lang="vi-VN" sz="1500" b="1" dirty="0">
                <a:solidFill>
                  <a:prstClr val="black"/>
                </a:solidFill>
              </a:rPr>
            </a:b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ZAŠTO PSI JEDU TRAVU? </a:t>
            </a: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Poznato je da</a:t>
            </a:r>
            <a:r>
              <a:rPr lang="hr-HR" sz="1500" b="1" dirty="0">
                <a:solidFill>
                  <a:srgbClr val="515050"/>
                </a:solidFill>
                <a:latin typeface="Century Gothic"/>
              </a:rPr>
              <a:t> se</a:t>
            </a:r>
            <a:r>
              <a:rPr lang="vi-VN" sz="1500" b="1" dirty="0">
                <a:solidFill>
                  <a:srgbClr val="515050"/>
                </a:solidFill>
                <a:latin typeface="Century Gothic"/>
              </a:rPr>
              <a:t> pas nekada isključivo hranio mesom životinja koje je ulovio, danas zvijeri pri ulovu najprije pojedu iznutrice (u želucu ima trave). Danas se pas uglavnom hrani 1/3</a:t>
            </a:r>
            <a:r>
              <a:rPr lang="hr-HR" sz="1500" b="1" dirty="0">
                <a:solidFill>
                  <a:srgbClr val="515050"/>
                </a:solidFill>
                <a:latin typeface="Century Gothic"/>
              </a:rPr>
              <a:t> mesa </a:t>
            </a:r>
            <a:r>
              <a:rPr lang="vi-VN" sz="1500" b="1" dirty="0">
                <a:solidFill>
                  <a:srgbClr val="515050"/>
                </a:solidFill>
                <a:latin typeface="Century Gothic"/>
              </a:rPr>
              <a:t>i 2/3 ostalih proizvoda. Primjećujemo da pas jede travu ali ne svaku već tzv. pasju travu. Travom si olakšava probavu. Kada se pas čisti, često proguta i nešto dlaka koje mu ostanu u želucu. </a:t>
            </a:r>
            <a:r>
              <a:rPr lang="hr-HR" sz="1500" b="1" dirty="0">
                <a:solidFill>
                  <a:srgbClr val="515050"/>
                </a:solidFill>
                <a:latin typeface="Century Gothic"/>
              </a:rPr>
              <a:t>Trava  mu </a:t>
            </a:r>
            <a:r>
              <a:rPr lang="vi-VN" sz="1500" b="1" dirty="0">
                <a:solidFill>
                  <a:srgbClr val="515050"/>
                </a:solidFill>
                <a:latin typeface="Century Gothic"/>
              </a:rPr>
              <a:t> pomaže da dlaku lakše povrati. Sama trava također pospješuje funkcije crijeva i želuca te u tijelo unosi i potrebnu dozu vitamina. </a:t>
            </a:r>
            <a:r>
              <a:rPr lang="vi-VN" sz="1500" b="1" dirty="0">
                <a:solidFill>
                  <a:prstClr val="black"/>
                </a:solidFill>
              </a:rPr>
              <a:t/>
            </a:r>
            <a:br>
              <a:rPr lang="vi-VN" sz="1500" b="1" dirty="0">
                <a:solidFill>
                  <a:prstClr val="black"/>
                </a:solidFill>
              </a:rPr>
            </a:b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ZAŠTO PAS ZAKOPAVA HRANU? </a:t>
            </a: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Kada pas raspolaže s većom količinom hrane, zbog straha da je sutra možda neće imati, zakopava je u zemlju ili pijesak. To u prirodi rade šakali i vukovi. Ta hrana psu ne služi samo kao rezerva, nego zakopano meso i druga hrana zbog vlage u zemlji sazrije i fermentira. Na taj način hrana postaje ukusnija i lakše probavljiva. </a:t>
            </a:r>
            <a:r>
              <a:rPr lang="vi-VN" sz="1500" b="1" dirty="0">
                <a:solidFill>
                  <a:prstClr val="black"/>
                </a:solidFill>
              </a:rPr>
              <a:t/>
            </a:r>
            <a:br>
              <a:rPr lang="vi-VN" sz="1500" b="1" dirty="0">
                <a:solidFill>
                  <a:prstClr val="black"/>
                </a:solidFill>
              </a:rPr>
            </a:b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ZAŠTO, KADA POČNE LAJATI JEDAN PAS, LAJU l SVI OSTALI PSI U SUSJEDSTVU? </a:t>
            </a:r>
            <a:r>
              <a:rPr lang="vi-VN" sz="1500" b="1" dirty="0">
                <a:solidFill>
                  <a:prstClr val="black"/>
                </a:solidFill>
              </a:rPr>
              <a:t/>
            </a:r>
            <a:br>
              <a:rPr lang="vi-VN" sz="1500" b="1" dirty="0">
                <a:solidFill>
                  <a:prstClr val="black"/>
                </a:solidFill>
              </a:rPr>
            </a:br>
            <a:r>
              <a:rPr lang="vi-VN" sz="1500" b="1" dirty="0">
                <a:solidFill>
                  <a:srgbClr val="515050"/>
                </a:solidFill>
                <a:latin typeface="Century Gothic"/>
              </a:rPr>
              <a:t>Poznato je da je nekada pas živio u čoporu i da je društvena životinja. Prilikom zbližavanja čovjeka i psa društvenost prema drugim psima je oslabila. Postao je privržen svome vlasniku kojeg doživljava kao vođu čopora. Naravno, ne zaboravlja svoje porijeklo. U psu se bude uspomene na čopor, na noćno zavijanje (danas samo kod vukova i šakala). Ako pas najavi neku promjenu u svojoj okolini isto naprave (počnu lajati) svi psi u susjedstvu, bez obzira stoje kod njih sve mirno. To je odraz njihove uzajamne brige i </a:t>
            </a:r>
            <a:r>
              <a:rPr lang="hr-HR" sz="1500" b="1" dirty="0">
                <a:solidFill>
                  <a:srgbClr val="515050"/>
                </a:solidFill>
                <a:latin typeface="Century Gothic"/>
              </a:rPr>
              <a:t>pomoći</a:t>
            </a:r>
            <a:r>
              <a:rPr lang="vi-VN" sz="1500" b="1" dirty="0">
                <a:solidFill>
                  <a:srgbClr val="515050"/>
                </a:solidFill>
                <a:latin typeface="Century Gothic"/>
              </a:rPr>
              <a:t> u spomen nekadašnjeg zajedništva u čoporu, iako bi se u međusobnom susretu sigurno potukli.</a:t>
            </a:r>
            <a:endParaRPr lang="hr-HR" sz="1500" b="1" dirty="0"/>
          </a:p>
        </p:txBody>
      </p:sp>
    </p:spTree>
    <p:extLst>
      <p:ext uri="{BB962C8B-B14F-4D97-AF65-F5344CB8AC3E}">
        <p14:creationId xmlns:p14="http://schemas.microsoft.com/office/powerpoint/2010/main" val="40342633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r>
              <a:rPr lang="vi-VN" sz="4300" dirty="0"/>
              <a:t/>
            </a:r>
            <a:br>
              <a:rPr lang="vi-VN" sz="4300" dirty="0"/>
            </a:br>
            <a:r>
              <a:rPr lang="vi-VN" sz="6400" dirty="0"/>
              <a:t/>
            </a:r>
            <a:br>
              <a:rPr lang="vi-VN" sz="6400" dirty="0"/>
            </a:br>
            <a:r>
              <a:rPr lang="vi-VN" sz="7600" dirty="0"/>
              <a:t>ZAŠTO PSI TRČE ZA VOZILIMA? </a:t>
            </a:r>
            <a:br>
              <a:rPr lang="vi-VN" sz="7600" dirty="0"/>
            </a:br>
            <a:r>
              <a:rPr lang="vi-VN" sz="7600" dirty="0"/>
              <a:t>Svatko od nas imao je priliku vidjeti psa kako trči za automobilom i želi ga ugristi, a kad mu to ne uspije, s repom među nogama vraća se natrag u svoje dvorište. To je refleks prastarog načina lova koji je bio pasja potreba: da ugrize divljač, zadavi je i time priskrbi plijen za sebe i gospodara. Nos mu ukazuje da je auto stroj od željeza, oči i razum mu kazuju da je njegov trk uzaludan. Pas se ponaša nagonski. </a:t>
            </a:r>
            <a:br>
              <a:rPr lang="vi-VN" sz="7600" dirty="0"/>
            </a:br>
            <a:r>
              <a:rPr lang="vi-VN" sz="7600" dirty="0"/>
              <a:t/>
            </a:r>
            <a:br>
              <a:rPr lang="vi-VN" sz="7600" dirty="0"/>
            </a:br>
            <a:r>
              <a:rPr lang="vi-VN" sz="7600" dirty="0"/>
              <a:t>ZAŠTO PSI PREDNJIM l ZADNJIM NOGAMA GREBU PO ZEMLJI? </a:t>
            </a:r>
            <a:br>
              <a:rPr lang="vi-VN" sz="7600" dirty="0"/>
            </a:br>
            <a:r>
              <a:rPr lang="vi-VN" sz="7600" dirty="0"/>
              <a:t>Vukovi na svojim stazama a posebno na križanjima zadnjim nogama grebu po zemlji te na taj način ostavljaju znakove raspoznavanja, kao orijentaciju za čopor koji ih slijedi. Na isti način psi obilježavaju svoj teren da bi iza njih ostao bilo kakav trag. Namjena tih tragova je da upozori i obavijesti ostale pse da je tuda prošao te da računaju na susret s njim. </a:t>
            </a:r>
            <a:br>
              <a:rPr lang="vi-VN" sz="7600" dirty="0"/>
            </a:br>
            <a:r>
              <a:rPr lang="vi-VN" sz="7600" dirty="0"/>
              <a:t/>
            </a:r>
            <a:br>
              <a:rPr lang="vi-VN" sz="7600" dirty="0"/>
            </a:br>
            <a:r>
              <a:rPr lang="vi-VN" sz="7600" dirty="0"/>
              <a:t>ZAŠTO PAS KRUŽI KADA ŽELI LEĆI? </a:t>
            </a:r>
            <a:br>
              <a:rPr lang="vi-VN" sz="7600" dirty="0"/>
            </a:br>
            <a:r>
              <a:rPr lang="vi-VN" sz="7600" dirty="0"/>
              <a:t>Iz iskustva znamo da svaki pas prije spavanja više puta kruži oko ležaja te zatim legne. To činii u kućici, u stanu ili na livadi. Tu pojavu je pas naslijedio od predaka koji su izabirali ležajeve u kakvoj udolini kako bi se što ugodnije smjestili. Mnogi nagonski postupci današnjeg psa podsjećaju na instinktivne (nagonske) radnje njegovih predaka koje su morali upotrebljavati da bi opstali. </a:t>
            </a:r>
            <a:br>
              <a:rPr lang="vi-VN" sz="7600" dirty="0"/>
            </a:br>
            <a:r>
              <a:rPr lang="vi-VN" sz="7600" dirty="0"/>
              <a:t/>
            </a:r>
            <a:br>
              <a:rPr lang="vi-VN" sz="7600" dirty="0"/>
            </a:br>
            <a:r>
              <a:rPr lang="vi-VN" sz="7600" dirty="0"/>
              <a:t>ZAŠTO PAS DAHĆE? </a:t>
            </a:r>
            <a:br>
              <a:rPr lang="vi-VN" sz="7600" dirty="0"/>
            </a:br>
            <a:r>
              <a:rPr lang="vi-VN" sz="7600" dirty="0"/>
              <a:t>Pas se ne znoji i dahtanjem, otvorenih usta i isplaženim jezikom se rashlađuje, odnosno regulira temperaturu tijela. Normalna temperatura psa je 38,5 C.</a:t>
            </a:r>
          </a:p>
          <a:p>
            <a:endParaRPr lang="hr-HR" sz="4400" dirty="0"/>
          </a:p>
        </p:txBody>
      </p:sp>
    </p:spTree>
    <p:extLst>
      <p:ext uri="{BB962C8B-B14F-4D97-AF65-F5344CB8AC3E}">
        <p14:creationId xmlns:p14="http://schemas.microsoft.com/office/powerpoint/2010/main" val="12203028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Jeste li znali ? </a:t>
            </a:r>
            <a:br>
              <a:rPr lang="hr-HR" dirty="0" smtClean="0"/>
            </a:br>
            <a:endParaRPr lang="hr-HR" dirty="0"/>
          </a:p>
        </p:txBody>
      </p:sp>
      <p:sp>
        <p:nvSpPr>
          <p:cNvPr id="3" name="Content Placeholder 2"/>
          <p:cNvSpPr>
            <a:spLocks noGrp="1"/>
          </p:cNvSpPr>
          <p:nvPr>
            <p:ph idx="1"/>
          </p:nvPr>
        </p:nvSpPr>
        <p:spPr>
          <a:xfrm>
            <a:off x="107504" y="1417638"/>
            <a:ext cx="8579296" cy="4708525"/>
          </a:xfrm>
        </p:spPr>
        <p:txBody>
          <a:bodyPr>
            <a:noAutofit/>
          </a:bodyPr>
          <a:lstStyle/>
          <a:p>
            <a:r>
              <a:rPr lang="hr-HR" sz="2000" b="1" dirty="0" smtClean="0"/>
              <a:t>Psi mogu razumjeti do 250 različitih riječi i gestikulacija, mogu brojati do 5 i doristiti se jednostavnim matematičkim operacijama.Prosječan pas inteligantan je kao i dvogodišnje dijete.</a:t>
            </a:r>
          </a:p>
          <a:p>
            <a:r>
              <a:rPr lang="hr-HR" sz="2000" b="1" dirty="0" smtClean="0"/>
              <a:t>Otisak psećega nosa jednak je ljudskomi otisku prstiju i može koristiti za jednostavnu identifikaciju pasa.</a:t>
            </a:r>
          </a:p>
          <a:p>
            <a:r>
              <a:rPr lang="hr-HR" sz="2000" b="1" dirty="0" smtClean="0"/>
              <a:t>Psi imaju dvostruko više mišića od ljudi za kretanje ušiju.Psi se koriste tim mišićima za prikaz više od 100 različitih izraza lica! Oni im također pomažu da čuju zvukove na četiri puta većoj udaljenosti od ljudi.Psu je potrebna samo 1/600 sekunde kako bi shvatio odakle dolazi zvuk.</a:t>
            </a:r>
          </a:p>
          <a:p>
            <a:r>
              <a:rPr lang="hr-HR" sz="2000" b="1" dirty="0" smtClean="0"/>
              <a:t>Pseće oči imaju posebnu membranu koja im omogućava da vide u mraku.</a:t>
            </a:r>
          </a:p>
          <a:p>
            <a:r>
              <a:rPr lang="hr-HR" sz="2000" b="1" dirty="0"/>
              <a:t>m</a:t>
            </a:r>
            <a:r>
              <a:rPr lang="hr-HR" sz="2000" b="1" dirty="0" smtClean="0"/>
              <a:t>it je da psi vide crno-bijelo.Zapravo psi vide plavo,zelenkasto-žuto i razne nijanse sive.</a:t>
            </a:r>
          </a:p>
          <a:p>
            <a:r>
              <a:rPr lang="hr-HR" sz="2000" b="1" dirty="0" smtClean="0"/>
              <a:t>U Iranu je zabranjeno držati psa kao kućnog ljubimca, no smije ga držati ako se dokaže da je potreban za lov ili čuvanje kuće.</a:t>
            </a:r>
            <a:endParaRPr lang="hr-HR" sz="2000" b="1" dirty="0"/>
          </a:p>
        </p:txBody>
      </p:sp>
    </p:spTree>
    <p:extLst>
      <p:ext uri="{BB962C8B-B14F-4D97-AF65-F5344CB8AC3E}">
        <p14:creationId xmlns:p14="http://schemas.microsoft.com/office/powerpoint/2010/main" val="3579307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8000" dirty="0" smtClean="0"/>
              <a:t>Kraj!!</a:t>
            </a:r>
            <a:endParaRPr lang="hr-HR" sz="8000" dirty="0"/>
          </a:p>
        </p:txBody>
      </p:sp>
      <p:sp>
        <p:nvSpPr>
          <p:cNvPr id="3" name="Content Placeholder 2"/>
          <p:cNvSpPr>
            <a:spLocks noGrp="1"/>
          </p:cNvSpPr>
          <p:nvPr>
            <p:ph idx="1"/>
          </p:nvPr>
        </p:nvSpPr>
        <p:spPr>
          <a:xfrm>
            <a:off x="0" y="0"/>
            <a:ext cx="9144000" cy="6858000"/>
          </a:xfrm>
        </p:spPr>
        <p:txBody>
          <a:bodyPr>
            <a:normAutofit/>
          </a:bodyPr>
          <a:lstStyle/>
          <a:p>
            <a:pPr marL="0" indent="0" algn="ctr">
              <a:buNone/>
            </a:pPr>
            <a:r>
              <a:rPr lang="hr-HR" sz="6600" dirty="0" smtClean="0"/>
              <a:t>    </a:t>
            </a:r>
          </a:p>
          <a:p>
            <a:pPr marL="0" indent="0" algn="ctr">
              <a:buNone/>
            </a:pPr>
            <a:endParaRPr lang="hr-HR" sz="6600" dirty="0"/>
          </a:p>
          <a:p>
            <a:pPr marL="0" indent="0" algn="ctr">
              <a:buNone/>
            </a:pPr>
            <a:r>
              <a:rPr lang="hr-HR" sz="6600" b="1" dirty="0" smtClean="0"/>
              <a:t>Napravili: 6 b !!</a:t>
            </a:r>
            <a:endParaRPr lang="hr-HR" sz="6600" b="1" dirty="0"/>
          </a:p>
        </p:txBody>
      </p:sp>
      <p:sp>
        <p:nvSpPr>
          <p:cNvPr id="4" name="AutoShape 2" descr="data:image/jpeg;base64,/9j/4AAQSkZJRgABAQAAAQABAAD/2wCEAAkGBxQTEhUTExQWFhIWGBoVGBgYGRsbHBwcGhQWFx8YGRwaHSkgHBwlHBgUITIhJSkrLi4uFx8zODM4NygtLisBCgoKDg0OGxAQGy4kICY3MCwwMCwsLDQsLjgvLCwvMCw0LCwsNCwvNCw3NDQsLDQsLywsLCwsLCwsNSwsLCwsLP/AABEIAI4AngMBEQACEQEDEQH/xAAbAAEAAgMBAQAAAAAAAAAAAAAABAUBAwYHAv/EADwQAAIBAgMFBQUGBgIDAQAAAAECAAMRBCExBRJBUWEGEyJxkTJSgaGxFDNCcsHRByNigpKiFbJT4fEk/8QAGwEBAAIDAQEAAAAAAAAAAAAAAAQFAQMGAgf/xAAzEQACAgECAwUHAwQDAAAAAAAAAQIDEQQxBRIhEyJBUWEycYGRsdHwBqHBFELh8SNSYv/aAAwDAQACEQMRAD8A9xgCAIAgCAIAgCAIAgGGYAXJsIBEbatEZd6hPIEH6QDH/K0veP8Ai37QDH/L0eNQD81x9YBJo4hHzRlYf0kH6QDbAEAQBAEAQBAEAQBAEAQBAI+KxipYZlzoq5sf2HU5QDSKdZ/aYU191M2+LHL4AfGAfS7LpXuV3zzfxH/a9oBLVQMgLDpAMwBAI1bAUmzampPOwv66wDX9gI+7qOvQnfX0bP0IgHz9qqJ96lx79O5HxXUfC8Al0ayuAykMp0IzgGyAIAgCAIAgCAIAgEXaGK3FG6Lux3VHU8T0AuT5QDGBwoW5vvO2bMdT+w5DhAJLmwPlMN4RlbnJbNxGLrhmSoBum1rAcL5ZTndLdrdUnOE0seBdX16WhqMo7ltsLar1GalVFqia24529ZYaDWTtlKq1YkiHq9LGtKyt91lzLMgCAIAgCAQq+CzL0ju1NT7rdHH6jMfKAbcHit8HLddTZlOoP6g6g8YBIgCAIAgCAIAgCAVWMa+IUHRaZI82YD6D5wC0TSAYfQ+UxLYytzidg4auyP3LhRexHM28uU5Xh9WpnXLsZYX+DoNZZRGa7WOSf2Z/l1qlKopFY57173Gtvne8mcM/4r51WLvvx/PmRtf/AMlUbIPu+RnZ2JahinpVHJRrsCx6FgfS4+Ezp7pabVyqsl0fXr8/z3GLq436eNkF1Xl8jfsvaNWvXLKbUFyItrll8eM26XVXanUOUela/Pn4mvUaeqilJ9ZsV+0TFytCiagXU5/Kwizik3Nxor5kvH/SEOHxUVK2fLknbH2wte43Srrqp/QyXotdHU5WMNboj6nSSow85T8StpVWqY82Y7lMEEA5ZC3/AGPykGM528ReG8R+33f7EuUY16Lqur/PodLLwqSBtAbjLWHAhH6oxt/qSD5X5wCfAEAQBAEAQBAEAq9srulKvBbq3RWtn5AgfAmATsPUuIBtIhg5mj2aqrcLXKqTfIEetjKKHCboZjG3C9P9ltLiNcusq8stNk7FSiS1yznVj+kn6TQV6duWW5PxZE1Gsnd02Xkin7UoKtenSQXqWsT0OYv5ZmVnFYq6+FUF3vz6bk7h7dVMrJez+f6L/C4AU6PdJlkRfmSNZcVaaNVPZQ/PUrbL3Zb2kjjKFFaRNPEGsmeiGynr1nL1whS3XqHKPu2ZfTnK1KdPK/fudH2eahuuaCtlqW1OV9ZecOen5ZSoT978Sq1qu5oq1r4GvsphWHeVHUqztxFstfqflPHCaZpTsmsNs9cRti+WEHlI6CXBWkPazWov1Fh5kgD5kQCZAEAQBAEAQBAEAwyggg5g5EQCmZGw54tR4HUp0bmo58OPOAWVDEhgDfWAbwYBmAQMNspErPWuSz8+HO0iV6OELpXeL/Ykz1M51KvwRPksjHy9MHUA+YvMSipboypNbGuvhlZGpkWVgQbZazxOqM4Ot7Poe4WSjNTW6GDwwpoqKSQosL5mYpqVVarjsvMW2Oybm/E23m01lejd84Yfcobg++wyuP6V58T5QCxgCAIAgCAIAgCAIAgFdW2WL71Ju7bW1rofNf2tANff1U9umSOdPxD09r5GAbKG1UY23hfkTY+hzgEsVxANiuDAPqAaa2JVc2YKOpA+sAijaQb7tWqdVFl/yOXpeAZ+yPU++I3f/Gun951byyHnAJyi2Q0gGYAgCAIAgCAIAgCAIAgCAa61BXyZQw6gH6wCKdk0eCW/KSPoYBG2Yu7UqqCSqvYXJNv5aG1z1JgEraFUm1JD434+6vFv0HUwD7o7OpLmEW/Mi59TnAJUAQBAEAQBAEAQBAEAQCq7S7epYKia1U5XCqLgXY6C505k8hAOZ7L/AMUMNjGekiP9oU5Ivj3x7yMLAgcb2mu21VrLTfuWfoeox5i07R7S2gMO5wmFBrN4U3qi3UtlvkezZddZrrttm+sML1az8l9z04xS3OQ2Ftja+DxVKnjaJfD17Uw/ehwtU+zd7eEsfDY5EstuM22ScY5is+h5STfU9AXbqKd2sr0TzceH/MXX1Mix19WeWeYv/wBdP32PfYy3j19xZtU8JYeLK4txy4Saaim2eatiVpkOxLMz+EAk8vaNhYcNNYBaYTChLkks7Zsx1P7AcBAJEAQBAEAQBAEAQBAEAQDDMACSbAZkmNgefdsdjNtZ8IhQ/YFrl6jZhnC02zHJCbLzO9eRa9R2rbXs+fn7vQ2Shy77nTYargaBWnT+z0yvhUDdFjpa/A8LTPawgsIxyt9Sdj8b3a3A3mJCKul2Y2AvwHEngAZ4dzfRGVE0nB4i1++Qtru92NznbXe+N/hNjqnj2v2Mcy8jWuJ3wyVFAdcnQ566MOanOx6EaiV97TzCxG2Kx1RTu74Rt6l4qJOdM6f2n8J+R485Ww1lmhmlvW/PdG9wVq67nT7PxqVkFRDdT6g8QRwI5TpqrY2wU4PKZClFxeGSZsPIgCAIAgCAIAgCAIAgCAc/t2v3tVcKD4cmq293gnxsSelucqOJahuUdPH+7f0X+STTHCc38DfjyWCUUO6Kh3SRkQgBLW5Egbt+F5srak1BbHh9OrNC9oMGKpwQK7wIpld3w3YZIep085aqnu7dPIiu5c2Pz5mmuO6YIc0o1adRb8Kb7yZ/kbe+AEqptVXpeHT9+hLXeiVHbjZW06mLovg3AoboVgTbcO9cva4ubWzz8pdVyio9fpuV9sZuXT4ddvU6Xa6WNJ/x/dseYKk/9gDKXiiSrU/J/Un0b4K7aBuhHx9JzOosU62mTILDKrY20Ps9cE/dVCFfoTkr+tgeh6SRwTXOufZS2Y1FXNHK3R307ErRAEAQBAEAQCoxe2bOyU1DFcmZm3VB90ZEk6X4ZyBqeIVUy5W+puhS5LJ8pt5VNqy7g98HeQfmNgV8yLdZqp4vprJcrlhmZaeaWUSdsYxkpjuyN52CKdbXzLdbAE+k36/Vf02nlYt/A8VQ5pYZWOHpo9VatQsil7M11bdFypBGV7ai1pRaDiOom25yz8iROEdsHRA5XnVEM4rY2K36r1Tq5Zh5XsP9QJxn9T2msnN+5FlKGK0i2avu1KTnQNY9N5SoPrb1llpNQldHPj0NE4d1kZ+xuCONGPKnvwQ2vh3ho1ra8dbXnS9rLlwV3Yxcub4+nvJ9VletUyuu4tI9TdmI9GHrOb4nqEruXyX3J1cXyo1JinpDdN3Qeywza3JhxtzEzpuM1xXLd8zMqG+sSNXxLVGBIIVc89SbW04AXMgcV4vXclXVtu2bqaHHqyLiquR8pQytysElRObbErVVraZrfUcjYjI5zaoSqks77nrc9E7OYzvcNSc+1u2bzUlT8wZ9A01va1Rn5lTbHlm0WU3msQBAEAQBAOT29hadOozrWpqXO81N3AN+acr8iPSc9xbhlV0u0U1GXq+jJunukljGUVdHatImxbdP9Wnwb2T6zkLdJbB439zT+hOTyb0qtamKfioipe3uEBlJXmuenDhJq4jY9LLTXejT/j7Gp1Lm5kW9L+a60vw+2/5QRYf3HLyBk3gVLvt5v7Y7/wAI0X9xF1tFrUqhGoRj/qZ2djxFkGO6PP8AZFXdC+Q+k+cubhZzFw1lYLzvAwIOYOXwm6V/ijWomAzjIVMuou3re3qJNX6g1MYcvR+rXX64Nf8ATQbybKThRYf+yeZ6yms1k5ycpPLZuVaMNVkeVspHtRRorVgNeOQGpPQAZkzNVdlsuWCy/Qy2l1Zznb7aJweEarU8NWp4KFK4uXOW8/Rb33egvynZcM4HGnFt/WXl4Ig3anm7sCHsnD91hqVPiqC/mcyT8TKHUWdrfOfmyXFYikd1/D974ZhwWq4Hx3W+pM7DhLb0yK/U+2dNLIjiAIAgCAQdt1GWhUZSQQNV1AuLkdbXmnUSlGqTjvg91pOSTOJ+0qBcbqrre/zLHXzJnz/U32XywWsYqJj/AJJXRu7a5yUGxtdjug3Isba/CRewlGS51jx+R7yTsALU7D8JKW5WOV/NbG/G8zqae7G1dc7+88xl1aJOy8S6PUqAju95EYEagWBIOtwXJt5y84FqpU4rwsPr++CPqYKXvOrqpvKVOhBHqLTsmsrBXI8robyruA2dfBc8CDuk/KfPdRXyWuMvBlynlZNnZza7VnbDncXE09aTNZmHB0JFmU9NJYR4H29asomsPwf0NEtQoyxJHSJha9r9yx8mpn6sJFn+ntYtkn8T0tTX5n0mFrtpRbl4mQfRiZiH6d1kn1wvj9g9VWvEk0dj1WNnZUFr+HxH4E2A9DLPT/piK63Tz6L7mmWs/wCqNO39q4PZdPvqrePOwJ3qjm2ijhnbSwE6HT6OjTRxXHH1I0pzsZ4K+1q22dqpVqgimhuE4JTU3A8ybXPGauJalU6eUvF9F8T1TW3Pr4HpeJqTiIRLI7nsLh93CITrUZqnwLG3+oWdzw6vk08UVmolmbOgk00iAIAgCAIBxHaTC0RVKCkihQGICgbzMTmf6RbTiSeU5vjFkau7BJN+m5P02WstmnCYSq6F0p7yKbdTbXcHG3/yU1PB77qXbH4LxZulfCMuVketXXeFt7veQupIv+O49nXXraQXTdUnGawvX+P8G3KfVFvsPCmoVQG6Kweo3Atfe3R8bE8gOstuCaGd13bSWILb1xt8iNqbFFY8Trp2pXHnna3BGjiSwH8ur4gf6vxL9D8TynLca0vLZ2iXRlhpp5jjyOQ7UbBGKValNjTxNPOm4Nj5EiQeH6+Wknh9YvdfybLalYvUodl/xc2ngW7nEotbdytUG6/wdcj52M7Oq2FseaDyitlBxeGdRQ/jmCD/APjO8c/vBa9vKJWJEqrRysK7aX8XMbWyo06dEkWBALtnyvl8polqH4FpVweO8nk4LaqYivU36xqVKjG12uT5Z/pNfbeLZJnooVQ6LCO97H7DGEpEt98+bdBwWcxxDVvU2YXsrb7ldypbFzRoNWqJRT2qh3fIfiY9ALmY0WmdtqijzOSjFs9cw9EIiouSqAo8gLTtksLCKpvLybJkwIAgCAIAgELaGyqVa3eJcjQgkG3K6kG3SaL9NVfjtI5we4WSh7LJVGkFUKoAUCwA0Am5JJYR5byaMZs+lVsaiKxGlxNdlFdvtxT95mM5R2ZvpUlUBVACjQAWE2KKisIw3nc+5kwQds7MTEUjTfK+asNVYaMJqupjdBwlsz3Cbg8o8yxuHqUKhp1RZhoeDD3l6fScbq9FOieJbeDLOFimsortr7KoYpbVkBI0YZMPIzVp9Rbp3mt/DwMyipbnK1OwRVv5dUFeTCx/aW0eMKS78evoSKLFXusnRbJ2X3AsqJf3ibn6Ty+KV+CbJs+ILGIx/cnrTAO8x3m4cAPIfqZX36qy7o+i8iFbqJ2dJPp5Hy9UkgC5JNgBmSTwA4ma6qnNqMV1NDeD0Lsd2e+zqalUDv3FvyL7o68Sf2nW6DRrTw67vcrr7ed4Wx0snmgQBAEAQBAEAQBAEAQBAEAh7U2ZSxCblVd4ag6EHmpGYM121QsjyzWUeozcXlHD7U7F16dzQIqp7pIV/nZT8pRajgz3qfwZMhqU/a6FBWw1ZDZ6VVT1RvqBaVk9BfF9Ys3qyL2Z8LTqE2FOoTyCMf0mI6O5vCgzPPHzLTAdlcXVOad0vvVDb0UHe9bSbTwm2T73RGqWogtup22wOzFLDeL263vtw6KNFHz6y902jqoXdXXzIdl0p77F5JZqEAQBAEAQBAEAQBAEAQBAEAQBAEAQBAEAQBAEAQBAEAQD/9k="/>
          <p:cNvSpPr>
            <a:spLocks noChangeAspect="1" noChangeArrowheads="1"/>
          </p:cNvSpPr>
          <p:nvPr/>
        </p:nvSpPr>
        <p:spPr bwMode="auto">
          <a:xfrm>
            <a:off x="155575" y="-808038"/>
            <a:ext cx="18859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392" y="4038600"/>
            <a:ext cx="2604407" cy="234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7957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4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ppt_w</p:attrName>
                                        </p:attrNameLst>
                                      </p:cBhvr>
                                      <p:tavLst>
                                        <p:tav tm="0" fmla="#ppt_w*sin(2.5*pi*$)">
                                          <p:val>
                                            <p:fltVal val="0"/>
                                          </p:val>
                                        </p:tav>
                                        <p:tav tm="100000">
                                          <p:val>
                                            <p:fltVal val="1"/>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childTnLst>
                                </p:cTn>
                              </p:par>
                              <p:par>
                                <p:cTn id="26" presetID="6" presetClass="entr" presetSubtype="16" fill="hold" nodeType="with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circle(in)">
                                      <p:cBhvr>
                                        <p:cTn id="28"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4724400" cy="2895600"/>
          </a:xfrm>
        </p:spPr>
        <p:txBody>
          <a:bodyPr>
            <a:noAutofit/>
          </a:bodyPr>
          <a:lstStyle/>
          <a:p>
            <a:r>
              <a:rPr lang="hr-HR" sz="3000" dirty="0"/>
              <a:t>Prema novim znanstvenim </a:t>
            </a:r>
            <a:r>
              <a:rPr lang="hr-HR" sz="3000" dirty="0" smtClean="0"/>
              <a:t>istraživanjima </a:t>
            </a:r>
            <a:r>
              <a:rPr lang="hr-HR" sz="3000" dirty="0"/>
              <a:t>pripitomljavljanje vuka odigravalo se paralelno u raznim djelovima </a:t>
            </a:r>
            <a:r>
              <a:rPr lang="hr-HR" sz="3000" dirty="0" smtClean="0"/>
              <a:t>svjeta.</a:t>
            </a:r>
            <a:endParaRPr lang="hr-HR" sz="3000" dirty="0"/>
          </a:p>
        </p:txBody>
      </p:sp>
      <p:pic>
        <p:nvPicPr>
          <p:cNvPr id="3074" name="Picture 2" descr="http://alas.matf.bg.ac.rs/%7Eml02010/sivi%20vu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4343400" cy="31455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512" y="6345932"/>
            <a:ext cx="936475" cy="369332"/>
          </a:xfrm>
          <a:prstGeom prst="rect">
            <a:avLst/>
          </a:prstGeom>
          <a:noFill/>
        </p:spPr>
        <p:txBody>
          <a:bodyPr wrap="none" rtlCol="0">
            <a:spAutoFit/>
          </a:bodyPr>
          <a:lstStyle/>
          <a:p>
            <a:r>
              <a:rPr lang="hr-HR" dirty="0" smtClean="0"/>
              <a:t>Sivi vuk </a:t>
            </a:r>
            <a:endParaRPr lang="hr-HR" dirty="0"/>
          </a:p>
        </p:txBody>
      </p:sp>
      <p:pic>
        <p:nvPicPr>
          <p:cNvPr id="3076" name="Picture 4" descr="http://s4.hubimg.com/u/2340771_f4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
            <a:ext cx="41910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83628" y="3526971"/>
            <a:ext cx="3846089" cy="3139321"/>
          </a:xfrm>
          <a:prstGeom prst="rect">
            <a:avLst/>
          </a:prstGeom>
          <a:noFill/>
        </p:spPr>
        <p:txBody>
          <a:bodyPr wrap="square" rtlCol="0">
            <a:spAutoFit/>
          </a:bodyPr>
          <a:lstStyle/>
          <a:p>
            <a:r>
              <a:rPr lang="hr-HR" sz="2200" dirty="0" smtClean="0"/>
              <a:t>Genetska istraživanja raznolikosti psećih pasmina upućuju na to da većina europskih i azijskih pasmina potječe od pripitomljavanja sivog vuka, dok je svjevernoamerički vuk primjerice praotac eskimskoga psa. </a:t>
            </a:r>
            <a:endParaRPr lang="hr-HR" sz="2200" dirty="0"/>
          </a:p>
        </p:txBody>
      </p:sp>
      <p:sp>
        <p:nvSpPr>
          <p:cNvPr id="6" name="TextBox 5"/>
          <p:cNvSpPr txBox="1"/>
          <p:nvPr/>
        </p:nvSpPr>
        <p:spPr>
          <a:xfrm>
            <a:off x="6297275" y="3015734"/>
            <a:ext cx="1350050" cy="369332"/>
          </a:xfrm>
          <a:prstGeom prst="rect">
            <a:avLst/>
          </a:prstGeom>
          <a:noFill/>
        </p:spPr>
        <p:txBody>
          <a:bodyPr wrap="none" rtlCol="0">
            <a:spAutoFit/>
          </a:bodyPr>
          <a:lstStyle/>
          <a:p>
            <a:r>
              <a:rPr lang="hr-HR" dirty="0" smtClean="0"/>
              <a:t>Eskimski pas</a:t>
            </a:r>
            <a:endParaRPr lang="hr-HR" dirty="0"/>
          </a:p>
        </p:txBody>
      </p:sp>
    </p:spTree>
    <p:extLst>
      <p:ext uri="{BB962C8B-B14F-4D97-AF65-F5344CB8AC3E}">
        <p14:creationId xmlns:p14="http://schemas.microsoft.com/office/powerpoint/2010/main" val="28221593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par>
                                <p:cTn id="34" presetID="21" presetClass="entr" presetSubtype="1"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wheel(1)">
                                      <p:cBhvr>
                                        <p:cTn id="36" dur="2000"/>
                                        <p:tgtEl>
                                          <p:spTgt spid="307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par>
                                <p:cTn id="40" presetID="21" presetClass="entr" presetSubtype="1" fill="hold" nodeType="with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wheel(1)">
                                      <p:cBhvr>
                                        <p:cTn id="4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14290"/>
            <a:ext cx="3048000" cy="5706944"/>
          </a:xfrm>
        </p:spPr>
        <p:txBody>
          <a:bodyPr>
            <a:noAutofit/>
          </a:bodyPr>
          <a:lstStyle/>
          <a:p>
            <a:pPr marL="0" indent="0" algn="ctr">
              <a:buNone/>
            </a:pPr>
            <a:r>
              <a:rPr lang="hr-HR" sz="2200" dirty="0"/>
              <a:t>Psi su kroz povjest zauzimali specifična mjesta u mnogim kulturama. U starom Egiptu pas je bio povezan s </a:t>
            </a:r>
            <a:r>
              <a:rPr lang="hr-HR" sz="2200" dirty="0" smtClean="0"/>
              <a:t>bogom Anubisom </a:t>
            </a:r>
            <a:r>
              <a:rPr lang="hr-HR" sz="2200" dirty="0"/>
              <a:t>i bio je predmet pravoga kulta. Faraoni su kao pratnju vodili hrtove i basete</a:t>
            </a:r>
            <a:r>
              <a:rPr lang="hr-HR" sz="2200" dirty="0" smtClean="0"/>
              <a:t>, koji  </a:t>
            </a:r>
            <a:r>
              <a:rPr lang="hr-HR" sz="2200" dirty="0"/>
              <a:t>su imali pravo sahranu i mumifikaciju. Sumerska i asirska civilizacija na području Mezepotamije poznaju i cijene divovske molške pse, nazvane po plemenu Mollos koje potječe s Tibeta.</a:t>
            </a:r>
          </a:p>
        </p:txBody>
      </p:sp>
      <p:pic>
        <p:nvPicPr>
          <p:cNvPr id="4" name="Picture 4" descr="http://upload.wikimedia.org/wikipedia/commons/7/7b/Anubis_stan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98714"/>
            <a:ext cx="2181225" cy="4410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97286" y="5008790"/>
            <a:ext cx="2181225" cy="923330"/>
          </a:xfrm>
          <a:prstGeom prst="rect">
            <a:avLst/>
          </a:prstGeom>
          <a:noFill/>
        </p:spPr>
        <p:txBody>
          <a:bodyPr wrap="square" rtlCol="0">
            <a:spAutoFit/>
          </a:bodyPr>
          <a:lstStyle/>
          <a:p>
            <a:r>
              <a:rPr lang="hr-HR" dirty="0" smtClean="0"/>
              <a:t>Anubis-egipatski bog s tijelom čovjeka i glavom psa</a:t>
            </a:r>
            <a:endParaRPr lang="hr-HR" dirty="0"/>
          </a:p>
        </p:txBody>
      </p:sp>
    </p:spTree>
    <p:extLst>
      <p:ext uri="{BB962C8B-B14F-4D97-AF65-F5344CB8AC3E}">
        <p14:creationId xmlns:p14="http://schemas.microsoft.com/office/powerpoint/2010/main" val="34283503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4572000" cy="2743200"/>
          </a:xfrm>
        </p:spPr>
        <p:txBody>
          <a:bodyPr>
            <a:normAutofit fontScale="85000" lnSpcReduction="10000"/>
          </a:bodyPr>
          <a:lstStyle/>
          <a:p>
            <a:r>
              <a:rPr lang="hr-HR" dirty="0"/>
              <a:t>Pas zauzima značajno mjesto i u grčkoj mitologiji – psi su bila pratitelji Artemide, boginje mjeseca, zvijeri i lova, i Hekate, božice podzemnoga svijeta s tri glave i tri tijela.</a:t>
            </a:r>
          </a:p>
          <a:p>
            <a:pPr marL="0" indent="0">
              <a:buNone/>
            </a:pPr>
            <a:endParaRPr lang="hr-HR" dirty="0"/>
          </a:p>
        </p:txBody>
      </p:sp>
      <p:pic>
        <p:nvPicPr>
          <p:cNvPr id="5122" name="Picture 2" descr="http://matrixworldhr.files.wordpress.com/2011/12/hekate-boc5beica-znanja-mjese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93" y="3214686"/>
            <a:ext cx="3306106" cy="2995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71902" y="6194192"/>
            <a:ext cx="837793" cy="369332"/>
          </a:xfrm>
          <a:prstGeom prst="rect">
            <a:avLst/>
          </a:prstGeom>
          <a:noFill/>
        </p:spPr>
        <p:txBody>
          <a:bodyPr wrap="none" rtlCol="0">
            <a:spAutoFit/>
          </a:bodyPr>
          <a:lstStyle/>
          <a:p>
            <a:r>
              <a:rPr lang="hr-HR" dirty="0" smtClean="0"/>
              <a:t>Hekata</a:t>
            </a:r>
            <a:endParaRPr lang="hr-HR" dirty="0"/>
          </a:p>
        </p:txBody>
      </p:sp>
      <p:pic>
        <p:nvPicPr>
          <p:cNvPr id="5124" name="Picture 4" descr="http://upload.wikimedia.org/wikipedia/commons/9/90/Meister_der_Schule_von_Fontainebleau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42" y="500042"/>
            <a:ext cx="3541740" cy="512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00826" y="5643578"/>
            <a:ext cx="1308413" cy="369332"/>
          </a:xfrm>
          <a:prstGeom prst="rect">
            <a:avLst/>
          </a:prstGeom>
          <a:noFill/>
        </p:spPr>
        <p:txBody>
          <a:bodyPr wrap="square" rtlCol="0">
            <a:spAutoFit/>
          </a:bodyPr>
          <a:lstStyle/>
          <a:p>
            <a:r>
              <a:rPr lang="hr-HR" dirty="0" smtClean="0"/>
              <a:t>Artemida</a:t>
            </a:r>
            <a:endParaRPr lang="hr-HR" dirty="0"/>
          </a:p>
        </p:txBody>
      </p:sp>
    </p:spTree>
    <p:extLst>
      <p:ext uri="{BB962C8B-B14F-4D97-AF65-F5344CB8AC3E}">
        <p14:creationId xmlns:p14="http://schemas.microsoft.com/office/powerpoint/2010/main" val="21142142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wipe(down)">
                                      <p:cBhvr>
                                        <p:cTn id="36" dur="580">
                                          <p:stCondLst>
                                            <p:cond delay="0"/>
                                          </p:stCondLst>
                                        </p:cTn>
                                        <p:tgtEl>
                                          <p:spTgt spid="5124"/>
                                        </p:tgtEl>
                                      </p:cBhvr>
                                    </p:animEffect>
                                    <p:anim calcmode="lin" valueType="num">
                                      <p:cBhvr>
                                        <p:cTn id="37"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42" dur="26">
                                          <p:stCondLst>
                                            <p:cond delay="650"/>
                                          </p:stCondLst>
                                        </p:cTn>
                                        <p:tgtEl>
                                          <p:spTgt spid="5124"/>
                                        </p:tgtEl>
                                      </p:cBhvr>
                                      <p:to x="100000" y="60000"/>
                                    </p:animScale>
                                    <p:animScale>
                                      <p:cBhvr>
                                        <p:cTn id="43" dur="166" decel="50000">
                                          <p:stCondLst>
                                            <p:cond delay="676"/>
                                          </p:stCondLst>
                                        </p:cTn>
                                        <p:tgtEl>
                                          <p:spTgt spid="5124"/>
                                        </p:tgtEl>
                                      </p:cBhvr>
                                      <p:to x="100000" y="100000"/>
                                    </p:animScale>
                                    <p:animScale>
                                      <p:cBhvr>
                                        <p:cTn id="44" dur="26">
                                          <p:stCondLst>
                                            <p:cond delay="1312"/>
                                          </p:stCondLst>
                                        </p:cTn>
                                        <p:tgtEl>
                                          <p:spTgt spid="5124"/>
                                        </p:tgtEl>
                                      </p:cBhvr>
                                      <p:to x="100000" y="80000"/>
                                    </p:animScale>
                                    <p:animScale>
                                      <p:cBhvr>
                                        <p:cTn id="45" dur="166" decel="50000">
                                          <p:stCondLst>
                                            <p:cond delay="1338"/>
                                          </p:stCondLst>
                                        </p:cTn>
                                        <p:tgtEl>
                                          <p:spTgt spid="5124"/>
                                        </p:tgtEl>
                                      </p:cBhvr>
                                      <p:to x="100000" y="100000"/>
                                    </p:animScale>
                                    <p:animScale>
                                      <p:cBhvr>
                                        <p:cTn id="46" dur="26">
                                          <p:stCondLst>
                                            <p:cond delay="1642"/>
                                          </p:stCondLst>
                                        </p:cTn>
                                        <p:tgtEl>
                                          <p:spTgt spid="5124"/>
                                        </p:tgtEl>
                                      </p:cBhvr>
                                      <p:to x="100000" y="90000"/>
                                    </p:animScale>
                                    <p:animScale>
                                      <p:cBhvr>
                                        <p:cTn id="47" dur="166" decel="50000">
                                          <p:stCondLst>
                                            <p:cond delay="1668"/>
                                          </p:stCondLst>
                                        </p:cTn>
                                        <p:tgtEl>
                                          <p:spTgt spid="5124"/>
                                        </p:tgtEl>
                                      </p:cBhvr>
                                      <p:to x="100000" y="100000"/>
                                    </p:animScale>
                                    <p:animScale>
                                      <p:cBhvr>
                                        <p:cTn id="48" dur="26">
                                          <p:stCondLst>
                                            <p:cond delay="1808"/>
                                          </p:stCondLst>
                                        </p:cTn>
                                        <p:tgtEl>
                                          <p:spTgt spid="5124"/>
                                        </p:tgtEl>
                                      </p:cBhvr>
                                      <p:to x="100000" y="95000"/>
                                    </p:animScale>
                                    <p:animScale>
                                      <p:cBhvr>
                                        <p:cTn id="49"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rmAutofit/>
          </a:bodyPr>
          <a:lstStyle/>
          <a:p>
            <a:r>
              <a:rPr lang="hr-HR" dirty="0"/>
              <a:t>Pse se u hinduzimu slavi na praznik Tihar, dok je u kineskoj kulturi psu posvećen jedan od dvanaest znakova kineskoga horoskopa.</a:t>
            </a:r>
          </a:p>
          <a:p>
            <a:endParaRPr lang="hr-HR" dirty="0"/>
          </a:p>
        </p:txBody>
      </p:sp>
      <p:pic>
        <p:nvPicPr>
          <p:cNvPr id="2050" name="Picture 2" descr="http://e-zemun.rs/wp-content/uploads/2011/02/kineski_horoskop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08" y="2143116"/>
            <a:ext cx="4410075" cy="4410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Oval 3"/>
          <p:cNvSpPr/>
          <p:nvPr/>
        </p:nvSpPr>
        <p:spPr>
          <a:xfrm>
            <a:off x="2465614" y="467541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4029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hr-HR" dirty="0" smtClean="0"/>
              <a:t> Terapijski psi</a:t>
            </a:r>
            <a:endParaRPr lang="hr-HR" dirty="0"/>
          </a:p>
        </p:txBody>
      </p:sp>
      <p:sp>
        <p:nvSpPr>
          <p:cNvPr id="3" name="Content Placeholder 2"/>
          <p:cNvSpPr>
            <a:spLocks noGrp="1"/>
          </p:cNvSpPr>
          <p:nvPr>
            <p:ph idx="1"/>
          </p:nvPr>
        </p:nvSpPr>
        <p:spPr>
          <a:xfrm>
            <a:off x="357158" y="1142984"/>
            <a:ext cx="8534400" cy="5562600"/>
          </a:xfrm>
        </p:spPr>
        <p:txBody>
          <a:bodyPr>
            <a:normAutofit/>
          </a:bodyPr>
          <a:lstStyle/>
          <a:p>
            <a:r>
              <a:rPr lang="hr-HR" sz="2100" dirty="0" smtClean="0"/>
              <a:t>Važnu i istaknutu skupinu radnih pasa čine terapijski psi i psi pomogači.</a:t>
            </a:r>
          </a:p>
          <a:p>
            <a:r>
              <a:rPr lang="hr-HR" sz="2100" dirty="0" smtClean="0"/>
              <a:t>To su psi specijalno obučeni za pomoć ljudima kod raznih vrsta bolesti,                                                    hendikepa ili procesa liječenja.</a:t>
            </a:r>
          </a:p>
          <a:p>
            <a:r>
              <a:rPr lang="hr-HR" sz="2100" u="sng" dirty="0" smtClean="0"/>
              <a:t>Rehabilitacijski psi </a:t>
            </a:r>
            <a:r>
              <a:rPr lang="hr-HR" sz="2100" dirty="0" smtClean="0"/>
              <a:t>–su psi koji pomažu osobama s invaliditedom u podizanju kvalitete njihova života.</a:t>
            </a:r>
          </a:p>
          <a:p>
            <a:r>
              <a:rPr lang="hr-HR" sz="2100" dirty="0" smtClean="0"/>
              <a:t>Rehabilitacijski psi imaju i važanu psihološku ulogu za zdravlje, aktivnost osoba s invaliditetom, višestruko obogačuju kvalitetu njihova života.</a:t>
            </a:r>
          </a:p>
        </p:txBody>
      </p:sp>
      <p:pic>
        <p:nvPicPr>
          <p:cNvPr id="8194" name="Picture 2" descr="http://www.kaportal.hr/portal/wp-content/uploads/2010/12/mella-sdp-kapo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08" y="4143380"/>
            <a:ext cx="3973787" cy="2714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radio-mreznica.hr/multimedia/imagecache/tekst-fotografija/foto/mella_donacija_hrane_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18" y="4071942"/>
            <a:ext cx="3841670" cy="2786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17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80">
                                          <p:stCondLst>
                                            <p:cond delay="0"/>
                                          </p:stCondLst>
                                        </p:cTn>
                                        <p:tgtEl>
                                          <p:spTgt spid="8194"/>
                                        </p:tgtEl>
                                      </p:cBhvr>
                                    </p:animEffect>
                                    <p:anim calcmode="lin" valueType="num">
                                      <p:cBhvr>
                                        <p:cTn id="2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4"/>
                                        </p:tgtEl>
                                      </p:cBhvr>
                                      <p:to x="100000" y="60000"/>
                                    </p:animScale>
                                    <p:animScale>
                                      <p:cBhvr>
                                        <p:cTn id="32" dur="166" decel="50000">
                                          <p:stCondLst>
                                            <p:cond delay="676"/>
                                          </p:stCondLst>
                                        </p:cTn>
                                        <p:tgtEl>
                                          <p:spTgt spid="8194"/>
                                        </p:tgtEl>
                                      </p:cBhvr>
                                      <p:to x="100000" y="100000"/>
                                    </p:animScale>
                                    <p:animScale>
                                      <p:cBhvr>
                                        <p:cTn id="33" dur="26">
                                          <p:stCondLst>
                                            <p:cond delay="1312"/>
                                          </p:stCondLst>
                                        </p:cTn>
                                        <p:tgtEl>
                                          <p:spTgt spid="8194"/>
                                        </p:tgtEl>
                                      </p:cBhvr>
                                      <p:to x="100000" y="80000"/>
                                    </p:animScale>
                                    <p:animScale>
                                      <p:cBhvr>
                                        <p:cTn id="34" dur="166" decel="50000">
                                          <p:stCondLst>
                                            <p:cond delay="1338"/>
                                          </p:stCondLst>
                                        </p:cTn>
                                        <p:tgtEl>
                                          <p:spTgt spid="8194"/>
                                        </p:tgtEl>
                                      </p:cBhvr>
                                      <p:to x="100000" y="100000"/>
                                    </p:animScale>
                                    <p:animScale>
                                      <p:cBhvr>
                                        <p:cTn id="35" dur="26">
                                          <p:stCondLst>
                                            <p:cond delay="1642"/>
                                          </p:stCondLst>
                                        </p:cTn>
                                        <p:tgtEl>
                                          <p:spTgt spid="8194"/>
                                        </p:tgtEl>
                                      </p:cBhvr>
                                      <p:to x="100000" y="90000"/>
                                    </p:animScale>
                                    <p:animScale>
                                      <p:cBhvr>
                                        <p:cTn id="36" dur="166" decel="50000">
                                          <p:stCondLst>
                                            <p:cond delay="1668"/>
                                          </p:stCondLst>
                                        </p:cTn>
                                        <p:tgtEl>
                                          <p:spTgt spid="8194"/>
                                        </p:tgtEl>
                                      </p:cBhvr>
                                      <p:to x="100000" y="100000"/>
                                    </p:animScale>
                                    <p:animScale>
                                      <p:cBhvr>
                                        <p:cTn id="37" dur="26">
                                          <p:stCondLst>
                                            <p:cond delay="1808"/>
                                          </p:stCondLst>
                                        </p:cTn>
                                        <p:tgtEl>
                                          <p:spTgt spid="8194"/>
                                        </p:tgtEl>
                                      </p:cBhvr>
                                      <p:to x="100000" y="95000"/>
                                    </p:animScale>
                                    <p:animScale>
                                      <p:cBhvr>
                                        <p:cTn id="38" dur="166" decel="50000">
                                          <p:stCondLst>
                                            <p:cond delay="1834"/>
                                          </p:stCondLst>
                                        </p:cTn>
                                        <p:tgtEl>
                                          <p:spTgt spid="819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196"/>
                                        </p:tgtEl>
                                        <p:attrNameLst>
                                          <p:attrName>style.visibility</p:attrName>
                                        </p:attrNameLst>
                                      </p:cBhvr>
                                      <p:to>
                                        <p:strVal val="visible"/>
                                      </p:to>
                                    </p:set>
                                    <p:animEffect transition="in" filter="wipe(down)">
                                      <p:cBhvr>
                                        <p:cTn id="43" dur="580">
                                          <p:stCondLst>
                                            <p:cond delay="0"/>
                                          </p:stCondLst>
                                        </p:cTn>
                                        <p:tgtEl>
                                          <p:spTgt spid="8196"/>
                                        </p:tgtEl>
                                      </p:cBhvr>
                                    </p:animEffect>
                                    <p:anim calcmode="lin" valueType="num">
                                      <p:cBhvr>
                                        <p:cTn id="44"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49" dur="26">
                                          <p:stCondLst>
                                            <p:cond delay="650"/>
                                          </p:stCondLst>
                                        </p:cTn>
                                        <p:tgtEl>
                                          <p:spTgt spid="8196"/>
                                        </p:tgtEl>
                                      </p:cBhvr>
                                      <p:to x="100000" y="60000"/>
                                    </p:animScale>
                                    <p:animScale>
                                      <p:cBhvr>
                                        <p:cTn id="50" dur="166" decel="50000">
                                          <p:stCondLst>
                                            <p:cond delay="676"/>
                                          </p:stCondLst>
                                        </p:cTn>
                                        <p:tgtEl>
                                          <p:spTgt spid="8196"/>
                                        </p:tgtEl>
                                      </p:cBhvr>
                                      <p:to x="100000" y="100000"/>
                                    </p:animScale>
                                    <p:animScale>
                                      <p:cBhvr>
                                        <p:cTn id="51" dur="26">
                                          <p:stCondLst>
                                            <p:cond delay="1312"/>
                                          </p:stCondLst>
                                        </p:cTn>
                                        <p:tgtEl>
                                          <p:spTgt spid="8196"/>
                                        </p:tgtEl>
                                      </p:cBhvr>
                                      <p:to x="100000" y="80000"/>
                                    </p:animScale>
                                    <p:animScale>
                                      <p:cBhvr>
                                        <p:cTn id="52" dur="166" decel="50000">
                                          <p:stCondLst>
                                            <p:cond delay="1338"/>
                                          </p:stCondLst>
                                        </p:cTn>
                                        <p:tgtEl>
                                          <p:spTgt spid="8196"/>
                                        </p:tgtEl>
                                      </p:cBhvr>
                                      <p:to x="100000" y="100000"/>
                                    </p:animScale>
                                    <p:animScale>
                                      <p:cBhvr>
                                        <p:cTn id="53" dur="26">
                                          <p:stCondLst>
                                            <p:cond delay="1642"/>
                                          </p:stCondLst>
                                        </p:cTn>
                                        <p:tgtEl>
                                          <p:spTgt spid="8196"/>
                                        </p:tgtEl>
                                      </p:cBhvr>
                                      <p:to x="100000" y="90000"/>
                                    </p:animScale>
                                    <p:animScale>
                                      <p:cBhvr>
                                        <p:cTn id="54" dur="166" decel="50000">
                                          <p:stCondLst>
                                            <p:cond delay="1668"/>
                                          </p:stCondLst>
                                        </p:cTn>
                                        <p:tgtEl>
                                          <p:spTgt spid="8196"/>
                                        </p:tgtEl>
                                      </p:cBhvr>
                                      <p:to x="100000" y="100000"/>
                                    </p:animScale>
                                    <p:animScale>
                                      <p:cBhvr>
                                        <p:cTn id="55" dur="26">
                                          <p:stCondLst>
                                            <p:cond delay="1808"/>
                                          </p:stCondLst>
                                        </p:cTn>
                                        <p:tgtEl>
                                          <p:spTgt spid="8196"/>
                                        </p:tgtEl>
                                      </p:cBhvr>
                                      <p:to x="100000" y="95000"/>
                                    </p:animScale>
                                    <p:animScale>
                                      <p:cBhvr>
                                        <p:cTn id="56"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415366" cy="3052762"/>
          </a:xfrm>
        </p:spPr>
        <p:txBody>
          <a:bodyPr>
            <a:normAutofit fontScale="25000" lnSpcReduction="20000"/>
          </a:bodyPr>
          <a:lstStyle/>
          <a:p>
            <a:r>
              <a:rPr lang="hr-HR" sz="8800" u="sng" dirty="0"/>
              <a:t>Psi vodiči</a:t>
            </a:r>
            <a:r>
              <a:rPr lang="hr-HR" sz="8800" dirty="0"/>
              <a:t>- su psi koji pomažu hendikepiranim osobama u </a:t>
            </a:r>
            <a:r>
              <a:rPr lang="hr-HR" sz="8800" dirty="0" smtClean="0"/>
              <a:t>svakodnevnom životu</a:t>
            </a:r>
            <a:r>
              <a:rPr lang="hr-HR" sz="8800" dirty="0"/>
              <a:t>.</a:t>
            </a:r>
          </a:p>
          <a:p>
            <a:r>
              <a:rPr lang="hr-HR" sz="8800" dirty="0"/>
              <a:t>Najpoznatija vrsta pasa vodiča jesu vodiči slijepih osoba.</a:t>
            </a:r>
          </a:p>
          <a:p>
            <a:r>
              <a:rPr lang="hr-HR" sz="8800" dirty="0"/>
              <a:t>Pas se uči poslušnosti</a:t>
            </a:r>
            <a:r>
              <a:rPr lang="hr-HR" sz="8800" dirty="0" smtClean="0"/>
              <a:t>,  određenu </a:t>
            </a:r>
            <a:r>
              <a:rPr lang="hr-HR" sz="8800" dirty="0"/>
              <a:t>pozu tijela</a:t>
            </a:r>
            <a:r>
              <a:rPr lang="hr-HR" sz="8800" dirty="0" smtClean="0"/>
              <a:t>, donosi </a:t>
            </a:r>
            <a:r>
              <a:rPr lang="hr-HR" sz="8800" dirty="0"/>
              <a:t>željene predmete</a:t>
            </a:r>
            <a:r>
              <a:rPr lang="hr-HR" sz="8800" dirty="0" smtClean="0"/>
              <a:t>, navikava </a:t>
            </a:r>
            <a:r>
              <a:rPr lang="hr-HR" sz="8800" dirty="0"/>
              <a:t>se na remenje koje će činiti dio opreme koju će nositi svaki dan.</a:t>
            </a:r>
          </a:p>
          <a:p>
            <a:r>
              <a:rPr lang="hr-HR" sz="8800" dirty="0"/>
              <a:t>Najčešći su psi vodići zlatni </a:t>
            </a:r>
            <a:r>
              <a:rPr lang="hr-HR" sz="8800" dirty="0" smtClean="0"/>
              <a:t>retriveri, labradori </a:t>
            </a:r>
            <a:r>
              <a:rPr lang="hr-HR" sz="8800" dirty="0"/>
              <a:t>i njemački ovčari.</a:t>
            </a:r>
          </a:p>
          <a:p>
            <a:r>
              <a:rPr lang="hr-HR" sz="8800" dirty="0"/>
              <a:t>Psi vodiči gluhih osoba pomažu i u kretanju  izvan kuće, upozoravajući vlasnika na zvukove sirena, pa čak </a:t>
            </a:r>
            <a:r>
              <a:rPr lang="hr-HR" sz="8800" dirty="0" smtClean="0"/>
              <a:t>i </a:t>
            </a:r>
            <a:r>
              <a:rPr lang="hr-HR" sz="8800" dirty="0"/>
              <a:t>na pozivanje vlasnikova </a:t>
            </a:r>
            <a:r>
              <a:rPr lang="hr-HR" sz="8800" dirty="0" smtClean="0"/>
              <a:t>imena.</a:t>
            </a:r>
            <a:endParaRPr lang="hr-HR" sz="8800" dirty="0"/>
          </a:p>
          <a:p>
            <a:endParaRPr lang="hr-HR" dirty="0"/>
          </a:p>
        </p:txBody>
      </p:sp>
      <p:pic>
        <p:nvPicPr>
          <p:cNvPr id="7170" name="Picture 2" descr="http://www.drustvonoa.org/slike/zan%2010/cuko-vodi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78" y="3357562"/>
            <a:ext cx="4191000" cy="3000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03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additive="base">
                                        <p:cTn id="22" dur="500" fill="hold"/>
                                        <p:tgtEl>
                                          <p:spTgt spid="7170"/>
                                        </p:tgtEl>
                                        <p:attrNameLst>
                                          <p:attrName>ppt_x</p:attrName>
                                        </p:attrNameLst>
                                      </p:cBhvr>
                                      <p:tavLst>
                                        <p:tav tm="0">
                                          <p:val>
                                            <p:strVal val="#ppt_x"/>
                                          </p:val>
                                        </p:tav>
                                        <p:tav tm="100000">
                                          <p:val>
                                            <p:strVal val="#ppt_x"/>
                                          </p:val>
                                        </p:tav>
                                      </p:tavLst>
                                    </p:anim>
                                    <p:anim calcmode="lin" valueType="num">
                                      <p:cBhvr additive="base">
                                        <p:cTn id="2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620000" cy="2590800"/>
          </a:xfrm>
        </p:spPr>
        <p:txBody>
          <a:bodyPr>
            <a:normAutofit fontScale="85000" lnSpcReduction="20000"/>
          </a:bodyPr>
          <a:lstStyle/>
          <a:p>
            <a:r>
              <a:rPr lang="hr-HR" u="sng" dirty="0"/>
              <a:t>Terapijski psi </a:t>
            </a:r>
            <a:r>
              <a:rPr lang="hr-HR" dirty="0" smtClean="0"/>
              <a:t>– psi </a:t>
            </a:r>
            <a:r>
              <a:rPr lang="hr-HR" dirty="0"/>
              <a:t>čija je osnovna uloga razvijanje </a:t>
            </a:r>
            <a:r>
              <a:rPr lang="hr-HR" dirty="0" smtClean="0"/>
              <a:t>osjećaja </a:t>
            </a:r>
            <a:r>
              <a:rPr lang="hr-HR" dirty="0"/>
              <a:t>povezanosti i uloge kod ljudi u bolnicama</a:t>
            </a:r>
            <a:r>
              <a:rPr lang="hr-HR" dirty="0" smtClean="0"/>
              <a:t>, rehabilitacijskim </a:t>
            </a:r>
            <a:r>
              <a:rPr lang="hr-HR" dirty="0"/>
              <a:t>centrima</a:t>
            </a:r>
            <a:r>
              <a:rPr lang="hr-HR" dirty="0" smtClean="0"/>
              <a:t>, staračkim </a:t>
            </a:r>
            <a:r>
              <a:rPr lang="hr-HR" dirty="0"/>
              <a:t>domovima</a:t>
            </a:r>
            <a:r>
              <a:rPr lang="hr-HR" dirty="0" smtClean="0"/>
              <a:t>, kao kod </a:t>
            </a:r>
            <a:r>
              <a:rPr lang="hr-HR" dirty="0"/>
              <a:t>ljudi ozbiljno narušena zdravlja i kod djece s teškoćama u razvoju </a:t>
            </a:r>
          </a:p>
          <a:p>
            <a:r>
              <a:rPr lang="hr-HR" dirty="0" smtClean="0"/>
              <a:t>Terapijski </a:t>
            </a:r>
            <a:r>
              <a:rPr lang="hr-HR" dirty="0"/>
              <a:t>psi izrazito se koriste kao pomoć djecu i mladima s teškoćama u razvoju</a:t>
            </a:r>
          </a:p>
          <a:p>
            <a:endParaRPr lang="hr-HR" dirty="0"/>
          </a:p>
        </p:txBody>
      </p:sp>
      <p:sp>
        <p:nvSpPr>
          <p:cNvPr id="4" name="AutoShape 4" descr="data:image/jpeg;base64,/9j/4AAQSkZJRgABAQAAAQABAAD/2wCEAAkGBxMTEhUUExQWFhUXGRsaGBgYGRwdGhweHh8aHBsbGhwYHSggGxwlHBoYITEhJiorLi4uGyAzODMsNygtLiwBCgoKDg0OGxAQGywkICQsLCwsLCw0LCwsLCwsLCwsLCwsLCwsLCwsLCwsLCwsLCwsLCwsLCwsLCwsLCwsLCwsLP/AABEIAHwBlQMBIgACEQEDEQH/xAAcAAACAgMBAQAAAAAAAAAAAAAEBQMGAAECBwj/xABAEAABAgQEBAMHAgUDAwQDAAABAhEAAyExBBJBUQUiYXETgZEGMqGxwdHwQuEHFCNS8TNignKSwhVDotIXRGP/xAAaAQADAQEBAQAAAAAAAAAAAAAAAQIDBAUG/8QALREAAgICAgECBQMEAwAAAAAAAAECEQMhEjFBBFETFCJhcYGh8DKxweEFQpH/2gAMAwEAAhEDEQA/AKrIlSjKPhEeKS5JVlS3MGoDlqajUHsyTEmYlagsuoE1CnDm5D1rQvDzjOClS5cuWP8AVSSCUpbMMtX/ALtwq/vBhSFmEMpS/wCpmVnLUBKnYhJDXLl7dGvHmwrs0lHi6AlYhSkpSfdQ9G8/M/t5RKqKE/X8vaCccmWVMjOGocxzHS3KAGt5axBhcWQQDQClvvrGla0ZsJw2LIIelb1v+fKGEma6g5FSA4O/UX7QvTjnovKQbkjy/POJ56cxRko12pStXEYzin9gGOUIA1Udd9j+NA2Nnu1CPl+xjjETWLEfX4inf0iM4oZWPx/Px4xUHdjD5E8bv8/x6R0ufYAOb/Co+PwhXhUnZg9ye1aVhrgCXCSkgsvp+lTVF7fO8OMKnaCwjAIAU84qAq5UAfVyKW1eBsfxSZM94u7AJZgAA1KFj7oDXYgswjaZYyAKS4qa+fWB8ZJAKFJ3s5fprCxzV0DJsJJzPT/q0DuDp9GHpDPxsqgHDJL3qb/2hnYB3ANIV4WaaO9CaNVXY+j+XaDETQpRdqvubaHoNjtesTJOwGUrj81ICiWFUpSABlDkgJLUL5S93feHPs/xiXJ/qcgWCXJKiTyklJ5WSVsAGNCC+0Vky5ebKoEhQCUu7u4D0pSoZohnMlWoavkx1vp/nWoZGnYy/Y7EJn4J1hTrmmaSoECoU2TmJIS7aVegijysYhKkykrzGY6wSlwQp1CoYEuQwJsOtdS1TAkmTTKEqIIJCwpXNy2NNdKtQwq4hOmnMiQlCiVgkACrJSAlgpyXyEM1wI9DG+STLT0PeF+CmdPnzAZctJBWtYLGuVOUCp5iKs57NDrifE0TsMrwUTJhl5ebw1MxKSSCoc0trlLtQmjRXOJ45MuR4U1AVnSCsslSc71DPQIKQH8xvDf2Y4wmWhImyioAEJKSCWJSW5mb3RUHQQSkl2XGLfRTuF40CSt1BTrQWSQVZeUZSAaqJTaxY9IczlnEATZeUhKVoyqdJzsFHMDuG00pd4jncDJX40pAlZ5pWtJXnyl+VITRWU5lcxFMwrQQVxRIlLkpUgHxBN/qpJH6VEAir+8kA7+kaWmlRNNN2VnhsoYjETSZikKSoFOQPVLJopw1ntWLvgMKjEo/l1rmGvhpUcivDJTmC1ZkhRDskkaZd3jybCoDqExyEqDjsa/WL3wnFS14bLlCJaifEShw7F6NXRDgM5aLlG0QnsqWOkrQpSJnIpClIUkCykllD1iTDKYGgBFPSp1Z/wBot3tVgRjs2PwYKpYSPHzJYpKB71T/AFGSE5srtS70rErDFaXBszurQ0f1AoKiMJdUNo6kIzm53NLkQ5l0IUounUG3l5Cvn5psPyFrs7m2jhjvG+JYjnIB5Rbrub6n5Ri48pBFWyw/yeGVlYnMHJc3Ljp3L9oP/wDQ5SlBCVpTQFJc5TzZSCwLAnXRxeKPJmqzNDlfElBg9Mr+ZdvQGHLGbrj5QfxPhCsOVeIGVRly3Mp9irTWjNXzE/CcJOxA/oI8QJ95KaFidRc2I6M9YsMvHqmSQrK6VpyTHrmobjYOPOsJ+GIVh0KKFl3cAFQATzEKKk1oNKVUHeww03szy4+NNDLC8FSnIvEZ0tMKFOkJAAGZgXL00Auqtw9T4+oTcQMimQLElROt8xNf+lhsKw1x/Fps0DNUlRU2gcl2Bpr8dYXzZKlVy5SA9uU3YAgtV6/5ioTSM7EYw4zgAliH3e+8aThpechailIFCliSXrc7OY3iHKiFOCHFGPldm7bxLhJCVqT4hZALZgl2FHdhUVtHSk2iAri0xP8ALS0+Kpak2TlASynOYkVJYsa7bRVZqo9N4TNJ8ST4yVHLlKlITlAZg6A2ckKNy5+dd4h7GLQpBE1JlrfmWCliAaKIBAfKzAv0oTGGDNFSeN/p9/2KasqSDRhc/LzgudOIADOdX+nxrDjEzgvD+GhAJDEF18o5QEsOVRpRRGtyawnzFLoUkODd6UcG166vHaS0awwV7pGghzwwAoUmpB2a4qztsIXontpV73DdtYI4coy1zKNsDa5sGY61jLJ/SwQ14VgglczdQBKQzPcCgtb01pGsFJSiZ+nMBoSWcOxcmx679IkkzlrW7gOAHSA9PmRAaitE1JWlZCiyTQU7WtTzEcnKTtWV4O5fB0rWZhIAW5S1wd1Nd62a9olVwqWFuo1VLIuNgCRdyQTeDlrdHvGjV6Ebd/SI5h/pgkAlg138svX83z+NNv8AYZ0rAygFDKlKVE+6KWItQHWsAYnBvOK1ZgkkZGLKAAJrT3jlp59IYykhSUHUhVWpXo1CK+sZNwiVrCrFLsKAVAFaMAH+GjPBDK09sTK5x9bIlioUQ7eTed2hH5GLnicEV4iUSHCAA1aFix2uEs1aCkLeJYJUuXPBT784ZaVIcmmt/WOzFkSSXkVCOSoN7zfneNxJ/KKKQQmjlOxcM9PP5xkb6Fsd8f4oqYtJKWKOUgsT0sS4cq6VO7Qrmz7A3FSRXbc3t6Qw41ipNRLZRd8x3YAsVOdLClBa0KsKqtQSCGp5faMYJcboqb2EZSRmzgk1INy9yT8Y7VL5cuXnGoJ8wRb0jqdhgMpAUCQTS4I6bBj6RxN5Syy5Z+td4LvoRACB2/LbUhlgyDmD10bpAKU5aKoWsd712/eCMPMCCbEXB2oaRM1aEG+PvRvXyjqRh5aq5iTqD8O/aBcLJUt6EkPRLX7PDCQlkgMAq58uht2jml9K0CJFIEskkq0OpvSpv/kQTgFvNDMxcWq7G8DT+YXa1Kdd/wAvHXDEjx5bF2PzB9amFjVtX2Nmpc0s2vRvOz9oM8MEDMbVbb41gORJBOZy4LfPpBaWap166VNjt8HteMJ96AHnKEw5QogEuXBYf2kkalzVt94KWkqbICUgil6mgIsa6XLtvA6gAoB8w0qQ+gYmpFC5uHvGpublLFQzMdXZqV0J6DW8a1dCGigG0Z2dwWfUBgWPZ/lESMOxZg25Kk0dgWUXZ/rbQPDzVJJzEhyKrDFi7+7W2lnJ2DsJUgqGYKSSkAHY6cuaxoCRS+lIhwoaBp0qYZZXh1hJ8QPmBAOUKZNHOXnGukBpwSk+NlC5SlKBBzMMxKqgpowpS4cmHEyeyU5ElKSBYFmQCpyn9OYhCTWo0DPFe4fj1TFhWdTFCkqBNDMKveSl6hiRSwAe0eniTUEWjlcoZEp5iuYoJzKtmNXNjpbrasMsIleGUJSySlQeWoi7NmHkdtCIXHErmTEy86JIdklastFOApX9uUOQm7qB7WGZPkpkeBi5xmKd0LlhJmBbqyqAeoYgFyARqDWKlj5KvJcZ8XZbfZ3HypiRKmgEaP8ATaKt7a4FUkplEpCQJjLUdCk5SHYVCWNQxJZ9QuHYlSVlBIKktVJcEGxoTpo57m8W6flxsnwlkCakK8GYbBRSUsr/AG1+AMc0JcJVI6pR5xtHimFnBU5SrJWoluhJP1h77MYtEtM1Mz/2lEhLe87pb1KT5Qk4lhFSZypa0KlrQwWk7gMSN0m4OrxHNxLLfQive32j0LOCmem+zfERisOeHMfFXJLzgS2avKsABxlBqT8opc2QUBIURnHvOHA0AIYgFJBS/wAob/wv4tknhLB3d2qXoK6s6vWH/wDELhIlTVYmWypU4HOAoEImGhPLbNcf7gY5cjqVGvG4WVSVOyhiyhUbpfcdKecJp8x1lt4aS08rVs/R9usJ5RzFkhz0jPH22KCslwqnNdbQfi5B8Qp2Z+tiT6mAPCUhbG8WPASwtaSX0FQaMRR7M0GSbWzeEb0XE+JJwxohUtgkuBmBIYBjQh+3nFaDuA7194pdxvRy1ixa/lFumcR8NJACVFTDKqoNQ/o7xU1oQEgGwuA7FrOAaCnxMcuTIpVrYvU1pHSpCwsCgFwTRzUMwdvhV96CzJZWVJdkXdKm+JBBBItE5XmSSlJVlBFCNbuCW39PRejFEklyA5dy5NXq2p3+kRBPs5WBcQkhKUKQokJFS4BzGpDaMNavSztAEtJCc6qJzMAL2/PjFnxOHRMCTMUcoN0jQhyLDK1tn8oHwHDzMSlgSErdheocUdzUWFY7FlShbER8BkCWZZKRnUFHNnZIy1SCEu7gVH2rZOIcPTiFJSohALNkZRU7PVVkuCGT8bxDhcKpYeTlTlBIQX5mJIpuH7kRNnloyJSlKWqABm1JcD1dwPKPPy5XKfKPZSWive2CgFIlCSysrHkASsEgpWMpYswApQUe8VybgMi5gJSkpS4ClB1FqhOVwD0LWa5EXebg0YlWdLJ/qOc7HLmY0LUF2p9oTce4QcynLqzqClqVmLABg4pRrDtpHf6f1EVFQfYNWI8GokZ+noQwY6WO/wBIYYfBlQJzMyuUEbvQKoAO4dwa788H4egKUmYohkuCMrKsSCC+gFKX6Q5MiXLBWklyKa5QdCXu2raRWbOlpEpEmEwpTLUS4a25cCxZrk3Go6xriKCJNVEkWBc5SSn99YI/nfFlUKMwqApmLNZxQn1hctYKUylruoW2L9bVa+8cS5N2ygITiQWOnS94NVMKkpISxFv8bRrEcP8ADBUE5i1Q9jqGa2nnpAWNGVZTcBiwagLEd/lG1KXQgvB48gBPM7uNhue76wYmeKKKmNlA6/f5wl8e24r3bpXaJFDNzE0Jo3cOAw+0TLEmKxvOWpCkEHlW4KdCAxdiC2jm2lI3ikpmJLMHUlQP9ulWD6xrFMwocoIoDqauyugvq2oiUhKglmOz+ZJ6kXjNuqYytcTkJlpQlBUoOo5jQkkh3ZnHqYyGWOyrIcgM9QEOe5WoEs3XWMjsjkbWwormOwykKKFAgi4IY+f+fOMkTiguKaX0OwN4sWN4KZ04zFFMtKiFBIaoo4GUsC4VQt3rRfx/haJcwIlZyGBOYMXNWY6AG7lwHeNVNS0OWNrZJw/+oSVda/t5wHPwQSspU9HZqimpeGOFw8qWFhU0FQ1SOV2cCrHM7ghrjWO55CmysWoCzPSv50jDk4y+wmq7EM+Wytnr01tBEuYAku8FTUgJ5kmoLCh2qPxxYwEEFLEvvGt32SMcHOHZTUU/p2iVC1JDkkveF8hAJcBwL2t/n5QQZhZrA/jRlKOxoJzv13D/AH+QvE3DVPOSRmYLDuQ4J8qwFh0guSQ1m171DCC+FjnT0UC/pb9rQRpMGTTFkKVoMyhU9bDXyMS4KWFEPMFNElIroeby9TEM6SgLnZw7rUzGgrS1c0ESZqMpIDEChe1CWZqkkbvSMZrboQyxEu5WClACRmSmlSxICSyhU0EASJpUhaHASAagFQqkhJDJtpWxbrHEtSVAlWVRZ8oegA9bCpL0JcxnD1DLmTLATqBMKc5DadCQwA1uSIUYAQ+GohiCUgixFASwOUdMwqRcmCEyjL9wKOZWULWKXDAg3BBH/cBe/CFrKk8oSK58pGdyAPeUSWJIUf8Ak28QcQxtFXST+nLSjNlIsLt20jWm2gCuK8SlyVeBNWFAgZjLNUkMnIsCwZy9+m63h89EwJSlSEIlzGWs5XUl1KJZqDmygAXI6tVMTdyST1vG8NisrBQzIdyk/PvHoJaLLXxXiKJyyShspTzkMCADopO6lQvmTUFBIUwBoRp0P+0i6X0iXDqw8wUBOZQCk/qD2J1IfUUFIK4fw1Qw81FkKUycwrVQSR6ZmPbeF07K70TYTEporOAQoBRu9gOidosuEx6QSHUlTEp5fetvQHVuhaKolaQspQCohiul3A9aJDNsTEPEsUoTZZQaIIJO79NmBrW52i8+NZF8Vd+fz/sWLI4Pg+v8HqXF/Z2RxOWkz1lE9CaTkpAYNQLFil3Itqx0jx72q9mMRglgTQChf+nMQXQsUqk+lDWLnK4tmSFIVlSx1Zwbg710gb2g46mbJlSVAKQHBJD5TdCgcwYhWZOzKsY48WWXLizryY48bRVvZtP9UKJAaiUkPm39DV+seu+z3EpeJkTMNiQ8shnNG2roXt1EeUYFZTNRy6kClHcgMe8ewfw04WZGFE2cP680lZf9IPugPblr0ciNuDnK2RhaqiLg/sBhgkqVNM8g2SyEgPR0irszl26QBxH2WlYdRMqWEpNaaH7ReZnE2UDb1gZeJEx3EavFHjSNowrweZYvgEqYp1O/T5wVjOF/yICZyFIzMtJcEEMxDlRtQEXc9ouCuFJKnZu3+IH/AIqoKsNhyElSvEDNX9JzeVA8cWT07UXyYZHx2ij47iaHehSOUDa9XIor5RDMmJLArLqFu+xBo9N/KOJKUNzF5iXzJOUirDluHbeMkSZVVVzClLbDsaalq6WjipI4XJydsZCUkpyi4Aobajm27vVheAsVhkpQk5SnmY9SQGNq12Hzg4kLlleZmIdndjTmfz6W3AjJxKkOnKsnK1ASBeg3DaVLmMoyaYgcZVoSgpdnJFwGD6sPK1RbTmbiEy8ooEsBlSdTRRGU05R8e0RTZ4SE3qCWCg1/MXNo3JmBQCsqVixdmFzTbWvQ61jXfnoQZOnqBZDjlAcE1pqeoa8GJCjKDy8zgAZSkKqLu9So9HvQvCaZigTyk3Djfow0OzfaG8pSXlEEpKg5c8lABvcAjoyupEYTjRSJVYvKMqUpSGNwHdrmmm5peFnEMItWVValQJDEEF8rl2BL/GJZM0TJy+YgJdJILi2UMb3/AAQTPWyWSDQhRJIFiHAIFzo28KNwegKtjk0lqF8gSzainzf8Dx1IkJYLzKD8pchnAdqVIf8AKQUgeKopS9lg8tBSnk7Xs0dScP8A01OoKbmBzcoCQWYvQ0IsbdI7eWiThWGlmYyhlo4zVzE0LEUHcVEZg5oBCg7JcFJILa0dmD5anYgbFbLxCmVqgB2oWrcZurP+0coUyjmTlBZ3qQ9eUE2+8WoOgHqzmBYhjSpPYF3pt/mFHFcOozEZATSrh/ddxS9rR3Kng8q1KNaAOXYtVrKPw84Pxax75zBvd121egqA41DPERTgxidSKhIFWDOKV6v+PBshWWYqWMoDuNg21a09Xjtc2UEFiSeg6mjg3bRj01gHFTsqc4SH0Ll+ul+sXuWiQibONQFJD01duhqPWDcOslLABXQWLdNDRqhqPCKbMcAtpV/mIbcJxCnzBnrrRqftEThSFYFMwxVQpQMqjR2rR9a6VttGQyXOIWvkq9cltnfV4yH8SQCPH8SnS5l1BN2LV/ursa2iadNM1JWSCulGYbBgKVF4b8Ox6Ql1hJmIcpqGf/c4LvYENciBQgJKqBIcnl90Vt866tG3LXWzWf5K/LDKVmfepv1iXAhWYWIFa2bpBXEEOSwDBn1v9qCIpUvKBzUpmFqXvUebaxpdoyDgkTQHLKFb0uxvTaE+KTlOV3uC30rWkdzkHRWxERpw9amn51ghDiBNImZaCw3/AGtHcxdKmOZeHvXtSJCi7m3Ta2sJrY0aw63eobR/y8F4NX9RBBoSOlHa21DrrAuUUqzjZxXv2/aJMMgJUOb9Q0v8T2gUd2DG3EkDxJimUedn07U7j8MAKmhTsopBsA+js+XU9BBfFEHxprKYOKd0h6a3hdMlEjKNXsK6EuHezbataJ4/UyQjBEoPMGUQXcgLTs7mlheto6xLSyVZUqJLO5LGt60LhzrAsvA53dy1SUsCPUwfh8QlvDUmWbFPKA1CCSpJqSFAkl/dAIsYGvIC9GJUTmUo3JL2cAa/3H6bwRhkGapQBqpznI0AcihbZ4CThgVs4Z7gU1/OkGS8aipHKcpAAcuWLKAagFB6bGG17DKvOeISIN4h75gMx2Los0lRBBBIIsQWMMsBxuZLKiQmZmSUkLD7MoG4UCAQq4hZG4YFnE+VMWkicEuElRVyqJTZCq5Rc1sXjpU8LCkpUFKBUUpBBpsWodx17xVDE+GmlKgoXEaYpKLp9PsiabVrtDOWq4BIG3YbPGsTRAA/u+hh3w+RKWfEUgzAQyUJcErPVNWuaRa+Dfw8RMmS1z3TKS6piEuQpT0lAhywrmU+wGpjmkuGZY33/NnRjxSniWT38eQT+Gvs7OmJM+aMsgl5bqCVKUlQqkmyKFJOvxj0fE4nRx2Tb1gnEzEBISkhAAACQChgKADMEhm0EU/2g48mXyIqs6kghPU5aeUdDdI7MOLihlOxYCmJrtDHBLAA1J0FT6Cw6mkUHATQ+aYMxNSp3hkviaEoDMkrmEEi7BwB2oC3feCB2LEpaLzKUCWYju30JHlCj+JVcPIKassjYEFJLhzX3fi8bmqQgJVKSq4SQgEuDr3dvWIPbDJ/Jqc/1XQpjViCHDdEvGPqFyxs5MuNcbT9zzPEJFgH01DN86a/5iOSog6G7MWILMDWumsZ45ezqJalXvUHeIZTlROdizVD7fA6R5qTo8wZ4XHXSSDQ0JruwLa+lfMSDEFIUSSWpZgxFv8Abp8bwtMlSOZy1w4Dv0uxG7sQYJl4hJZBAZTe85ANiXPX06xMoLwAFxkkgLSXSWFbhiKWFa1PXrBuGJCCxbOCQP0v06UPSkR8XlJTLUAA4GlrhjWxY9Ga1Y1iSsJBKaXAKg3kxf4+kX3BE+STCElIctQsEgeZd738mMbw+Iy0KhR2c+jgmzaW6GxH4YpRUbgFKvKlwRHC1MoFh+knrQM9esDiivA0wkoIY5zlUkEkAtc9Ac1O1YmnyyVN7qUgv/aztW/wOhrAXBMQFryqsAyXSCAw+wPWxqbNJSklLFWZNSSbXoK6A67EaiMclxewA8NLQlKGBFH1rVz0LWfpG+DAZLO65gI351M41oWjtRGYJuAwNaWYMwvAWFJSiY7g+JMFjQuTYAkfDaC3JP8AQXk7weCUJpzJOQjIC41BU5rv827r8fwwiYQlegIDUawcvrDnCKIf3mUQ16H5G49Y7xkhSl5CCKsXYlkhyBvrQX8xFxyvl+gytrlFCBopyC1bFnu2/wAN41mXMcCjAUJAt1+/aDeN4TIArLRwk1PMWuBUAavrmiKfJlJSAArnAJLgq3AFwLh6C0dEZJqxHC5LJSSX1DFhq79wIFxFJZZRYi1e9doZ+EMrMlQFQC+2n5vCAAEKpoYMexMNlLoCwNNvKCeFzVBT3BoaPelKGAkoKkgJdgMyqgVpvcdIZ4ScEIOYMq6VAAnRvJ3+kE1oEMp08au7m9P8xkC55q6oIUP92R//AJGNRy/CKNIMk++lTlwC7MaaWNh+0BrUXYVZnhmjCZnUFMSLaGw+Y0iDFzXSxSAsKqWdwzX1+3Z41hJXomwGYWuPLavn1gaeWAFjX6ERMonYen1iCZLPofoDHTAYO+/5aCpGBUpLg1Nvj9h6jeNCQ6k7fZn+UPJElSQS3KxqPL4/OHPJQgLD4A5AWBpXepp5BviYgxGHajfv+8HyZ4fmcv8AHvEilgqSoUqAekYc3ZQmWzjvb7R2maxASLlutOg/xBHF5Qy5q5nESUSpxv3vW/59tIzVJk2G8VP9Uskl8oerVSLaXYQAnCq8QilGHbevWH+MmALF7JPS358IyepOdRDcw0+daRnkyVJopIqmNkqlrABr8aM5Pm8TIVnJWoOUgE6PYczXfe8NMZhudObZnro9q1P535lYbLMmDbLatDTzo0XHInEVAc0Dwy/vML+jctrnvSsKJauZjY0c6DtpFonYeWEgKdTkOXIt20rb43gHD8Oll1FRAFCCit7gPUV6HtDhkVA0VfHe9AhgviLeIoCwJA7CggSOxdFGowxuOFQwMTEqIiTDfheBCpS5pLFJZCaVUxUSX0AA/wC4QNpbYLZceE8Em4aVLmq998xQKsKEM2oqX8o9c4FiETZSBLAKSAzgEdu46x5WcfMVh0qDiYtKUpbQsHI2YV8xD72O4qqSuXmZKJysuX+2aKKSOhbMB/aRs8c/ocssvJZK5Lr8e349jqklirj0/wC/uT/xS4tMwmWVKdKpqSQUlgkAgE5airm0ee8IWuqlk5lXUr9R7mPSv428LM7BysSkOqQtlf8AQtg/koJ9THh86YzClQDqG6R1XsqWZqmXkYyWPeVLB8vuI1Mw4mD+nNBY5gwJsOYUeuvWsKpXsyC3Pm3AGVXlmcK9R2hzhOHYeSpJRKnLngEpQFALADuspCVJSkXzE+WkVXlnRHLOLtrRYMBOlTDLzYqYAf8A22mhzsGSzFxV6QJ7Spw8xI8OfKRMTmzSCqtHoCeUkAVDg1tVoWTzjpavFJ/lJavdXkVM97ULTLIUWcuCNWEVuUoM2apOYkipNfmS+/WM5qM1RhnzRkqicImAls8tBOilM3mPOClICVBlpUEjmMtST5g61gTGyks4USrQe87lmZVG/eHfDPZqfiRMKJC0KQzoylGcKYhSPE83SH0aiqYTxpLRxURTZ4yApJDgWuKBzsa9riIBPfKSHHl2qx7X9YZj2XxPhhsPOLAl/BXUNZmuGPd/KOJXsbjpg5cMtOjL/pvXTxCLRzKN9CaYDjMSDJXY0IJAI0p0/BGTFJKeUnMw5WF6Vp0MOeIew2Ply1zDJzIyEnw1pUQWvlSTQdAabRXMStQAoQ2UuKAOC3Y6eUPhWhUFcLbxL3Qo/wDxN4EKXWHJIygn0Fezt5xJwGUrOVfpCVDzI9YlxJyymNya07hge3eDplVoLwaEpWkoU4eqXDA67PQg2+UGY9RY8r0NQHsRdjQAC8LMDJyqJBoRrvUEMLNEs/FlYAc8pJJJLNQV6xzzjcyURpmuampI3r09flHSSVJnE1CVqUf6gBILPymqv0sYnwOFCgajsLXBId7MfUGB8bIyqnpZwFi5OoQSGck0cb+kVFq6Cg/hGJUoKq5fNcEvcF+jdIYzgPESVH9NS+laMGe7dIS8OQRMyoFFDMGajh+7AEA9jeG65RUQk5a1ABqKBQNnc13vpGGWNTspJ0D42VmRVsoOYNSooGLai/lFZxiiVqIfKmhL2FHLilz8YucvDBmLFiQWJBO2h2f6wFM4cQhaSApyGD0D5QNA1G10BisOVR0waYhl7FyNN+1DrWF8+pJLAsXB+WjRa8LgMqjYcgIF2LVFAA4+sEYvgaJiASpnVmJNLhNu4APmI0j6iKlQlFsrfDJKVSw9RYtcdXt3eOJzupQ912dnA6PQRa/ZjhyRLklRoUmhtmdj8vlHeL4JJ5QqxJdqMxZwwasJ+oipOyowdFTw+IlJDLCyb0LX3cN6RkWmZwWTmUPDK2sSQKWAG9oyF8xD7i4MTYnFgENYn0o7epMaTPTlU4Tah699/wAMAYmSu7DpzJJ1owL63bptGJkLIsKVqQPr+fGN1hVdk0aXiAzdI1KW4N9G72jpeDYsCKgahwfKNYfCrPLR2DfRmHSNKSBI5CsuXoXv0NeveDJU91XYN+UHyjufgFlKFUcAChJP6ulNPi9oF/k1vcU15qeWWJdS8hxZJTMEnfU/F4nlJbMNik2qziurflohVgVZkl0EEVfM+23z26wwKCEtmzFqgA2pXmF2p6RDVFKLFfFEgIYFwXYxPiEspBB99Ivp6eV+sS8T4fmSCnNdmKWHMWdgTuIIXgOUJPiFSbHIGHqX/aKVJIXB2X7hnEQEyklIUgoAIUAR1DHzEL/aj2cRKfESQ8lShnS5/pqLAf8AA9bGmogXgmJByylPYZSxorZ+tIuXCsaA8uYAxGUghwQaEHo0Q8a5SV9nTJ8oLR5niSn3lVUS49Ro22r6mBJc4eOp0uDLAamh2i5e1HsSoErw+aZJvkTVaG03Um1nNK7mpfyZMzMlK8uUBiL71ZhQCp3hKDjaZg4PwTJYuWF3200+HxjufMRLQpdBlSTYF7sPURzKlsGEtZBtXt0en1hb7SJKJBBSoFSglzvU0oBYGIhjbkkHFlJmmI4nKCpTAOdhU+ghvgPY7Hzg8vCT1DcyykeqmEetYhC0cNFu/wDx5xQ//pzfPKPmqHh/hXilSJWUS0TQD4iVzADzEke6CxApETywh/UylFvo82EN8BNaVlsxWXP+4JT8kw5x/wDDzFSADPMpDmiQvMtQ1yhII9SItnBOASJCRMmKliYAMiJmfLLJsVhKSc/QszecDyQa7Dg7AsPgcVPZUtKcNJApMmsC26Qa1Del4f8Asnh5UlSpaMV461nOzUCgKlJq7hgQ5du8OsB7Dy8UUT8Til4hJAUhKRkl1qKVJbyixYH2UwUlQUiSnOP1FSyRpdSj+PGWNRgvpRspPls1g0JmSVyZ+UpUghYDgZTTWzONaUOseYe0H8MpiApUqYmcgWztbqtNi24A6x7FOwUgEKKaig5lN6O0QpxcsKfKAd2Dno940lkoHUuj5/xmMxKD4WRMtaW5DLQCdmLVtd26wDPRPnLSqcFFQAHNLC0gCjLSgPRzcOHj6KxuCwa0p8aTJIB5c0tJbtSGWGxkpCE5VAJJypADDsAKQfEbG5uqe0fL74uUTKkqmiVOBaXKWpaJgYhVE+8Kl0kOHrC8TGVswLjY7HrH1hOVKUxUhCtiUgnZwSIpvtt7BYfGK/mEFfjS0l0BTiYACQh1HkJNM1mNrNV12YtJvRW/YbhcsSpZEpK5zZisJGZJIt4ihyABgyW7mL/KdAD5Qo7OT6mp82jx+f7VT0vLSRISlxkCqg2ILNXd4ZYPiU8oypnlSSzgLB9XJyn0hW/YdHrmExIGYqUKDmGYE+Y07NAWPwmcJnSyQlnXLNm6N65baxVeEYUoF3Kiyj208ouXC+KoW6QkgCm7+kPsT0D4XiAWOQlwpIa2orTRnikfxK9lAlYnygBLX/qJGigXoBcKGmjdYsowa5WMKQwSRmQdx17EtBnGMHNxEpSJqEZaKSeoqAx3tGWVcoP3Q6V0eJJWlCxlelG/xEqsGaBIACadHcq3fVvMwxxXBQVFQoDZJJvT0OnnBOFZFFJSdgAKWuWvHmrKu0xOQDPwStFIYEuygKOeoJ0/xEY4alEs86FKY/qDGrN9Xcdody1yiWCE0tyj7QWjDpNkoH/A/RBiebFVleQUy1AZ0tQnLtrbZv8AEaAlTFzDmYFQYkVUEhnLW0o37WDEJyjlSCXAZh+fWMlBf9renl2+MLd+Qp+wnwWHkS1KyrulnyqoTmswoBT4dYMw85AABJcapStjv+nrDyVhgReb5Sx/94kGAP8A/TzQB/5v5QnCT7L2vBW5KEg2mFy75T0e4qafGJMgZQZVTRkkHudGrD0cNXsfMpHXd47lcMf3lN/yDfKF8Ji2V7I6WyL00FDV2cxMVnIlIkrUoMB7rU8/hFgHDZeqj5LB/wDGNTcNh0UOcnqr7Ig+HW3QJMrXCQqUmWFSlHJmcOkCpfVTksekTLWoqfw1WAqsUYvvDaZOwqakKPTP9kCA18Ww2kok9V/ZMDp9tfuK2garkmSCHpz/AGjI5XxaW/8Aoj/uV+3yjInhH+WTZMngksCulrm+mnr96aTwdLMCepd3+UM/DHWNMOsZ/MZCuQvPB0G5DnVvm6vxzGk8FlgkmpNPR7OTuYZU6xyW6wfMZPcObIP5GUzZT5kXrX3b1jtWGlEAGXZ6uxr2iSMIEL40/cOTITh5Y/Rbv9I0JUvWWFdwfp6RN6Rsjyg+LP3FzZCJcsXlJUzM4YeRABaggjCyVLDIkAi2nzNI5bWOfSGssvI+bDf/AEldP6UlO5JB6UYQbOwWZPMUFQ/tJb4tCVR7RsrHSNo+oS8fuVzZYuHcUXKLKt+ecN04nDThzIQT1SHr1ikpxZsS+1IlRiS7hKv+IP2jph6uL0w5Jlsn8Kw1xLrsFqH/AJRBjPZHBzwjxZLhBJCSteVzSoeuvrrCrBY1bgqKmG4IhxLxpNXjqx8ZfVEqUmlQ0lolykhMtCJYSGTlSAANgwidGIBF6wlxM4kQuGOUlw8bVsiyx8RnEILFj+GK3P48lMta1MAkZlHoBXvZok/nCoXjzj+IsxSPDkoP+ur3egIo+xUR6Rwet9JLO48XXv8Ag3w5VC7GfspiFYrELxs4UTSUCeUav/xHqS9xFpUpOKOUIE0JNVrogdA1aXp6wh4RwVUuRLlLWlkgZkoDObkkvqTFp4ZMSlDJAAGlPtEQ9E5ZeU9JaSQ3nSjrsGlcPOEQyJilJcqBdXJsmpLoFtDrDDBcYzMryPQ/aIRiHLQBiJZkEzJac8s++gXHVP2jreNwlyXRmpclTLJiJiVpbao+ohJj1ql1LOK7jp3iOXxFCkhaSSk2b6wk4rNUJpOY5FgAVoFAfBx8o0k01ZMU0YeNLmAFS3Oo+/asGysUVTE65AMo0Bap6mKqpBSttFFxD7hMxnO5Mc6kr2avaLAni01KSwBcUzB66Wgf2XGLViVTZuITNRlymWEZMtXDdqwin+1OHlzPCmLGfZjTatoYI4wkgKlqI7Ru3eyEvBQ/bn2ExcibOnJBmyVLUtKkAqUAolXOkVDPU2+UVrCypJmJUVzCR/akff6x6V7Ve0k7wz4aylQsresUzE+0E+XMK1S0KmqSAWATdTpK8vvGoFal4rm2tFxSVtqy68HxxMsKTMzpJplBd8rMsfp0PXcxdeD41GiAFAAFQdvIE2jxb2exk6TOyTUmWqYLEZXqWLd6eZi88E4/KfIpMwl2ZJAPUmKhLwwzY1SnDpno3GgFSwtmKTcXAN7dcvoIj4VMCrhx1qe9axrAcRkLSB4iWtzKAfp3iPDzk+ItKUlK0kD/AGKBqFJ8ouzmrRV+NcKlSsQp1qYnOE5QQHL+bF4C8WS7Mo/9IYehrvvDj21yiZLq68pfdncO3/KK1mO5jwc+X4eSUYpdjcqDVz5QFAs+jecQScQm6kKJ6Kp06xAoq6ecRknpGPzEw5sYnHIFEyt7n5xycedEgfnQwAVK6Rxz9ITzTfkXNjKZxBR2+L/GIRjFvf8APKB0JVQEjy+8ayqhOc/cVsmOIUavHCppN1GI8p3EY3WIcpMLJ5OLUPdIpuAd9xGpmLUo1I9B9ogJ/GjCL1/BDUp12FnaVF6R2MUtqKIiAU36RyfOBOXuIJOIX/eoeZ+hjIgI2jIq37gHjSOy9gIf4ZIZPKkOS7Aaf4htJkJUlj+ax0x9I5eTTiUpCFOwSf8AtLRIrBzdEnaob5xbkli1x16xzMmEGnX4RS9LFdsOKKtK4XOU7JtuR30/eCBwGcbmX6l/lDxWIIYj8/HhdjOKrCmGW+37wSxYor6rCkRy/Z1RusD/AIj/AO0SI9nkOyll9GYfMRFO4vNYlx6d4hHFpjaHu/TrBzwR/wCoUhlM4FKSHc/naO08KkCtPX4msJBxaaSeb07Ri8fMb3tOnX7QvmMPiP8AP/Q0PjgpGgT5RwJMgUZ9/venlFfm4xf9x9TEKid9ftEv1UfERNlinT8OmtHvYfMNEKeISQ/LtRg3q7wiVT0+4+kc5zGUvVyvSQWPJuLRMSyAQxqTc3jUrFEQBww1UN0/URj3j0/S5XLGmyltDwT3EL8akir0iLAziC0FpVmzA2ItHddonpgspwaxR+NzfF4xKSbS0AgdeZX1HpFkwmIU5S7gEivQtFQxJbi4O8sfKJjKxtF5VPifCYlgYXJiVAibKrQ3kLerxInEEOIESWSGiZIoOsaEC3iHDGJmSSUqNVJBofLeFScUqaFSZgqRexfdv0qEWeF3FcOkFK25gQPXdrxy5NLRtEW4eWspSGLsHPWjvDeVhsoLgAdfmdoUysSoLIDBiRQbbwNx1ZKC6iWYivXYRzp2yuVCf274bIcr5kzQpIzD3TmBUH1ZhdoqsrFTpR99SRqUn4t7pi3e3JcTH2lH5xScU6SnKpQdJUWOojvhHVGblsu3s/hEzFlZmfzCWDEgcppozOSD1iq+0OLbFTFSyMuc5TQ1DP8AEfjRb/YeSDJEwvnWDmOZX6VKADOw8hAmOwyFcUSlSQoE1Cg4P9M3e9hGCyJZH9gX1WVHEcYmzFoVNWVlFjQGt7D5w24nx/wx4kkf6o5iq6VD3gw3NXh57W+zmHRh5k1CMiks2WiS5Aqm3o0UYVkLB0KVDvb5R0YpRmrSI5yUeN6JpfEpkwutalHqadmt5QfNxs0JCRNmCnKAtTDZg9IcewXs9ImzZfiJKwpqElq9mj2zhPDJAQECRJyszeGm1L0r5xrSItnkPsnxSZOQvxZilqBFVKJVV7klzbXeHoWNzFu4p7MYWV4ipUpKDkz8iUpqNCQHI7u2jRUVGPnv+Qhxy37g00clYjrN+fnaNhV40DVvKOIRrN/iNhtTGIN66GNP8T+8MDQa/l0jWXWsdCpPSOTQ/mwgcgNsPjGmjbU8o0ITkwMBjDrX5xhN+kYqHbAwHSOI7ZvX6xpNT5wgNERuOhGQ6Gf/2Q=="/>
          <p:cNvSpPr>
            <a:spLocks noChangeAspect="1" noChangeArrowheads="1"/>
          </p:cNvSpPr>
          <p:nvPr/>
        </p:nvSpPr>
        <p:spPr bwMode="auto">
          <a:xfrm>
            <a:off x="155575" y="-1112838"/>
            <a:ext cx="7534275"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150" name="Picture 6" descr="http://www.czrs.hr/uploads/images/PLO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3571876"/>
            <a:ext cx="8584188" cy="2647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602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randombar(horizontal)">
                                      <p:cBhvr>
                                        <p:cTn id="1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1450</Words>
  <Application>Microsoft Office PowerPoint</Application>
  <PresentationFormat>Prikaz na zaslonu (4:3)</PresentationFormat>
  <Paragraphs>88</Paragraphs>
  <Slides>28</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28</vt:i4>
      </vt:variant>
    </vt:vector>
  </HeadingPairs>
  <TitlesOfParts>
    <vt:vector size="33" baseType="lpstr">
      <vt:lpstr>Arial</vt:lpstr>
      <vt:lpstr>Century Gothic</vt:lpstr>
      <vt:lpstr>Franklin Gothic Book</vt:lpstr>
      <vt:lpstr>Franklin Gothic Medium</vt:lpstr>
      <vt:lpstr>Office Theme</vt:lpstr>
      <vt:lpstr>PSI</vt:lpstr>
      <vt:lpstr>Podrijetlo i povijest psa </vt:lpstr>
      <vt:lpstr>PowerPointova prezentacija</vt:lpstr>
      <vt:lpstr>PowerPointova prezentacija</vt:lpstr>
      <vt:lpstr>PowerPointova prezentacija</vt:lpstr>
      <vt:lpstr>PowerPointova prezentacija</vt:lpstr>
      <vt:lpstr> Terapijski psi</vt:lpstr>
      <vt:lpstr>PowerPointova prezentacija</vt:lpstr>
      <vt:lpstr>PowerPointova prezentacija</vt:lpstr>
      <vt:lpstr>Još vrsta pasa</vt:lpstr>
      <vt:lpstr>PowerPointova prezentacija</vt:lpstr>
      <vt:lpstr>FCI 2 - Pinčevi, šnauceri, molosi i švicarski pastirski psi  U skupini FCI 2 nalaze se vrlo raznolike pasmine.Pinčevi i šnauceri pasmine su koje dijele sličnu građu:imaju kvadratičnu građu tijela sa snažnom,klinastom glavom.Među molose,pak spadaju pasmine kojima je zajednički predak-mološki pas-doge i dogolike pasmine.Ti su psi mirna i postojana karaktera,ali se transformiraju u neustrašive borce kada treba zaštiti gospodara. </vt:lpstr>
      <vt:lpstr>FCI 4 - Jazavčari   Ti psi poznati su zbog izgleda:niski, kratkonogi, izdužene linije. Stvoreni su za lov na jazavce. Danas su zbog dobre i blage naravi,čovjeku kućni ljubimac. Dijele se na kratkodlake,dugodlake i oštrodleke.  </vt:lpstr>
      <vt:lpstr>FCI 6-Psi tragači,goniči i srodne vrste  Pripadnici skupine su lovački psi koji love u čoporima i kada nađu divljač svojim čudnim zavijanjem dozivaju gospodara.To su pasmine:Istarski gonič,posavski gonič i dalmatiner,a najpoznatiji pripadnici su baset i bigl.  </vt:lpstr>
      <vt:lpstr>FCI 8 - Retriveri,šunjkavci i psi za vodu  Retriveri i šnjukavci su lovci za vodu.Ptice gone kroz raslinje. Poznati su španijeli,labradori i zlatni retriveri</vt:lpstr>
      <vt:lpstr>            FCI 10-Hrtovi  Specifični za gonjenje zbog dugih nogu i savijenih leđa. Nisu teški,a mogu postići brzinu od 70km/h. Oni su jedni od najstarijih pasmina; pronađeni na području Mezopotamije prije 5000 god.  </vt:lpstr>
      <vt:lpstr>Radni i terapijski psi u hrvatskoj </vt:lpstr>
      <vt:lpstr>PowerPointova prezentacija</vt:lpstr>
      <vt:lpstr>ZANIMLJIVOSTI</vt:lpstr>
      <vt:lpstr>10 stvari koje sigurno niste znali o psima</vt:lpstr>
      <vt:lpstr>PowerPointova prezentacija</vt:lpstr>
      <vt:lpstr>PowerPointova prezentacija</vt:lpstr>
      <vt:lpstr>PowerPointova prezentacija</vt:lpstr>
      <vt:lpstr>Najvišlji i najniži pas na svijetu </vt:lpstr>
      <vt:lpstr>PowerPointova prezentacija</vt:lpstr>
      <vt:lpstr>PowerPointova prezentacija</vt:lpstr>
      <vt:lpstr>Jeste li znali ?  </vt:lpstr>
      <vt:lpstr>Kraj!!</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dc:title>
  <dc:creator>Antonio Karlovic</dc:creator>
  <cp:lastModifiedBy>OS</cp:lastModifiedBy>
  <cp:revision>55</cp:revision>
  <dcterms:created xsi:type="dcterms:W3CDTF">2006-08-16T00:00:00Z</dcterms:created>
  <dcterms:modified xsi:type="dcterms:W3CDTF">2014-02-27T11:14:26Z</dcterms:modified>
</cp:coreProperties>
</file>