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D653D-2094-42B8-A8E0-1FDE7E86A85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C1FA6-0A16-4357-972E-F587A206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62B53AE-C9B9-4E21-9034-B1FCA341249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56B2227-B62E-492A-9A59-DB849DE740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8880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/>
              <a:t> </a:t>
            </a:r>
            <a:r>
              <a:rPr lang="hr-HR" sz="8800" dirty="0" smtClean="0"/>
              <a:t>  </a:t>
            </a:r>
            <a:r>
              <a:rPr lang="hr-HR" sz="7500" b="1" dirty="0" smtClean="0">
                <a:solidFill>
                  <a:srgbClr val="FFC000"/>
                </a:solidFill>
                <a:latin typeface="Comic Sans MS" pitchFamily="66" charset="0"/>
              </a:rPr>
              <a:t>GARDANLAND</a:t>
            </a:r>
            <a:endParaRPr lang="en-US" sz="75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</a:t>
            </a:r>
            <a:r>
              <a:rPr lang="hr-HR" sz="3200" dirty="0" smtClean="0"/>
              <a:t>            </a:t>
            </a:r>
            <a:r>
              <a:rPr lang="hr-HR" sz="3200" dirty="0" smtClean="0">
                <a:solidFill>
                  <a:srgbClr val="FFC000"/>
                </a:solidFill>
              </a:rPr>
              <a:t>MJESTO I VRIJEME GRADNJE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C000"/>
                </a:solidFill>
              </a:rPr>
              <a:t>Gardanland   je   izgrađen u  talijanskom gradu  Castelnuovu. Izgrađen je  1975.godine ,te  do  1984.godine broji i do  milijun posjetitelja. Do danas se broji oko 2.8 milijuna posjetitelja</a:t>
            </a:r>
            <a:r>
              <a:rPr lang="hr-HR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99" y="1700808"/>
            <a:ext cx="3516141" cy="377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C000"/>
                </a:solidFill>
              </a:rPr>
              <a:t>                VOŽNJE U GARDANLANDU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1628800"/>
            <a:ext cx="33843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>
                <a:solidFill>
                  <a:srgbClr val="FFC000"/>
                </a:solidFill>
              </a:rPr>
              <a:t>Park trenutno sadrži 6 velikih "Roller Coastera" (Blue Tornado, Magic Mountain, Sequoia Adventure,Orto Bruco, Mammut,Fuga da Atlantide i </a:t>
            </a:r>
            <a:r>
              <a:rPr lang="hr-HR" sz="2300" dirty="0" err="1" smtClean="0">
                <a:solidFill>
                  <a:srgbClr val="FFC000"/>
                </a:solidFill>
              </a:rPr>
              <a:t>Raptor</a:t>
            </a:r>
            <a:r>
              <a:rPr lang="hr-HR" sz="2300" dirty="0" smtClean="0">
                <a:solidFill>
                  <a:srgbClr val="FFC000"/>
                </a:solidFill>
              </a:rPr>
              <a:t>). Ukupno </a:t>
            </a:r>
            <a:r>
              <a:rPr lang="hr-HR" sz="2300" dirty="0" smtClean="0">
                <a:solidFill>
                  <a:srgbClr val="FFC000"/>
                </a:solidFill>
              </a:rPr>
              <a:t>"Gardaland" broji 56 vožnji, ne uključujući one u izgradnji te je najveći zabavni park u Italiji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5" y="1628800"/>
            <a:ext cx="400142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FFC000"/>
                </a:solidFill>
              </a:rPr>
              <a:t>                BLUE  TORNADO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</a:rPr>
              <a:t>Blue Tornado</a:t>
            </a:r>
            <a:r>
              <a:rPr lang="en-US" sz="2200" dirty="0" smtClean="0">
                <a:solidFill>
                  <a:srgbClr val="FFC000"/>
                </a:solidFill>
              </a:rPr>
              <a:t> je </a:t>
            </a:r>
            <a:r>
              <a:rPr lang="en-US" sz="2200" dirty="0" err="1" smtClean="0">
                <a:solidFill>
                  <a:srgbClr val="FFC000"/>
                </a:solidFill>
              </a:rPr>
              <a:t>najbrža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vožnja</a:t>
            </a:r>
            <a:r>
              <a:rPr lang="en-US" sz="2200" dirty="0" smtClean="0">
                <a:solidFill>
                  <a:srgbClr val="FFC000"/>
                </a:solidFill>
              </a:rPr>
              <a:t> u </a:t>
            </a:r>
            <a:r>
              <a:rPr lang="en-US" sz="2200" dirty="0" err="1" smtClean="0">
                <a:solidFill>
                  <a:srgbClr val="FFC000"/>
                </a:solidFill>
              </a:rPr>
              <a:t>parku</a:t>
            </a:r>
            <a:r>
              <a:rPr lang="en-US" sz="2200" dirty="0" smtClean="0">
                <a:solidFill>
                  <a:srgbClr val="FFC000"/>
                </a:solidFill>
              </a:rPr>
              <a:t>. </a:t>
            </a:r>
            <a:r>
              <a:rPr lang="en-US" sz="2200" dirty="0" err="1" smtClean="0">
                <a:solidFill>
                  <a:srgbClr val="FFC000"/>
                </a:solidFill>
              </a:rPr>
              <a:t>Trajanje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vožnje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iznosi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>
                <a:solidFill>
                  <a:srgbClr val="FFC000"/>
                </a:solidFill>
              </a:rPr>
              <a:t>1</a:t>
            </a:r>
            <a:r>
              <a:rPr lang="hr-HR" sz="2200" dirty="0" smtClean="0">
                <a:solidFill>
                  <a:srgbClr val="FFC000"/>
                </a:solidFill>
              </a:rPr>
              <a:t>:</a:t>
            </a:r>
            <a:r>
              <a:rPr lang="en-US" sz="2200" dirty="0" smtClean="0">
                <a:solidFill>
                  <a:srgbClr val="FFC000"/>
                </a:solidFill>
              </a:rPr>
              <a:t>42 </a:t>
            </a:r>
            <a:r>
              <a:rPr lang="en-US" sz="2200" dirty="0" smtClean="0">
                <a:solidFill>
                  <a:srgbClr val="FFC000"/>
                </a:solidFill>
              </a:rPr>
              <a:t>minute, a </a:t>
            </a:r>
            <a:r>
              <a:rPr lang="hr-HR" sz="2200" dirty="0" smtClean="0">
                <a:solidFill>
                  <a:srgbClr val="FFC000"/>
                </a:solidFill>
              </a:rPr>
              <a:t>brzina </a:t>
            </a:r>
            <a:r>
              <a:rPr lang="en-US" sz="2200" dirty="0" smtClean="0">
                <a:solidFill>
                  <a:srgbClr val="FFC000"/>
                </a:solidFill>
              </a:rPr>
              <a:t>je </a:t>
            </a:r>
            <a:r>
              <a:rPr lang="en-US" sz="2200" dirty="0" err="1" smtClean="0">
                <a:solidFill>
                  <a:srgbClr val="FFC000"/>
                </a:solidFill>
              </a:rPr>
              <a:t>oko</a:t>
            </a:r>
            <a:r>
              <a:rPr lang="en-US" sz="2200" dirty="0" smtClean="0">
                <a:solidFill>
                  <a:srgbClr val="FFC000"/>
                </a:solidFill>
              </a:rPr>
              <a:t> 80 </a:t>
            </a:r>
            <a:r>
              <a:rPr lang="en-US" sz="2200" dirty="0" err="1" smtClean="0">
                <a:solidFill>
                  <a:srgbClr val="FFC000"/>
                </a:solidFill>
              </a:rPr>
              <a:t>kilometara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na</a:t>
            </a:r>
            <a:r>
              <a:rPr lang="en-US" sz="2200" dirty="0" smtClean="0">
                <a:solidFill>
                  <a:srgbClr val="FFC000"/>
                </a:solidFill>
              </a:rPr>
              <a:t> sat. </a:t>
            </a:r>
            <a:r>
              <a:rPr lang="en-US" sz="2200" dirty="0" err="1" smtClean="0">
                <a:solidFill>
                  <a:srgbClr val="FFC000"/>
                </a:solidFill>
              </a:rPr>
              <a:t>Dužina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samih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tračnica</a:t>
            </a:r>
            <a:r>
              <a:rPr lang="en-US" sz="2200" dirty="0" smtClean="0">
                <a:solidFill>
                  <a:srgbClr val="FFC000"/>
                </a:solidFill>
              </a:rPr>
              <a:t> je 765 </a:t>
            </a:r>
            <a:r>
              <a:rPr lang="en-US" sz="2200" dirty="0" err="1" smtClean="0">
                <a:solidFill>
                  <a:srgbClr val="FFC000"/>
                </a:solidFill>
              </a:rPr>
              <a:t>metara</a:t>
            </a:r>
            <a:r>
              <a:rPr lang="en-US" sz="2200" dirty="0" smtClean="0">
                <a:solidFill>
                  <a:srgbClr val="FFC000"/>
                </a:solidFill>
              </a:rPr>
              <a:t>, a </a:t>
            </a:r>
            <a:r>
              <a:rPr lang="en-US" sz="2200" dirty="0" err="1" smtClean="0">
                <a:solidFill>
                  <a:srgbClr val="FFC000"/>
                </a:solidFill>
              </a:rPr>
              <a:t>visina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vožnje</a:t>
            </a:r>
            <a:r>
              <a:rPr lang="en-US" sz="2200" dirty="0" smtClean="0">
                <a:solidFill>
                  <a:srgbClr val="FFC000"/>
                </a:solidFill>
              </a:rPr>
              <a:t> je 33 </a:t>
            </a:r>
            <a:r>
              <a:rPr lang="en-US" sz="2200" dirty="0" err="1" smtClean="0">
                <a:solidFill>
                  <a:srgbClr val="FFC000"/>
                </a:solidFill>
              </a:rPr>
              <a:t>metra</a:t>
            </a:r>
            <a:r>
              <a:rPr lang="en-US" sz="2200" dirty="0" smtClean="0">
                <a:solidFill>
                  <a:srgbClr val="FFC000"/>
                </a:solidFill>
              </a:rPr>
              <a:t>. </a:t>
            </a:r>
            <a:r>
              <a:rPr lang="en-US" sz="2200" dirty="0" err="1" smtClean="0">
                <a:solidFill>
                  <a:srgbClr val="FFC000"/>
                </a:solidFill>
              </a:rPr>
              <a:t>Tijelo</a:t>
            </a:r>
            <a:r>
              <a:rPr lang="en-US" sz="2200" dirty="0" smtClean="0">
                <a:solidFill>
                  <a:srgbClr val="FFC000"/>
                </a:solidFill>
              </a:rPr>
              <a:t> se </a:t>
            </a:r>
            <a:r>
              <a:rPr lang="en-US" sz="2200" dirty="0" err="1" smtClean="0">
                <a:solidFill>
                  <a:srgbClr val="FFC000"/>
                </a:solidFill>
              </a:rPr>
              <a:t>izlaže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velikoj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inerciji</a:t>
            </a:r>
            <a:r>
              <a:rPr lang="en-US" sz="2200" dirty="0" smtClean="0">
                <a:solidFill>
                  <a:srgbClr val="FFC000"/>
                </a:solidFill>
              </a:rPr>
              <a:t> i </a:t>
            </a:r>
            <a:r>
              <a:rPr lang="en-US" sz="2200" dirty="0" err="1" smtClean="0">
                <a:solidFill>
                  <a:srgbClr val="FFC000"/>
                </a:solidFill>
              </a:rPr>
              <a:t>jakom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djelovanju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gravitacijskih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sila</a:t>
            </a:r>
            <a:r>
              <a:rPr lang="en-US" sz="2200" dirty="0" smtClean="0">
                <a:solidFill>
                  <a:srgbClr val="FFC000"/>
                </a:solidFill>
              </a:rPr>
              <a:t> pa se </a:t>
            </a:r>
            <a:r>
              <a:rPr lang="en-US" sz="2200" dirty="0" err="1" smtClean="0">
                <a:solidFill>
                  <a:srgbClr val="FFC000"/>
                </a:solidFill>
              </a:rPr>
              <a:t>vožnja</a:t>
            </a:r>
            <a:r>
              <a:rPr lang="en-US" sz="2200" dirty="0" smtClean="0">
                <a:solidFill>
                  <a:srgbClr val="FFC000"/>
                </a:solidFill>
              </a:rPr>
              <a:t> ne </a:t>
            </a:r>
            <a:r>
              <a:rPr lang="en-US" sz="2200" dirty="0" err="1" smtClean="0">
                <a:solidFill>
                  <a:srgbClr val="FFC000"/>
                </a:solidFill>
              </a:rPr>
              <a:t>dopušta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trudnicama</a:t>
            </a:r>
            <a:r>
              <a:rPr lang="en-US" sz="2200" dirty="0" smtClean="0">
                <a:solidFill>
                  <a:srgbClr val="FFC000"/>
                </a:solidFill>
              </a:rPr>
              <a:t> i </a:t>
            </a:r>
            <a:r>
              <a:rPr lang="en-US" sz="2200" dirty="0" err="1" smtClean="0">
                <a:solidFill>
                  <a:srgbClr val="FFC000"/>
                </a:solidFill>
              </a:rPr>
              <a:t>osobama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koje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imaju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zdravstvenih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problema</a:t>
            </a:r>
            <a:r>
              <a:rPr lang="en-US" sz="2200" dirty="0" smtClean="0">
                <a:solidFill>
                  <a:srgbClr val="FFC000"/>
                </a:solidFill>
              </a:rPr>
              <a:t>. </a:t>
            </a:r>
            <a:endParaRPr lang="en-US" sz="22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053307"/>
            <a:ext cx="5688632" cy="3804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2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  </a:t>
            </a:r>
            <a:r>
              <a:rPr lang="hr-HR" sz="3600" dirty="0" smtClean="0">
                <a:solidFill>
                  <a:srgbClr val="FFC000"/>
                </a:solidFill>
              </a:rPr>
              <a:t>MAGIC  MOUNTAIN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35283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700" dirty="0" smtClean="0">
                <a:solidFill>
                  <a:srgbClr val="FFC000"/>
                </a:solidFill>
              </a:rPr>
              <a:t>Magic Mountain je tipičan "vlak smrti" koji postiže brzinu od 70 kilometara na sat i visok je 54 metra. Otvoren je 1985. godine i od tada radi bez prestanka. Dužina tračnica je 1152 metra. Vožnja traje dvije minute.</a:t>
            </a:r>
            <a:endParaRPr lang="en-US" sz="27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92" y="1844824"/>
            <a:ext cx="4392487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C000"/>
                </a:solidFill>
              </a:rPr>
              <a:t>         SEQARI   ADVENTURE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628800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C000"/>
                </a:solidFill>
              </a:rPr>
              <a:t>Sequoia Adventure je jedan od četiri "Roller Coastera" u Gardalandu na kojem se postižu brzine od oko 15 km/h. Poznat je po tome što u jednom trenutku ljudsko tijelo visi "naglavačke" te srce počinje brže kucati.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598"/>
            <a:ext cx="41662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4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628" y="264417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b="1" dirty="0" smtClean="0">
                <a:solidFill>
                  <a:schemeClr val="bg1"/>
                </a:solidFill>
              </a:rPr>
              <a:t>       </a:t>
            </a:r>
            <a:r>
              <a:rPr lang="hr-HR" sz="9600" b="1" dirty="0" smtClean="0">
                <a:solidFill>
                  <a:schemeClr val="bg1"/>
                </a:solidFill>
                <a:latin typeface="Berlin Sans FB Demi" pitchFamily="34" charset="0"/>
              </a:rPr>
              <a:t>KRAJ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120</TotalTime>
  <Words>248</Words>
  <Application>Microsoft Office PowerPoint</Application>
  <PresentationFormat>Prikaz na zaslonu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Berlin Sans FB Demi</vt:lpstr>
      <vt:lpstr>Calibri</vt:lpstr>
      <vt:lpstr>Comic Sans MS</vt:lpstr>
      <vt:lpstr>Palatino Linotype</vt:lpstr>
      <vt:lpstr>Wingdings</vt:lpstr>
      <vt:lpstr>Elemental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Midenjak</dc:creator>
  <cp:lastModifiedBy>OS</cp:lastModifiedBy>
  <cp:revision>12</cp:revision>
  <dcterms:created xsi:type="dcterms:W3CDTF">2014-01-14T16:35:34Z</dcterms:created>
  <dcterms:modified xsi:type="dcterms:W3CDTF">2014-03-06T11:24:09Z</dcterms:modified>
</cp:coreProperties>
</file>