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42094-80AC-41D4-8745-018B0E556D4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BD119-4E00-478C-8333-AB1405B3A7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26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04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14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25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353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068A48B-69C4-4BDE-85E1-133241DD9720}" type="datetimeFigureOut">
              <a:rPr lang="hr-HR" smtClean="0"/>
              <a:t>18.11.2013.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3A7F3D-6001-4A4E-A544-88A130665F6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XVII. Darivanje</a:t>
            </a:r>
            <a:endParaRPr lang="hr-HR" dirty="0"/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>
          <a:xfrm>
            <a:off x="457200" y="4876800"/>
            <a:ext cx="4040188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1</a:t>
            </a:r>
            <a:r>
              <a:rPr lang="hr-HR" sz="2500" smtClean="0"/>
              <a:t>.</a:t>
            </a:r>
            <a:r>
              <a:rPr lang="hr-HR" sz="1700" smtClean="0"/>
              <a:t> Prigode za darivanje su: božićni i novogodišnji blagdani, rođendani, matura, obljetnice,diploma, doktorat i sl.</a:t>
            </a:r>
          </a:p>
        </p:txBody>
      </p:sp>
      <p:sp>
        <p:nvSpPr>
          <p:cNvPr id="6451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038600"/>
            <a:ext cx="4041775" cy="2514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dirty="0" smtClean="0">
                <a:solidFill>
                  <a:srgbClr val="FFFF00"/>
                </a:solidFill>
              </a:rPr>
              <a:t>2.</a:t>
            </a:r>
            <a:r>
              <a:rPr lang="hr-HR" sz="1700" b="1" dirty="0" smtClean="0"/>
              <a:t> Malim darovima možete izraziti svoju zahvalnost i liječniku koji vas je liječio, bolničarki koja vas je njegovala, nastavniku u školi, </a:t>
            </a:r>
            <a:r>
              <a:rPr lang="hr-HR" sz="1700" b="1" dirty="0" smtClean="0"/>
              <a:t>tajnici </a:t>
            </a:r>
            <a:r>
              <a:rPr lang="hr-HR" sz="1700" b="1" dirty="0" smtClean="0"/>
              <a:t>ili službenici koja vam je iz dana u dan pomagala u nekom poslu.</a:t>
            </a:r>
            <a:r>
              <a:rPr lang="hr-HR" sz="1700" dirty="0" smtClean="0"/>
              <a:t/>
            </a:r>
            <a:br>
              <a:rPr lang="hr-HR" sz="1700" dirty="0" smtClean="0"/>
            </a:br>
            <a:r>
              <a:rPr lang="hr-HR" sz="1700" dirty="0" smtClean="0"/>
              <a:t>- Naravno, povoda za darivanje ima bezbroj, a vi trebate sami procijeniti kada ćete nekome nešto darovati.</a:t>
            </a:r>
          </a:p>
        </p:txBody>
      </p:sp>
      <p:pic>
        <p:nvPicPr>
          <p:cNvPr id="64517" name="Content Placeholder 6" descr="a16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09663" y="2057400"/>
            <a:ext cx="2733675" cy="2362200"/>
          </a:xfrm>
          <a:ln>
            <a:prstDash val="solid"/>
          </a:ln>
        </p:spPr>
      </p:pic>
      <p:pic>
        <p:nvPicPr>
          <p:cNvPr id="64518" name="Content Placeholder 7" descr="a17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600200"/>
            <a:ext cx="2857500" cy="19050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6517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XVII. Što i kada darivati?</a:t>
            </a:r>
            <a:endParaRPr lang="hr-HR" dirty="0"/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0"/>
            <a:ext cx="4040188" cy="1905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3.</a:t>
            </a:r>
            <a:r>
              <a:rPr lang="hr-HR" sz="1700" b="1" smtClean="0"/>
              <a:t>  Novac se u pravilu nikada ne dariva</a:t>
            </a:r>
            <a:r>
              <a:rPr lang="hr-HR" sz="1700" smtClean="0"/>
              <a:t>. Novčani prilog može biti nagrada, honorar, napojnica, nadoknada, ali poklon nikako. Onaj tko daruje novac u stvari demonstrira da iz puke indiferentnosti žali čak i vrijeme i napor da nešto odabere i kupi.</a:t>
            </a:r>
          </a:p>
        </p:txBody>
      </p:sp>
      <p:sp>
        <p:nvSpPr>
          <p:cNvPr id="6554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09800"/>
            <a:ext cx="4041775" cy="4267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4.</a:t>
            </a:r>
            <a:r>
              <a:rPr lang="hr-HR" sz="2000" smtClean="0"/>
              <a:t> Ipak, kao i svako, i ovo pravilo ima izuzetak. </a:t>
            </a:r>
            <a:r>
              <a:rPr lang="hr-HR" sz="2000" b="1" smtClean="0"/>
              <a:t>Novac ćete darovati nekome kome je u</a:t>
            </a:r>
            <a:r>
              <a:rPr lang="hr-HR" sz="2000" smtClean="0"/>
              <a:t> </a:t>
            </a:r>
            <a:r>
              <a:rPr lang="hr-HR" sz="2000" b="1" smtClean="0"/>
              <a:t>nesreći taj novac potreban</a:t>
            </a:r>
            <a:r>
              <a:rPr lang="hr-HR" sz="2000" smtClean="0"/>
              <a:t>, a na taj način mu možete pomoći, i ako dotični to tako i shvati.</a:t>
            </a:r>
            <a:br>
              <a:rPr lang="hr-HR" sz="2000" smtClean="0"/>
            </a:br>
            <a:r>
              <a:rPr lang="hr-HR" sz="2000" smtClean="0"/>
              <a:t> </a:t>
            </a:r>
            <a:r>
              <a:rPr lang="hr-HR" sz="2000" b="1" smtClean="0"/>
              <a:t>U najužem krugu obitelji, novac možete darovati mladim članovima, učenicima ili studentima</a:t>
            </a:r>
            <a:r>
              <a:rPr lang="hr-HR" sz="2000" smtClean="0"/>
              <a:t>, </a:t>
            </a:r>
            <a:r>
              <a:rPr lang="hr-HR" sz="2000" b="1" smtClean="0"/>
              <a:t>za dobar uspjeh u školi ili za rođendan</a:t>
            </a:r>
            <a:r>
              <a:rPr lang="hr-HR" sz="2000" smtClean="0"/>
              <a:t>.  Ako je riječ o proslavi nekog događaja, uz novac koji predajete u omotnici stavit ćete i čestitku.</a:t>
            </a:r>
          </a:p>
        </p:txBody>
      </p:sp>
      <p:pic>
        <p:nvPicPr>
          <p:cNvPr id="65541" name="Content Placeholder 6" descr="novac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3088" y="1893888"/>
            <a:ext cx="3810000" cy="230505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404466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XVII. Što darivati?</a:t>
            </a:r>
            <a:endParaRPr lang="hr-HR" dirty="0"/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52800"/>
            <a:ext cx="4040188" cy="32766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smtClean="0">
                <a:solidFill>
                  <a:srgbClr val="FFFF00"/>
                </a:solidFill>
              </a:rPr>
              <a:t>5.</a:t>
            </a:r>
            <a:r>
              <a:rPr lang="hr-HR" sz="1700" smtClean="0"/>
              <a:t> Cvijeće, slatkiši, knjige i pića su standardni darovi koji se darivaju u svakoj prilici članovima obitelji ili prijateljima i znancima u raznim prigodama. Međutim, kada je u pitanju darivanje cvijeća, treba biti oprezan kada, kome i u kakvoj prilici se poklanja određena vrsta cvijeća, jer to može imati i dublje značenje. </a:t>
            </a:r>
            <a:r>
              <a:rPr lang="hr-HR" sz="1700" b="1" smtClean="0"/>
              <a:t>Nekada su crvena ruža ili karanfil simbolično izražavali ljubav, a svijetloplavi vjernost.</a:t>
            </a:r>
            <a:r>
              <a:rPr lang="hr-HR" sz="1700" smtClean="0"/>
              <a:t> Međutim, danas se to ne gleda toliko strogo.</a:t>
            </a:r>
          </a:p>
        </p:txBody>
      </p:sp>
      <p:sp>
        <p:nvSpPr>
          <p:cNvPr id="6656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4495800"/>
            <a:ext cx="4041775" cy="1828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600" b="1" smtClean="0">
                <a:solidFill>
                  <a:srgbClr val="FFFF00"/>
                </a:solidFill>
              </a:rPr>
              <a:t>6.</a:t>
            </a:r>
            <a:r>
              <a:rPr lang="hr-HR" sz="1800" b="1" smtClean="0"/>
              <a:t> Ljiljani, krizanteme i hortenzije se smatraju "mrtvačkim" cvijećem i ne darivaju se, a ljubičasto cvijeće se smatra izrazom žalosti.</a:t>
            </a:r>
            <a:br>
              <a:rPr lang="hr-HR" sz="1800" b="1" smtClean="0"/>
            </a:br>
            <a:endParaRPr lang="hr-HR" sz="1800" smtClean="0"/>
          </a:p>
        </p:txBody>
      </p:sp>
      <p:pic>
        <p:nvPicPr>
          <p:cNvPr id="66565" name="Content Placeholder 7" descr="a19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371600"/>
            <a:ext cx="3276600" cy="1524000"/>
          </a:xfrm>
          <a:ln>
            <a:prstDash val="solid"/>
          </a:ln>
        </p:spPr>
      </p:pic>
      <p:pic>
        <p:nvPicPr>
          <p:cNvPr id="66566" name="Content Placeholder 6" descr="a18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860550"/>
            <a:ext cx="2971800" cy="210185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44853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XVII. Što darivati?</a:t>
            </a:r>
            <a:endParaRPr lang="hr-HR" dirty="0"/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>
          <a:xfrm>
            <a:off x="457200" y="4343400"/>
            <a:ext cx="4040188" cy="2209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500" smtClean="0">
                <a:solidFill>
                  <a:srgbClr val="FFFF00"/>
                </a:solidFill>
              </a:rPr>
              <a:t>7.</a:t>
            </a:r>
            <a:r>
              <a:rPr lang="hr-HR" sz="1700" smtClean="0"/>
              <a:t> Pored ruža i karanfila, najčešće se darivaju tulipani, gladiole, gerberi, rezano cvijeće na dugoj peteljci. Buketi od miješanog poljskog cvijeća su također prikladni pokloni, a sitno cvijeće, ljubičice, visibabe, neveni, poklanjaju se uglavnom bez posebnih razloga.</a:t>
            </a:r>
          </a:p>
        </p:txBody>
      </p:sp>
      <p:sp>
        <p:nvSpPr>
          <p:cNvPr id="6758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724400"/>
            <a:ext cx="4041775" cy="1447800"/>
          </a:xfrm>
          <a:ln>
            <a:headEnd/>
            <a:tailEnd/>
          </a:ln>
        </p:spPr>
        <p:txBody>
          <a:bodyPr/>
          <a:lstStyle/>
          <a:p>
            <a:pPr eaLnBrk="1" hangingPunct="1"/>
            <a:r>
              <a:rPr lang="hr-HR" sz="2800" b="1" smtClean="0">
                <a:solidFill>
                  <a:srgbClr val="FFFF00"/>
                </a:solidFill>
              </a:rPr>
              <a:t>8.</a:t>
            </a:r>
            <a:r>
              <a:rPr lang="hr-HR" sz="2000" b="1" smtClean="0"/>
              <a:t> Cvijeće se dariva ženama u svim prilikama.</a:t>
            </a:r>
            <a:r>
              <a:rPr lang="hr-HR" sz="2000" smtClean="0"/>
              <a:t> Međutim, cvijeće se može darivati i muškarcima u slučaju bolesti.</a:t>
            </a:r>
          </a:p>
        </p:txBody>
      </p:sp>
      <p:pic>
        <p:nvPicPr>
          <p:cNvPr id="67589" name="Content Placeholder 6" descr="a20-karanfili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703388"/>
            <a:ext cx="2743200" cy="2381250"/>
          </a:xfrm>
          <a:ln>
            <a:prstDash val="solid"/>
          </a:ln>
        </p:spPr>
      </p:pic>
      <p:pic>
        <p:nvPicPr>
          <p:cNvPr id="67590" name="Content Placeholder 7" descr="a21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752600"/>
            <a:ext cx="3327400" cy="2449513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9561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</TotalTime>
  <Words>355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Gomilanje</vt:lpstr>
      <vt:lpstr>XVII. Darivanje</vt:lpstr>
      <vt:lpstr>XVII. Što i kada darivati?</vt:lpstr>
      <vt:lpstr>XVII. Što darivati?</vt:lpstr>
      <vt:lpstr>XVII. Što darivati?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XVII. Darivanje</dc:title>
  <dc:creator>Fizika</dc:creator>
  <cp:lastModifiedBy>OS</cp:lastModifiedBy>
  <cp:revision>4</cp:revision>
  <dcterms:created xsi:type="dcterms:W3CDTF">2013-02-13T12:42:39Z</dcterms:created>
  <dcterms:modified xsi:type="dcterms:W3CDTF">2013-11-18T08:42:36Z</dcterms:modified>
</cp:coreProperties>
</file>