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07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9018C7-6D0F-4D01-B11E-7BE9DF85310E}" type="datetimeFigureOut">
              <a:rPr lang="hr-HR" smtClean="0"/>
              <a:t>29.3.2013.</a:t>
            </a:fld>
            <a:endParaRPr lang="hr-HR"/>
          </a:p>
        </p:txBody>
      </p:sp>
      <p:sp>
        <p:nvSpPr>
          <p:cNvPr id="4" name="Rezervirano mjesto slike slajd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Rezervirano mjesto bilježaka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6" name="Rezervirano mjesto podnožj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Rezervirano mjesto broja slajd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79A50D-07B8-4BE6-9F08-EA7F51F3165C}" type="slidenum">
              <a:rPr lang="hr-HR" smtClean="0"/>
              <a:t>‹#›</a:t>
            </a:fld>
            <a:endParaRPr lang="hr-HR"/>
          </a:p>
        </p:txBody>
      </p:sp>
    </p:spTree>
    <p:extLst>
      <p:ext uri="{BB962C8B-B14F-4D97-AF65-F5344CB8AC3E}">
        <p14:creationId xmlns:p14="http://schemas.microsoft.com/office/powerpoint/2010/main" val="1323902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97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896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998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101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203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305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08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510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077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179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4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486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589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691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793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sp>
        <p:nvSpPr>
          <p:cNvPr id="10" name="Pravokutni trokut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Naslov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hr-HR" smtClean="0"/>
              <a:t>Uredite stil naslova matrice</a:t>
            </a:r>
            <a:endParaRPr kumimoji="0" lang="en-US"/>
          </a:p>
        </p:txBody>
      </p:sp>
      <p:sp>
        <p:nvSpPr>
          <p:cNvPr id="17" name="Podnaslov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r-HR" smtClean="0"/>
              <a:t>Uredite stil podnaslova matrice</a:t>
            </a:r>
            <a:endParaRPr kumimoji="0" lang="en-US"/>
          </a:p>
        </p:txBody>
      </p:sp>
      <p:grpSp>
        <p:nvGrpSpPr>
          <p:cNvPr id="2" name="Grupa 1"/>
          <p:cNvGrpSpPr/>
          <p:nvPr/>
        </p:nvGrpSpPr>
        <p:grpSpPr>
          <a:xfrm>
            <a:off x="-3765" y="4953000"/>
            <a:ext cx="9147765" cy="1912088"/>
            <a:chOff x="-3765" y="4832896"/>
            <a:chExt cx="9147765" cy="2032192"/>
          </a:xfrm>
        </p:grpSpPr>
        <p:sp>
          <p:nvSpPr>
            <p:cNvPr id="7" name="Prostoručno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Prostoručno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Prostoručno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Ravni poveznik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Rezervirano mjesto datuma 29"/>
          <p:cNvSpPr>
            <a:spLocks noGrp="1"/>
          </p:cNvSpPr>
          <p:nvPr>
            <p:ph type="dt" sz="half" idx="10"/>
          </p:nvPr>
        </p:nvSpPr>
        <p:spPr/>
        <p:txBody>
          <a:bodyPr/>
          <a:lstStyle>
            <a:lvl1pPr>
              <a:defRPr>
                <a:solidFill>
                  <a:srgbClr val="FFFFFF"/>
                </a:solidFill>
              </a:defRPr>
            </a:lvl1pPr>
            <a:extLst/>
          </a:lstStyle>
          <a:p>
            <a:fld id="{33B01C7F-BB3F-4540-88CA-7A98DB9F9961}" type="datetimeFigureOut">
              <a:rPr lang="hr-HR" smtClean="0"/>
              <a:t>29.3.2013.</a:t>
            </a:fld>
            <a:endParaRPr lang="hr-HR"/>
          </a:p>
        </p:txBody>
      </p:sp>
      <p:sp>
        <p:nvSpPr>
          <p:cNvPr id="19" name="Rezervirano mjesto podnožja 18"/>
          <p:cNvSpPr>
            <a:spLocks noGrp="1"/>
          </p:cNvSpPr>
          <p:nvPr>
            <p:ph type="ftr" sz="quarter" idx="11"/>
          </p:nvPr>
        </p:nvSpPr>
        <p:spPr/>
        <p:txBody>
          <a:bodyPr/>
          <a:lstStyle>
            <a:lvl1pPr>
              <a:defRPr>
                <a:solidFill>
                  <a:schemeClr val="accent1">
                    <a:tint val="20000"/>
                  </a:schemeClr>
                </a:solidFill>
              </a:defRPr>
            </a:lvl1pPr>
            <a:extLst/>
          </a:lstStyle>
          <a:p>
            <a:endParaRPr lang="hr-HR"/>
          </a:p>
        </p:txBody>
      </p:sp>
      <p:sp>
        <p:nvSpPr>
          <p:cNvPr id="27" name="Rezervirano mjesto broja slajda 26"/>
          <p:cNvSpPr>
            <a:spLocks noGrp="1"/>
          </p:cNvSpPr>
          <p:nvPr>
            <p:ph type="sldNum" sz="quarter" idx="12"/>
          </p:nvPr>
        </p:nvSpPr>
        <p:spPr/>
        <p:txBody>
          <a:bodyPr/>
          <a:lstStyle>
            <a:lvl1pPr>
              <a:defRPr>
                <a:solidFill>
                  <a:srgbClr val="FFFFFF"/>
                </a:solidFill>
              </a:defRPr>
            </a:lvl1pPr>
            <a:extLst/>
          </a:lstStyle>
          <a:p>
            <a:fld id="{F94D1A5F-804F-4864-B4EE-1773AD4195D7}" type="slidenum">
              <a:rPr lang="hr-HR" smtClean="0"/>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hr-HR" smtClean="0"/>
              <a:t>Uredite stil naslova matrice</a:t>
            </a:r>
            <a:endParaRPr kumimoji="0" lang="en-US"/>
          </a:p>
        </p:txBody>
      </p:sp>
      <p:sp>
        <p:nvSpPr>
          <p:cNvPr id="3" name="Rezervirano mjesto okomitog teksta 2"/>
          <p:cNvSpPr>
            <a:spLocks noGrp="1"/>
          </p:cNvSpPr>
          <p:nvPr>
            <p:ph type="body" orient="vert" idx="1"/>
          </p:nvPr>
        </p:nvSpPr>
        <p:spPr>
          <a:xfrm>
            <a:off x="457200" y="1481329"/>
            <a:ext cx="8229600" cy="4386071"/>
          </a:xfrm>
        </p:spPr>
        <p:txBody>
          <a:bodyPr vert="eaVert"/>
          <a:lstStyle>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fld id="{33B01C7F-BB3F-4540-88CA-7A98DB9F9961}" type="datetimeFigureOut">
              <a:rPr lang="hr-HR" smtClean="0"/>
              <a:t>29.3.2013.</a:t>
            </a:fld>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fld id="{F94D1A5F-804F-4864-B4EE-1773AD4195D7}" type="slidenum">
              <a:rPr lang="hr-HR" smtClean="0"/>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844013" y="274640"/>
            <a:ext cx="1777470" cy="5592761"/>
          </a:xfrm>
        </p:spPr>
        <p:txBody>
          <a:bodyPr vert="eaVert"/>
          <a:lstStyle>
            <a:extLst/>
          </a:lstStyle>
          <a:p>
            <a:r>
              <a:rPr kumimoji="0" lang="hr-HR" smtClean="0"/>
              <a:t>Uredite stil naslova matrice</a:t>
            </a:r>
            <a:endParaRPr kumimoji="0" lang="en-US"/>
          </a:p>
        </p:txBody>
      </p:sp>
      <p:sp>
        <p:nvSpPr>
          <p:cNvPr id="3" name="Rezervirano mjesto okomitog teksta 2"/>
          <p:cNvSpPr>
            <a:spLocks noGrp="1"/>
          </p:cNvSpPr>
          <p:nvPr>
            <p:ph type="body" orient="vert" idx="1"/>
          </p:nvPr>
        </p:nvSpPr>
        <p:spPr>
          <a:xfrm>
            <a:off x="457200" y="274641"/>
            <a:ext cx="6324600" cy="5592760"/>
          </a:xfrm>
        </p:spPr>
        <p:txBody>
          <a:bodyPr vert="eaVert"/>
          <a:lstStyle>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fld id="{33B01C7F-BB3F-4540-88CA-7A98DB9F9961}" type="datetimeFigureOut">
              <a:rPr lang="hr-HR" smtClean="0"/>
              <a:t>29.3.2013.</a:t>
            </a:fld>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fld id="{F94D1A5F-804F-4864-B4EE-1773AD4195D7}" type="slidenum">
              <a:rPr lang="hr-HR" smtClean="0"/>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3" name="Rezervirano mjesto sadržaja 2"/>
          <p:cNvSpPr>
            <a:spLocks noGrp="1"/>
          </p:cNvSpPr>
          <p:nvPr>
            <p:ph idx="1"/>
          </p:nvPr>
        </p:nvSpPr>
        <p:spPr/>
        <p:txBody>
          <a:bodyPr/>
          <a:lstStyle>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fld id="{33B01C7F-BB3F-4540-88CA-7A98DB9F9961}" type="datetimeFigureOut">
              <a:rPr lang="hr-HR" smtClean="0"/>
              <a:t>29.3.2013.</a:t>
            </a:fld>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fld id="{F94D1A5F-804F-4864-B4EE-1773AD4195D7}" type="slidenum">
              <a:rPr lang="hr-HR" smtClean="0"/>
              <a:t>‹#›</a:t>
            </a:fld>
            <a:endParaRPr lang="hr-HR"/>
          </a:p>
        </p:txBody>
      </p:sp>
      <p:sp>
        <p:nvSpPr>
          <p:cNvPr id="7" name="Naslov 6"/>
          <p:cNvSpPr>
            <a:spLocks noGrp="1"/>
          </p:cNvSpPr>
          <p:nvPr>
            <p:ph type="title"/>
          </p:nvPr>
        </p:nvSpPr>
        <p:spPr/>
        <p:txBody>
          <a:bodyPr rtlCol="0"/>
          <a:lstStyle>
            <a:extLst/>
          </a:lstStyle>
          <a:p>
            <a:r>
              <a:rPr kumimoji="0" lang="hr-HR" smtClean="0"/>
              <a:t>Uredite stil naslova matrice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bg>
      <p:bgRef idx="1002">
        <a:schemeClr val="bg1"/>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hr-HR" smtClean="0"/>
              <a:t>Uredite stil naslova matrice</a:t>
            </a:r>
            <a:endParaRPr kumimoji="0" lang="en-US"/>
          </a:p>
        </p:txBody>
      </p:sp>
      <p:sp>
        <p:nvSpPr>
          <p:cNvPr id="3" name="Rezervirano mjesto teksta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r-HR" smtClean="0"/>
              <a:t>Uredite stilove teksta matrice</a:t>
            </a:r>
          </a:p>
        </p:txBody>
      </p:sp>
      <p:sp>
        <p:nvSpPr>
          <p:cNvPr id="4" name="Rezervirano mjesto datuma 3"/>
          <p:cNvSpPr>
            <a:spLocks noGrp="1"/>
          </p:cNvSpPr>
          <p:nvPr>
            <p:ph type="dt" sz="half" idx="10"/>
          </p:nvPr>
        </p:nvSpPr>
        <p:spPr/>
        <p:txBody>
          <a:bodyPr/>
          <a:lstStyle>
            <a:extLst/>
          </a:lstStyle>
          <a:p>
            <a:fld id="{33B01C7F-BB3F-4540-88CA-7A98DB9F9961}" type="datetimeFigureOut">
              <a:rPr lang="hr-HR" smtClean="0"/>
              <a:t>29.3.2013.</a:t>
            </a:fld>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fld id="{F94D1A5F-804F-4864-B4EE-1773AD4195D7}" type="slidenum">
              <a:rPr lang="hr-HR" smtClean="0"/>
              <a:t>‹#›</a:t>
            </a:fld>
            <a:endParaRPr lang="hr-HR"/>
          </a:p>
        </p:txBody>
      </p:sp>
      <p:sp>
        <p:nvSpPr>
          <p:cNvPr id="7" name="Š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Š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bg>
      <p:bgRef idx="1002">
        <a:schemeClr val="bg1"/>
      </p:bgRef>
    </p:bg>
    <p:spTree>
      <p:nvGrpSpPr>
        <p:cNvPr id="1" name=""/>
        <p:cNvGrpSpPr/>
        <p:nvPr/>
      </p:nvGrpSpPr>
      <p:grpSpPr>
        <a:xfrm>
          <a:off x="0" y="0"/>
          <a:ext cx="0" cy="0"/>
          <a:chOff x="0" y="0"/>
          <a:chExt cx="0" cy="0"/>
        </a:xfrm>
      </p:grpSpPr>
      <p:sp>
        <p:nvSpPr>
          <p:cNvPr id="3" name="Rezervirano mjesto sadržaja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sadržaja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p:txBody>
          <a:bodyPr/>
          <a:lstStyle>
            <a:extLst/>
          </a:lstStyle>
          <a:p>
            <a:fld id="{33B01C7F-BB3F-4540-88CA-7A98DB9F9961}" type="datetimeFigureOut">
              <a:rPr lang="hr-HR" smtClean="0"/>
              <a:t>29.3.2013.</a:t>
            </a:fld>
            <a:endParaRPr lang="hr-HR"/>
          </a:p>
        </p:txBody>
      </p:sp>
      <p:sp>
        <p:nvSpPr>
          <p:cNvPr id="6" name="Rezervirano mjesto podnožja 5"/>
          <p:cNvSpPr>
            <a:spLocks noGrp="1"/>
          </p:cNvSpPr>
          <p:nvPr>
            <p:ph type="ftr" sz="quarter" idx="11"/>
          </p:nvPr>
        </p:nvSpPr>
        <p:spPr/>
        <p:txBody>
          <a:bodyPr/>
          <a:lstStyle>
            <a:extLst/>
          </a:lstStyle>
          <a:p>
            <a:endParaRPr lang="hr-HR"/>
          </a:p>
        </p:txBody>
      </p:sp>
      <p:sp>
        <p:nvSpPr>
          <p:cNvPr id="7" name="Rezervirano mjesto broja slajda 6"/>
          <p:cNvSpPr>
            <a:spLocks noGrp="1"/>
          </p:cNvSpPr>
          <p:nvPr>
            <p:ph type="sldNum" sz="quarter" idx="12"/>
          </p:nvPr>
        </p:nvSpPr>
        <p:spPr/>
        <p:txBody>
          <a:bodyPr/>
          <a:lstStyle>
            <a:extLst/>
          </a:lstStyle>
          <a:p>
            <a:fld id="{F94D1A5F-804F-4864-B4EE-1773AD4195D7}" type="slidenum">
              <a:rPr lang="hr-HR" smtClean="0"/>
              <a:t>‹#›</a:t>
            </a:fld>
            <a:endParaRPr lang="hr-HR"/>
          </a:p>
        </p:txBody>
      </p:sp>
      <p:sp>
        <p:nvSpPr>
          <p:cNvPr id="8" name="Naslov 7"/>
          <p:cNvSpPr>
            <a:spLocks noGrp="1"/>
          </p:cNvSpPr>
          <p:nvPr>
            <p:ph type="title"/>
          </p:nvPr>
        </p:nvSpPr>
        <p:spPr/>
        <p:txBody>
          <a:bodyPr rtlCol="0"/>
          <a:lstStyle>
            <a:extLst/>
          </a:lstStyle>
          <a:p>
            <a:r>
              <a:rPr kumimoji="0" lang="hr-HR" smtClean="0"/>
              <a:t>Uredite stil naslova matrice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Usporedba">
    <p:bg>
      <p:bgRef idx="1003">
        <a:schemeClr val="bg1"/>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8229600" cy="1143000"/>
          </a:xfrm>
        </p:spPr>
        <p:txBody>
          <a:bodyPr anchor="ctr"/>
          <a:lstStyle>
            <a:lvl1pPr>
              <a:defRPr/>
            </a:lvl1pPr>
            <a:extLst/>
          </a:lstStyle>
          <a:p>
            <a:r>
              <a:rPr kumimoji="0" lang="hr-HR" smtClean="0"/>
              <a:t>Uredite stil naslova matrice</a:t>
            </a:r>
            <a:endParaRPr kumimoji="0" lang="en-US"/>
          </a:p>
        </p:txBody>
      </p:sp>
      <p:sp>
        <p:nvSpPr>
          <p:cNvPr id="3" name="Rezervirano mjesto teksta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r-HR" smtClean="0"/>
              <a:t>Uredite stilove teksta matrice</a:t>
            </a:r>
          </a:p>
        </p:txBody>
      </p:sp>
      <p:sp>
        <p:nvSpPr>
          <p:cNvPr id="4" name="Rezervirano mjesto teksta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r-HR" smtClean="0"/>
              <a:t>Uredite stilove teksta matrice</a:t>
            </a:r>
          </a:p>
        </p:txBody>
      </p:sp>
      <p:sp>
        <p:nvSpPr>
          <p:cNvPr id="5" name="Rezervirano mjesto sadržaja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6" name="Rezervirano mjesto sadržaja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7" name="Rezervirano mjesto datuma 6"/>
          <p:cNvSpPr>
            <a:spLocks noGrp="1"/>
          </p:cNvSpPr>
          <p:nvPr>
            <p:ph type="dt" sz="half" idx="10"/>
          </p:nvPr>
        </p:nvSpPr>
        <p:spPr/>
        <p:txBody>
          <a:bodyPr/>
          <a:lstStyle>
            <a:extLst/>
          </a:lstStyle>
          <a:p>
            <a:fld id="{33B01C7F-BB3F-4540-88CA-7A98DB9F9961}" type="datetimeFigureOut">
              <a:rPr lang="hr-HR" smtClean="0"/>
              <a:t>29.3.2013.</a:t>
            </a:fld>
            <a:endParaRPr lang="hr-HR"/>
          </a:p>
        </p:txBody>
      </p:sp>
      <p:sp>
        <p:nvSpPr>
          <p:cNvPr id="8" name="Rezervirano mjesto podnožja 7"/>
          <p:cNvSpPr>
            <a:spLocks noGrp="1"/>
          </p:cNvSpPr>
          <p:nvPr>
            <p:ph type="ftr" sz="quarter" idx="11"/>
          </p:nvPr>
        </p:nvSpPr>
        <p:spPr/>
        <p:txBody>
          <a:bodyPr/>
          <a:lstStyle>
            <a:extLst/>
          </a:lstStyle>
          <a:p>
            <a:endParaRPr lang="hr-HR"/>
          </a:p>
        </p:txBody>
      </p:sp>
      <p:sp>
        <p:nvSpPr>
          <p:cNvPr id="9" name="Rezervirano mjesto broja slajda 8"/>
          <p:cNvSpPr>
            <a:spLocks noGrp="1"/>
          </p:cNvSpPr>
          <p:nvPr>
            <p:ph type="sldNum" sz="quarter" idx="12"/>
          </p:nvPr>
        </p:nvSpPr>
        <p:spPr/>
        <p:txBody>
          <a:bodyPr/>
          <a:lstStyle>
            <a:extLst/>
          </a:lstStyle>
          <a:p>
            <a:fld id="{F94D1A5F-804F-4864-B4EE-1773AD4195D7}" type="slidenum">
              <a:rPr lang="hr-HR" smtClean="0"/>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bg>
      <p:bgRef idx="1002">
        <a:schemeClr val="bg1"/>
      </p:bgRef>
    </p:bg>
    <p:spTree>
      <p:nvGrpSpPr>
        <p:cNvPr id="1" name=""/>
        <p:cNvGrpSpPr/>
        <p:nvPr/>
      </p:nvGrpSpPr>
      <p:grpSpPr>
        <a:xfrm>
          <a:off x="0" y="0"/>
          <a:ext cx="0" cy="0"/>
          <a:chOff x="0" y="0"/>
          <a:chExt cx="0" cy="0"/>
        </a:xfrm>
      </p:grpSpPr>
      <p:sp>
        <p:nvSpPr>
          <p:cNvPr id="3" name="Rezervirano mjesto datuma 2"/>
          <p:cNvSpPr>
            <a:spLocks noGrp="1"/>
          </p:cNvSpPr>
          <p:nvPr>
            <p:ph type="dt" sz="half" idx="10"/>
          </p:nvPr>
        </p:nvSpPr>
        <p:spPr/>
        <p:txBody>
          <a:bodyPr/>
          <a:lstStyle>
            <a:extLst/>
          </a:lstStyle>
          <a:p>
            <a:fld id="{33B01C7F-BB3F-4540-88CA-7A98DB9F9961}" type="datetimeFigureOut">
              <a:rPr lang="hr-HR" smtClean="0"/>
              <a:t>29.3.2013.</a:t>
            </a:fld>
            <a:endParaRPr lang="hr-HR"/>
          </a:p>
        </p:txBody>
      </p:sp>
      <p:sp>
        <p:nvSpPr>
          <p:cNvPr id="4" name="Rezervirano mjesto podnožja 3"/>
          <p:cNvSpPr>
            <a:spLocks noGrp="1"/>
          </p:cNvSpPr>
          <p:nvPr>
            <p:ph type="ftr" sz="quarter" idx="11"/>
          </p:nvPr>
        </p:nvSpPr>
        <p:spPr/>
        <p:txBody>
          <a:bodyPr/>
          <a:lstStyle>
            <a:extLst/>
          </a:lstStyle>
          <a:p>
            <a:endParaRPr lang="hr-HR"/>
          </a:p>
        </p:txBody>
      </p:sp>
      <p:sp>
        <p:nvSpPr>
          <p:cNvPr id="5" name="Rezervirano mjesto broja slajda 4"/>
          <p:cNvSpPr>
            <a:spLocks noGrp="1"/>
          </p:cNvSpPr>
          <p:nvPr>
            <p:ph type="sldNum" sz="quarter" idx="12"/>
          </p:nvPr>
        </p:nvSpPr>
        <p:spPr/>
        <p:txBody>
          <a:bodyPr/>
          <a:lstStyle>
            <a:extLst/>
          </a:lstStyle>
          <a:p>
            <a:fld id="{F94D1A5F-804F-4864-B4EE-1773AD4195D7}" type="slidenum">
              <a:rPr lang="hr-HR" smtClean="0"/>
              <a:t>‹#›</a:t>
            </a:fld>
            <a:endParaRPr lang="hr-HR"/>
          </a:p>
        </p:txBody>
      </p:sp>
      <p:sp>
        <p:nvSpPr>
          <p:cNvPr id="6" name="Naslov 5"/>
          <p:cNvSpPr>
            <a:spLocks noGrp="1"/>
          </p:cNvSpPr>
          <p:nvPr>
            <p:ph type="title"/>
          </p:nvPr>
        </p:nvSpPr>
        <p:spPr/>
        <p:txBody>
          <a:bodyPr rtlCol="0"/>
          <a:lstStyle>
            <a:extLst/>
          </a:lstStyle>
          <a:p>
            <a:r>
              <a:rPr kumimoji="0" lang="hr-HR" smtClean="0"/>
              <a:t>Uredite stil naslova matrice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extLst/>
          </a:lstStyle>
          <a:p>
            <a:fld id="{33B01C7F-BB3F-4540-88CA-7A98DB9F9961}" type="datetimeFigureOut">
              <a:rPr lang="hr-HR" smtClean="0"/>
              <a:t>29.3.2013.</a:t>
            </a:fld>
            <a:endParaRPr lang="hr-HR"/>
          </a:p>
        </p:txBody>
      </p:sp>
      <p:sp>
        <p:nvSpPr>
          <p:cNvPr id="3" name="Rezervirano mjesto podnožja 2"/>
          <p:cNvSpPr>
            <a:spLocks noGrp="1"/>
          </p:cNvSpPr>
          <p:nvPr>
            <p:ph type="ftr" sz="quarter" idx="11"/>
          </p:nvPr>
        </p:nvSpPr>
        <p:spPr/>
        <p:txBody>
          <a:bodyPr/>
          <a:lstStyle>
            <a:extLst/>
          </a:lstStyle>
          <a:p>
            <a:endParaRPr lang="hr-HR"/>
          </a:p>
        </p:txBody>
      </p:sp>
      <p:sp>
        <p:nvSpPr>
          <p:cNvPr id="4" name="Rezervirano mjesto broja slajda 3"/>
          <p:cNvSpPr>
            <a:spLocks noGrp="1"/>
          </p:cNvSpPr>
          <p:nvPr>
            <p:ph type="sldNum" sz="quarter" idx="12"/>
          </p:nvPr>
        </p:nvSpPr>
        <p:spPr/>
        <p:txBody>
          <a:bodyPr/>
          <a:lstStyle>
            <a:extLst/>
          </a:lstStyle>
          <a:p>
            <a:fld id="{F94D1A5F-804F-4864-B4EE-1773AD4195D7}" type="slidenum">
              <a:rPr lang="hr-HR" smtClean="0"/>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držaj s opisom">
    <p:bg>
      <p:bgRef idx="1003">
        <a:schemeClr val="bg1"/>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hr-HR" smtClean="0"/>
              <a:t>Uredite stil naslova matrice</a:t>
            </a:r>
            <a:endParaRPr kumimoji="0" lang="en-US"/>
          </a:p>
        </p:txBody>
      </p:sp>
      <p:sp>
        <p:nvSpPr>
          <p:cNvPr id="3" name="Rezervirano mjesto teksta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hr-HR" smtClean="0"/>
              <a:t>Uredite stilove teksta matrice</a:t>
            </a:r>
          </a:p>
        </p:txBody>
      </p:sp>
      <p:sp>
        <p:nvSpPr>
          <p:cNvPr id="4" name="Rezervirano mjesto sadržaja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a:xfrm>
            <a:off x="6727032" y="6407944"/>
            <a:ext cx="1920240" cy="365760"/>
          </a:xfrm>
        </p:spPr>
        <p:txBody>
          <a:bodyPr/>
          <a:lstStyle>
            <a:extLst/>
          </a:lstStyle>
          <a:p>
            <a:fld id="{33B01C7F-BB3F-4540-88CA-7A98DB9F9961}" type="datetimeFigureOut">
              <a:rPr lang="hr-HR" smtClean="0"/>
              <a:t>29.3.2013.</a:t>
            </a:fld>
            <a:endParaRPr lang="hr-HR"/>
          </a:p>
        </p:txBody>
      </p:sp>
      <p:sp>
        <p:nvSpPr>
          <p:cNvPr id="6" name="Rezervirano mjesto podnožja 5"/>
          <p:cNvSpPr>
            <a:spLocks noGrp="1"/>
          </p:cNvSpPr>
          <p:nvPr>
            <p:ph type="ftr" sz="quarter" idx="11"/>
          </p:nvPr>
        </p:nvSpPr>
        <p:spPr/>
        <p:txBody>
          <a:bodyPr/>
          <a:lstStyle>
            <a:extLst/>
          </a:lstStyle>
          <a:p>
            <a:endParaRPr lang="hr-HR"/>
          </a:p>
        </p:txBody>
      </p:sp>
      <p:sp>
        <p:nvSpPr>
          <p:cNvPr id="7" name="Rezervirano mjesto broja slajda 6"/>
          <p:cNvSpPr>
            <a:spLocks noGrp="1"/>
          </p:cNvSpPr>
          <p:nvPr>
            <p:ph type="sldNum" sz="quarter" idx="12"/>
          </p:nvPr>
        </p:nvSpPr>
        <p:spPr/>
        <p:txBody>
          <a:bodyPr/>
          <a:lstStyle>
            <a:extLst/>
          </a:lstStyle>
          <a:p>
            <a:fld id="{F94D1A5F-804F-4864-B4EE-1773AD4195D7}" type="slidenum">
              <a:rPr lang="hr-HR" smtClean="0"/>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bg>
      <p:bgRef idx="1002">
        <a:schemeClr val="bg1"/>
      </p:bgRef>
    </p:bg>
    <p:spTree>
      <p:nvGrpSpPr>
        <p:cNvPr id="1" name=""/>
        <p:cNvGrpSpPr/>
        <p:nvPr/>
      </p:nvGrpSpPr>
      <p:grpSpPr>
        <a:xfrm>
          <a:off x="0" y="0"/>
          <a:ext cx="0" cy="0"/>
          <a:chOff x="0" y="0"/>
          <a:chExt cx="0" cy="0"/>
        </a:xfrm>
      </p:grpSpPr>
      <p:sp>
        <p:nvSpPr>
          <p:cNvPr id="4" name="Rezervirano mjesto teksta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hr-HR" smtClean="0"/>
              <a:t>Uredite stilove teksta matrice</a:t>
            </a:r>
          </a:p>
        </p:txBody>
      </p:sp>
      <p:sp>
        <p:nvSpPr>
          <p:cNvPr id="3" name="Rezervirano mjesto slik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hr-HR" smtClean="0"/>
              <a:t>Kliknite ikonu da biste dodali  sliku</a:t>
            </a:r>
            <a:endParaRPr kumimoji="0" lang="en-US" dirty="0"/>
          </a:p>
        </p:txBody>
      </p:sp>
      <p:sp>
        <p:nvSpPr>
          <p:cNvPr id="5" name="Rezervirano mjesto datuma 4"/>
          <p:cNvSpPr>
            <a:spLocks noGrp="1"/>
          </p:cNvSpPr>
          <p:nvPr>
            <p:ph type="dt" sz="half" idx="10"/>
          </p:nvPr>
        </p:nvSpPr>
        <p:spPr/>
        <p:txBody>
          <a:bodyPr/>
          <a:lstStyle>
            <a:lvl1pPr>
              <a:defRPr>
                <a:solidFill>
                  <a:schemeClr val="tx1"/>
                </a:solidFill>
              </a:defRPr>
            </a:lvl1pPr>
            <a:extLst/>
          </a:lstStyle>
          <a:p>
            <a:fld id="{33B01C7F-BB3F-4540-88CA-7A98DB9F9961}" type="datetimeFigureOut">
              <a:rPr lang="hr-HR" smtClean="0"/>
              <a:t>29.3.2013.</a:t>
            </a:fld>
            <a:endParaRPr lang="hr-HR"/>
          </a:p>
        </p:txBody>
      </p:sp>
      <p:sp>
        <p:nvSpPr>
          <p:cNvPr id="6" name="Rezervirano mjesto podnožja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hr-HR"/>
          </a:p>
        </p:txBody>
      </p:sp>
      <p:sp>
        <p:nvSpPr>
          <p:cNvPr id="7" name="Rezervirano mjesto broja slajda 6"/>
          <p:cNvSpPr>
            <a:spLocks noGrp="1"/>
          </p:cNvSpPr>
          <p:nvPr>
            <p:ph type="sldNum" sz="quarter" idx="12"/>
          </p:nvPr>
        </p:nvSpPr>
        <p:spPr/>
        <p:txBody>
          <a:bodyPr/>
          <a:lstStyle>
            <a:lvl1pPr>
              <a:defRPr>
                <a:solidFill>
                  <a:schemeClr val="tx1"/>
                </a:solidFill>
              </a:defRPr>
            </a:lvl1pPr>
            <a:extLst/>
          </a:lstStyle>
          <a:p>
            <a:fld id="{F94D1A5F-804F-4864-B4EE-1773AD4195D7}" type="slidenum">
              <a:rPr lang="hr-HR" smtClean="0"/>
              <a:t>‹#›</a:t>
            </a:fld>
            <a:endParaRPr lang="hr-HR"/>
          </a:p>
        </p:txBody>
      </p:sp>
      <p:sp>
        <p:nvSpPr>
          <p:cNvPr id="2" name="Naslov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hr-HR" smtClean="0"/>
              <a:t>Uredite stil naslova matrice</a:t>
            </a:r>
            <a:endParaRPr kumimoji="0" lang="en-US"/>
          </a:p>
        </p:txBody>
      </p:sp>
      <p:sp>
        <p:nvSpPr>
          <p:cNvPr id="8" name="Prostoručno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Prostoručno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Pravokutni trokut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Ravni poveznik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Š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Š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Prostoručno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Prostoručno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Pravokutni trokut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Ravni poveznik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Rezervirano mjesto naslova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hr-HR" smtClean="0"/>
              <a:t>Uredite stil naslova matrice</a:t>
            </a:r>
            <a:endParaRPr kumimoji="0" lang="en-US"/>
          </a:p>
        </p:txBody>
      </p:sp>
      <p:sp>
        <p:nvSpPr>
          <p:cNvPr id="30" name="Rezervirano mjesto teksta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hr-HR" smtClean="0"/>
              <a:t>Uredite stilove teksta matrice</a:t>
            </a:r>
          </a:p>
          <a:p>
            <a:pPr lvl="1" eaLnBrk="1" latinLnBrk="0" hangingPunct="1"/>
            <a:r>
              <a:rPr kumimoji="0" lang="hr-HR" smtClean="0"/>
              <a:t>Druga razina</a:t>
            </a:r>
          </a:p>
          <a:p>
            <a:pPr lvl="2" eaLnBrk="1" latinLnBrk="0" hangingPunct="1"/>
            <a:r>
              <a:rPr kumimoji="0" lang="hr-HR" smtClean="0"/>
              <a:t>Treća razina</a:t>
            </a:r>
          </a:p>
          <a:p>
            <a:pPr lvl="3" eaLnBrk="1" latinLnBrk="0" hangingPunct="1"/>
            <a:r>
              <a:rPr kumimoji="0" lang="hr-HR" smtClean="0"/>
              <a:t>Četvrta razina</a:t>
            </a:r>
          </a:p>
          <a:p>
            <a:pPr lvl="4" eaLnBrk="1" latinLnBrk="0" hangingPunct="1"/>
            <a:r>
              <a:rPr kumimoji="0" lang="hr-HR" smtClean="0"/>
              <a:t>Peta razina</a:t>
            </a:r>
            <a:endParaRPr kumimoji="0" lang="en-US"/>
          </a:p>
        </p:txBody>
      </p:sp>
      <p:sp>
        <p:nvSpPr>
          <p:cNvPr id="10" name="Rezervirano mjesto datum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3B01C7F-BB3F-4540-88CA-7A98DB9F9961}" type="datetimeFigureOut">
              <a:rPr lang="hr-HR" smtClean="0"/>
              <a:t>29.3.2013.</a:t>
            </a:fld>
            <a:endParaRPr lang="hr-HR"/>
          </a:p>
        </p:txBody>
      </p:sp>
      <p:sp>
        <p:nvSpPr>
          <p:cNvPr id="22" name="Rezervirano mjesto podnožja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hr-HR"/>
          </a:p>
        </p:txBody>
      </p:sp>
      <p:sp>
        <p:nvSpPr>
          <p:cNvPr id="18" name="Rezervirano mjesto broja slajda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94D1A5F-804F-4864-B4EE-1773AD4195D7}" type="slidenum">
              <a:rPr lang="hr-HR" smtClean="0"/>
              <a:t>‹#›</a:t>
            </a:fld>
            <a:endParaRPr lang="hr-H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image" Target="../media/image20.jpeg"/></Relationships>
</file>

<file path=ppt/slides/_rels/slide1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1.xml"/><Relationship Id="rId1" Type="http://schemas.openxmlformats.org/officeDocument/2006/relationships/slideLayout" Target="../slideLayouts/slideLayout5.xml"/><Relationship Id="rId4" Type="http://schemas.openxmlformats.org/officeDocument/2006/relationships/image" Target="../media/image22.jpeg"/></Relationships>
</file>

<file path=ppt/slides/_rels/slide12.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2.xml"/><Relationship Id="rId1" Type="http://schemas.openxmlformats.org/officeDocument/2006/relationships/slideLayout" Target="../slideLayouts/slideLayout5.xml"/><Relationship Id="rId4" Type="http://schemas.openxmlformats.org/officeDocument/2006/relationships/image" Target="../media/image24.jpeg"/></Relationships>
</file>

<file path=ppt/slides/_rels/slide13.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13.xml"/><Relationship Id="rId1" Type="http://schemas.openxmlformats.org/officeDocument/2006/relationships/slideLayout" Target="../slideLayouts/slideLayout5.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4.xml"/><Relationship Id="rId1" Type="http://schemas.openxmlformats.org/officeDocument/2006/relationships/slideLayout" Target="../slideLayouts/slideLayout5.xml"/><Relationship Id="rId4" Type="http://schemas.openxmlformats.org/officeDocument/2006/relationships/image" Target="../media/image27.jpeg"/></Relationships>
</file>

<file path=ppt/slides/_rels/slide15.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15.xml"/><Relationship Id="rId1" Type="http://schemas.openxmlformats.org/officeDocument/2006/relationships/slideLayout" Target="../slideLayouts/slideLayout5.xml"/><Relationship Id="rId4" Type="http://schemas.openxmlformats.org/officeDocument/2006/relationships/image" Target="../media/image29.jpeg"/></Relationships>
</file>

<file path=ppt/slides/_rels/slide16.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16.xml"/><Relationship Id="rId1" Type="http://schemas.openxmlformats.org/officeDocument/2006/relationships/slideLayout" Target="../slideLayouts/slideLayout5.xm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14.jpeg"/></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image" Target="../media/image16.jpeg"/></Relationships>
</file>

<file path=ppt/slides/_rels/slide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1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hr-HR" dirty="0" smtClean="0"/>
              <a:t>XI. Pravila za stolom</a:t>
            </a:r>
            <a:endParaRPr lang="hr-HR" dirty="0"/>
          </a:p>
        </p:txBody>
      </p:sp>
      <p:sp>
        <p:nvSpPr>
          <p:cNvPr id="3" name="Text Placeholder 2"/>
          <p:cNvSpPr>
            <a:spLocks noGrp="1"/>
          </p:cNvSpPr>
          <p:nvPr>
            <p:ph type="body" idx="1"/>
          </p:nvPr>
        </p:nvSpPr>
        <p:spPr>
          <a:xfrm>
            <a:off x="457200" y="5410200"/>
            <a:ext cx="4040188" cy="1066800"/>
          </a:xfrm>
        </p:spPr>
        <p:txBody>
          <a:bodyPr>
            <a:normAutofit lnSpcReduction="10000"/>
          </a:bodyPr>
          <a:lstStyle/>
          <a:p>
            <a:pPr eaLnBrk="1" hangingPunct="1">
              <a:lnSpc>
                <a:spcPct val="80000"/>
              </a:lnSpc>
              <a:defRPr/>
            </a:pPr>
            <a:r>
              <a:rPr lang="hr-HR" sz="2800" b="1" smtClean="0">
                <a:solidFill>
                  <a:srgbClr val="FFFF00"/>
                </a:solidFill>
              </a:rPr>
              <a:t>1.</a:t>
            </a:r>
            <a:r>
              <a:rPr lang="hr-HR" sz="2000" b="1" smtClean="0"/>
              <a:t> Domaćica uvijek započinje s jelom i daje znak za dizanje od stola.</a:t>
            </a:r>
            <a:r>
              <a:rPr lang="hr-HR" sz="2000" smtClean="0"/>
              <a:t/>
            </a:r>
            <a:br>
              <a:rPr lang="hr-HR" sz="2000" smtClean="0"/>
            </a:br>
            <a:endParaRPr lang="hr-HR" sz="2000" smtClean="0"/>
          </a:p>
        </p:txBody>
      </p:sp>
      <p:sp>
        <p:nvSpPr>
          <p:cNvPr id="31748" name="Text Placeholder 3"/>
          <p:cNvSpPr>
            <a:spLocks noGrp="1"/>
          </p:cNvSpPr>
          <p:nvPr>
            <p:ph type="body" sz="half" idx="3"/>
          </p:nvPr>
        </p:nvSpPr>
        <p:spPr>
          <a:xfrm>
            <a:off x="4645025" y="5410200"/>
            <a:ext cx="4041775" cy="1143000"/>
          </a:xfrm>
          <a:ln>
            <a:headEnd/>
            <a:tailEnd/>
          </a:ln>
        </p:spPr>
        <p:txBody>
          <a:bodyPr/>
          <a:lstStyle/>
          <a:p>
            <a:pPr eaLnBrk="1" hangingPunct="1">
              <a:lnSpc>
                <a:spcPct val="80000"/>
              </a:lnSpc>
            </a:pPr>
            <a:r>
              <a:rPr lang="hr-HR" sz="2800" b="1" smtClean="0">
                <a:solidFill>
                  <a:srgbClr val="FFFF00"/>
                </a:solidFill>
              </a:rPr>
              <a:t>2.</a:t>
            </a:r>
            <a:r>
              <a:rPr lang="hr-HR" sz="2200" b="1" smtClean="0"/>
              <a:t> Pribor se postavlja prema redoslijedu uporabe.</a:t>
            </a:r>
            <a:r>
              <a:rPr lang="hr-HR" sz="2200" smtClean="0"/>
              <a:t/>
            </a:r>
            <a:br>
              <a:rPr lang="hr-HR" sz="2200" smtClean="0"/>
            </a:br>
            <a:endParaRPr lang="hr-HR" sz="2200" smtClean="0"/>
          </a:p>
        </p:txBody>
      </p:sp>
      <p:pic>
        <p:nvPicPr>
          <p:cNvPr id="31749" name="Content Placeholder 7" descr="domaćica započinje s jelom.jpg"/>
          <p:cNvPicPr>
            <a:picLocks noGrp="1" noChangeAspect="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914400" y="1828800"/>
            <a:ext cx="2763838" cy="3124200"/>
          </a:xfrm>
          <a:ln>
            <a:prstDash val="solid"/>
          </a:ln>
        </p:spPr>
      </p:pic>
      <p:pic>
        <p:nvPicPr>
          <p:cNvPr id="31750" name="Content Placeholder 6" descr="pribor prema upotrebi.jpg"/>
          <p:cNvPicPr>
            <a:picLocks noGrp="1" noChangeAspect="1"/>
          </p:cNvPicPr>
          <p:nvPr>
            <p:ph sz="quarter" idx="4"/>
          </p:nvPr>
        </p:nvPicPr>
        <p:blipFill>
          <a:blip r:embed="rId4">
            <a:extLst>
              <a:ext uri="{28A0092B-C50C-407E-A947-70E740481C1C}">
                <a14:useLocalDpi xmlns:a14="http://schemas.microsoft.com/office/drawing/2010/main" val="0"/>
              </a:ext>
            </a:extLst>
          </a:blip>
          <a:srcRect/>
          <a:stretch>
            <a:fillRect/>
          </a:stretch>
        </p:blipFill>
        <p:spPr>
          <a:xfrm>
            <a:off x="5105400" y="1752600"/>
            <a:ext cx="3048000" cy="3429000"/>
          </a:xfrm>
          <a:ln>
            <a:prstDash val="solid"/>
          </a:ln>
        </p:spPr>
      </p:pic>
    </p:spTree>
    <p:extLst>
      <p:ext uri="{BB962C8B-B14F-4D97-AF65-F5344CB8AC3E}">
        <p14:creationId xmlns:p14="http://schemas.microsoft.com/office/powerpoint/2010/main" val="27753170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hr-HR" dirty="0" smtClean="0"/>
              <a:t>XI. Pravila za stolom</a:t>
            </a:r>
            <a:endParaRPr lang="hr-HR" dirty="0"/>
          </a:p>
        </p:txBody>
      </p:sp>
      <p:sp>
        <p:nvSpPr>
          <p:cNvPr id="40963" name="Text Placeholder 2"/>
          <p:cNvSpPr>
            <a:spLocks noGrp="1"/>
          </p:cNvSpPr>
          <p:nvPr>
            <p:ph type="body" idx="1"/>
          </p:nvPr>
        </p:nvSpPr>
        <p:spPr>
          <a:xfrm>
            <a:off x="457200" y="5257800"/>
            <a:ext cx="4040188" cy="1295400"/>
          </a:xfrm>
          <a:ln>
            <a:headEnd/>
            <a:tailEnd/>
          </a:ln>
        </p:spPr>
        <p:txBody>
          <a:bodyPr/>
          <a:lstStyle/>
          <a:p>
            <a:pPr eaLnBrk="1" hangingPunct="1">
              <a:lnSpc>
                <a:spcPct val="80000"/>
              </a:lnSpc>
            </a:pPr>
            <a:r>
              <a:rPr lang="hr-HR" sz="2900" smtClean="0">
                <a:solidFill>
                  <a:srgbClr val="FFFF00"/>
                </a:solidFill>
              </a:rPr>
              <a:t>18.</a:t>
            </a:r>
            <a:r>
              <a:rPr lang="hr-HR" sz="2000" smtClean="0"/>
              <a:t> Ako pribor pokazuje pet minuta nakon 18.30, znat ćemo da je osobi jelo išlo u tek.</a:t>
            </a:r>
          </a:p>
        </p:txBody>
      </p:sp>
      <p:sp>
        <p:nvSpPr>
          <p:cNvPr id="40964" name="Text Placeholder 3"/>
          <p:cNvSpPr>
            <a:spLocks noGrp="1"/>
          </p:cNvSpPr>
          <p:nvPr>
            <p:ph type="body" sz="half" idx="3"/>
          </p:nvPr>
        </p:nvSpPr>
        <p:spPr>
          <a:xfrm>
            <a:off x="4645025" y="5105400"/>
            <a:ext cx="4041775" cy="1371600"/>
          </a:xfrm>
          <a:ln>
            <a:headEnd/>
            <a:tailEnd/>
          </a:ln>
        </p:spPr>
        <p:txBody>
          <a:bodyPr/>
          <a:lstStyle/>
          <a:p>
            <a:pPr eaLnBrk="1" hangingPunct="1">
              <a:lnSpc>
                <a:spcPct val="80000"/>
              </a:lnSpc>
            </a:pPr>
            <a:endParaRPr lang="hr-HR" sz="1700" smtClean="0"/>
          </a:p>
          <a:p>
            <a:pPr eaLnBrk="1" hangingPunct="1">
              <a:lnSpc>
                <a:spcPct val="80000"/>
              </a:lnSpc>
            </a:pPr>
            <a:r>
              <a:rPr lang="hr-HR" sz="2800" smtClean="0">
                <a:solidFill>
                  <a:srgbClr val="FFFF00"/>
                </a:solidFill>
              </a:rPr>
              <a:t>19.</a:t>
            </a:r>
            <a:r>
              <a:rPr lang="hr-HR" sz="1700" smtClean="0"/>
              <a:t> Korištenje čačkalica danas uopće nije uobičajeno i ne treba ih koristiti, ako zatrebate povucite se u toalet.</a:t>
            </a:r>
          </a:p>
          <a:p>
            <a:pPr eaLnBrk="1" hangingPunct="1">
              <a:lnSpc>
                <a:spcPct val="80000"/>
              </a:lnSpc>
            </a:pPr>
            <a:endParaRPr lang="hr-HR" sz="1700" smtClean="0"/>
          </a:p>
        </p:txBody>
      </p:sp>
      <p:pic>
        <p:nvPicPr>
          <p:cNvPr id="40966" name="Content Placeholder 6" descr="b2.jpg"/>
          <p:cNvPicPr>
            <a:picLocks noGrp="1" noChangeAspect="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1066800" y="2438400"/>
            <a:ext cx="2311400" cy="2057400"/>
          </a:xfrm>
          <a:ln>
            <a:prstDash val="solid"/>
          </a:ln>
        </p:spPr>
      </p:pic>
      <p:pic>
        <p:nvPicPr>
          <p:cNvPr id="40965" name="Content Placeholder 7" descr="čačkalica.jpg"/>
          <p:cNvPicPr>
            <a:picLocks noGrp="1" noChangeAspect="1"/>
          </p:cNvPicPr>
          <p:nvPr>
            <p:ph sz="quarter" idx="4"/>
          </p:nvPr>
        </p:nvPicPr>
        <p:blipFill>
          <a:blip r:embed="rId4">
            <a:extLst>
              <a:ext uri="{28A0092B-C50C-407E-A947-70E740481C1C}">
                <a14:useLocalDpi xmlns:a14="http://schemas.microsoft.com/office/drawing/2010/main" val="0"/>
              </a:ext>
            </a:extLst>
          </a:blip>
          <a:srcRect/>
          <a:stretch>
            <a:fillRect/>
          </a:stretch>
        </p:blipFill>
        <p:spPr>
          <a:xfrm>
            <a:off x="5105400" y="1946275"/>
            <a:ext cx="2743200" cy="2581275"/>
          </a:xfrm>
          <a:ln>
            <a:prstDash val="solid"/>
          </a:ln>
        </p:spPr>
      </p:pic>
    </p:spTree>
    <p:extLst>
      <p:ext uri="{BB962C8B-B14F-4D97-AF65-F5344CB8AC3E}">
        <p14:creationId xmlns:p14="http://schemas.microsoft.com/office/powerpoint/2010/main" val="27048667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hr-HR" dirty="0" smtClean="0"/>
              <a:t>XI. Pravila za stolom</a:t>
            </a:r>
            <a:endParaRPr lang="hr-HR" dirty="0"/>
          </a:p>
        </p:txBody>
      </p:sp>
      <p:sp>
        <p:nvSpPr>
          <p:cNvPr id="41987" name="Text Placeholder 2"/>
          <p:cNvSpPr>
            <a:spLocks noGrp="1"/>
          </p:cNvSpPr>
          <p:nvPr>
            <p:ph type="body" idx="1"/>
          </p:nvPr>
        </p:nvSpPr>
        <p:spPr>
          <a:xfrm>
            <a:off x="457200" y="5105400"/>
            <a:ext cx="4040188" cy="1371600"/>
          </a:xfrm>
          <a:ln>
            <a:headEnd/>
            <a:tailEnd/>
          </a:ln>
        </p:spPr>
        <p:txBody>
          <a:bodyPr/>
          <a:lstStyle/>
          <a:p>
            <a:pPr eaLnBrk="1" hangingPunct="1">
              <a:lnSpc>
                <a:spcPct val="80000"/>
              </a:lnSpc>
            </a:pPr>
            <a:endParaRPr lang="hr-HR" sz="1500" smtClean="0"/>
          </a:p>
          <a:p>
            <a:pPr eaLnBrk="1" hangingPunct="1">
              <a:lnSpc>
                <a:spcPct val="80000"/>
              </a:lnSpc>
            </a:pPr>
            <a:r>
              <a:rPr lang="hr-HR" sz="2800" smtClean="0">
                <a:solidFill>
                  <a:srgbClr val="FFFF00"/>
                </a:solidFill>
              </a:rPr>
              <a:t>20.</a:t>
            </a:r>
            <a:r>
              <a:rPr lang="hr-HR" sz="1500" smtClean="0"/>
              <a:t> </a:t>
            </a:r>
            <a:r>
              <a:rPr lang="hr-HR" sz="1800" smtClean="0"/>
              <a:t>Juhu ne smijemo hladiti puhanjem.</a:t>
            </a:r>
          </a:p>
          <a:p>
            <a:pPr eaLnBrk="1" hangingPunct="1">
              <a:lnSpc>
                <a:spcPct val="80000"/>
              </a:lnSpc>
            </a:pPr>
            <a:endParaRPr lang="hr-HR" sz="1500" smtClean="0"/>
          </a:p>
        </p:txBody>
      </p:sp>
      <p:sp>
        <p:nvSpPr>
          <p:cNvPr id="4" name="Text Placeholder 3"/>
          <p:cNvSpPr>
            <a:spLocks noGrp="1"/>
          </p:cNvSpPr>
          <p:nvPr>
            <p:ph type="body" sz="half" idx="3"/>
          </p:nvPr>
        </p:nvSpPr>
        <p:spPr>
          <a:xfrm>
            <a:off x="4645025" y="5105400"/>
            <a:ext cx="4041775" cy="1524000"/>
          </a:xfrm>
        </p:spPr>
        <p:txBody>
          <a:bodyPr>
            <a:normAutofit lnSpcReduction="10000"/>
          </a:bodyPr>
          <a:lstStyle/>
          <a:p>
            <a:pPr eaLnBrk="1" hangingPunct="1">
              <a:lnSpc>
                <a:spcPct val="80000"/>
              </a:lnSpc>
              <a:defRPr/>
            </a:pPr>
            <a:endParaRPr lang="hr-HR" sz="1500" dirty="0" smtClean="0"/>
          </a:p>
          <a:p>
            <a:pPr eaLnBrk="1" hangingPunct="1">
              <a:lnSpc>
                <a:spcPct val="80000"/>
              </a:lnSpc>
              <a:defRPr/>
            </a:pPr>
            <a:r>
              <a:rPr lang="hr-HR" sz="2800" dirty="0" smtClean="0">
                <a:solidFill>
                  <a:srgbClr val="FFFF00"/>
                </a:solidFill>
              </a:rPr>
              <a:t>21.</a:t>
            </a:r>
            <a:r>
              <a:rPr lang="hr-HR" sz="1500" dirty="0" smtClean="0"/>
              <a:t> Košticu možemo staviti u žlicu ili na ruku i tada je spustiti na tanjur. Pravila pristojnosti zabranjuju izbacivanje koštice iz usta izravno na tanjur , a ne preporučuje se ni progutati ju.</a:t>
            </a:r>
          </a:p>
          <a:p>
            <a:pPr eaLnBrk="1" hangingPunct="1">
              <a:lnSpc>
                <a:spcPct val="80000"/>
              </a:lnSpc>
              <a:defRPr/>
            </a:pPr>
            <a:endParaRPr lang="hr-HR" sz="1500" dirty="0" smtClean="0"/>
          </a:p>
        </p:txBody>
      </p:sp>
      <p:pic>
        <p:nvPicPr>
          <p:cNvPr id="41989" name="Content Placeholder 6" descr="puhanje u juhu.jpg"/>
          <p:cNvPicPr>
            <a:picLocks noGrp="1" noChangeAspect="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990600" y="1828800"/>
            <a:ext cx="2681288" cy="2709863"/>
          </a:xfrm>
          <a:ln>
            <a:prstDash val="solid"/>
          </a:ln>
        </p:spPr>
      </p:pic>
      <p:pic>
        <p:nvPicPr>
          <p:cNvPr id="41990" name="Content Placeholder 7" descr="koštica.jpg"/>
          <p:cNvPicPr>
            <a:picLocks noGrp="1" noChangeAspect="1"/>
          </p:cNvPicPr>
          <p:nvPr>
            <p:ph sz="quarter" idx="4"/>
          </p:nvPr>
        </p:nvPicPr>
        <p:blipFill>
          <a:blip r:embed="rId4">
            <a:extLst>
              <a:ext uri="{28A0092B-C50C-407E-A947-70E740481C1C}">
                <a14:useLocalDpi xmlns:a14="http://schemas.microsoft.com/office/drawing/2010/main" val="0"/>
              </a:ext>
            </a:extLst>
          </a:blip>
          <a:srcRect/>
          <a:stretch>
            <a:fillRect/>
          </a:stretch>
        </p:blipFill>
        <p:spPr>
          <a:xfrm>
            <a:off x="5356225" y="1828800"/>
            <a:ext cx="2619375" cy="2895600"/>
          </a:xfrm>
          <a:ln>
            <a:prstDash val="solid"/>
          </a:ln>
        </p:spPr>
      </p:pic>
    </p:spTree>
    <p:extLst>
      <p:ext uri="{BB962C8B-B14F-4D97-AF65-F5344CB8AC3E}">
        <p14:creationId xmlns:p14="http://schemas.microsoft.com/office/powerpoint/2010/main" val="2845241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hr-HR" dirty="0" smtClean="0"/>
              <a:t>XI. Pravila za stolom</a:t>
            </a:r>
            <a:endParaRPr lang="hr-HR" dirty="0"/>
          </a:p>
        </p:txBody>
      </p:sp>
      <p:sp>
        <p:nvSpPr>
          <p:cNvPr id="43011" name="Text Placeholder 2"/>
          <p:cNvSpPr>
            <a:spLocks noGrp="1"/>
          </p:cNvSpPr>
          <p:nvPr>
            <p:ph type="body" idx="1"/>
          </p:nvPr>
        </p:nvSpPr>
        <p:spPr>
          <a:xfrm>
            <a:off x="457200" y="5410200"/>
            <a:ext cx="4040188" cy="1066800"/>
          </a:xfrm>
          <a:ln>
            <a:headEnd/>
            <a:tailEnd/>
          </a:ln>
        </p:spPr>
        <p:txBody>
          <a:bodyPr/>
          <a:lstStyle/>
          <a:p>
            <a:pPr eaLnBrk="1" hangingPunct="1">
              <a:lnSpc>
                <a:spcPct val="80000"/>
              </a:lnSpc>
            </a:pPr>
            <a:endParaRPr lang="hr-HR" sz="2200" smtClean="0"/>
          </a:p>
          <a:p>
            <a:pPr eaLnBrk="1" hangingPunct="1">
              <a:lnSpc>
                <a:spcPct val="80000"/>
              </a:lnSpc>
            </a:pPr>
            <a:r>
              <a:rPr lang="hr-HR" sz="2900" smtClean="0">
                <a:solidFill>
                  <a:srgbClr val="FFFF00"/>
                </a:solidFill>
              </a:rPr>
              <a:t>22.</a:t>
            </a:r>
            <a:r>
              <a:rPr lang="hr-HR" sz="2200" smtClean="0"/>
              <a:t> Desno gore obično će stajati nekoliko čaša.</a:t>
            </a:r>
          </a:p>
          <a:p>
            <a:pPr eaLnBrk="1" hangingPunct="1">
              <a:lnSpc>
                <a:spcPct val="80000"/>
              </a:lnSpc>
            </a:pPr>
            <a:endParaRPr lang="hr-HR" sz="2200" smtClean="0"/>
          </a:p>
        </p:txBody>
      </p:sp>
      <p:sp>
        <p:nvSpPr>
          <p:cNvPr id="43012" name="Text Placeholder 3"/>
          <p:cNvSpPr>
            <a:spLocks noGrp="1"/>
          </p:cNvSpPr>
          <p:nvPr>
            <p:ph type="body" sz="half" idx="3"/>
          </p:nvPr>
        </p:nvSpPr>
        <p:spPr>
          <a:xfrm>
            <a:off x="4645025" y="5410200"/>
            <a:ext cx="4041775" cy="1143000"/>
          </a:xfrm>
          <a:ln>
            <a:headEnd/>
            <a:tailEnd/>
          </a:ln>
        </p:spPr>
        <p:txBody>
          <a:bodyPr/>
          <a:lstStyle/>
          <a:p>
            <a:pPr eaLnBrk="1" hangingPunct="1">
              <a:lnSpc>
                <a:spcPct val="90000"/>
              </a:lnSpc>
            </a:pPr>
            <a:endParaRPr lang="hr-HR" sz="2200" smtClean="0"/>
          </a:p>
          <a:p>
            <a:pPr eaLnBrk="1" hangingPunct="1">
              <a:lnSpc>
                <a:spcPct val="90000"/>
              </a:lnSpc>
            </a:pPr>
            <a:r>
              <a:rPr lang="hr-HR" sz="2800" smtClean="0">
                <a:solidFill>
                  <a:srgbClr val="FFFF00"/>
                </a:solidFill>
              </a:rPr>
              <a:t>23.</a:t>
            </a:r>
            <a:r>
              <a:rPr lang="hr-HR" sz="2200" smtClean="0"/>
              <a:t> Posve lijevo stoji manji tanjur s manjim nožem.</a:t>
            </a:r>
          </a:p>
          <a:p>
            <a:pPr eaLnBrk="1" hangingPunct="1">
              <a:lnSpc>
                <a:spcPct val="90000"/>
              </a:lnSpc>
            </a:pPr>
            <a:endParaRPr lang="hr-HR" sz="2200" smtClean="0"/>
          </a:p>
        </p:txBody>
      </p:sp>
      <p:pic>
        <p:nvPicPr>
          <p:cNvPr id="43013" name="Content Placeholder 6" descr="prib.jpg"/>
          <p:cNvPicPr>
            <a:picLocks noGrp="1" noChangeAspect="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457200" y="2073275"/>
            <a:ext cx="4040188" cy="3032125"/>
          </a:xfrm>
          <a:ln>
            <a:prstDash val="solid"/>
          </a:ln>
        </p:spPr>
      </p:pic>
      <p:pic>
        <p:nvPicPr>
          <p:cNvPr id="43014" name="Content Placeholder 7" descr="gore lijevo manji tanjur.jpg"/>
          <p:cNvPicPr>
            <a:picLocks noGrp="1" noChangeAspect="1"/>
          </p:cNvPicPr>
          <p:nvPr>
            <p:ph sz="quarter" idx="4"/>
          </p:nvPr>
        </p:nvPicPr>
        <p:blipFill>
          <a:blip r:embed="rId4">
            <a:extLst>
              <a:ext uri="{28A0092B-C50C-407E-A947-70E740481C1C}">
                <a14:useLocalDpi xmlns:a14="http://schemas.microsoft.com/office/drawing/2010/main" val="0"/>
              </a:ext>
            </a:extLst>
          </a:blip>
          <a:srcRect/>
          <a:stretch>
            <a:fillRect/>
          </a:stretch>
        </p:blipFill>
        <p:spPr>
          <a:xfrm>
            <a:off x="5105400" y="2057400"/>
            <a:ext cx="2971800" cy="2819400"/>
          </a:xfrm>
          <a:ln>
            <a:prstDash val="solid"/>
          </a:ln>
        </p:spPr>
      </p:pic>
    </p:spTree>
    <p:extLst>
      <p:ext uri="{BB962C8B-B14F-4D97-AF65-F5344CB8AC3E}">
        <p14:creationId xmlns:p14="http://schemas.microsoft.com/office/powerpoint/2010/main" val="24543206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hr-HR" dirty="0" smtClean="0"/>
              <a:t>XI. Pravila za stolom</a:t>
            </a:r>
            <a:endParaRPr lang="hr-HR" dirty="0"/>
          </a:p>
        </p:txBody>
      </p:sp>
      <p:sp>
        <p:nvSpPr>
          <p:cNvPr id="44035" name="Text Placeholder 2"/>
          <p:cNvSpPr>
            <a:spLocks noGrp="1"/>
          </p:cNvSpPr>
          <p:nvPr>
            <p:ph type="body" idx="1"/>
          </p:nvPr>
        </p:nvSpPr>
        <p:spPr>
          <a:xfrm>
            <a:off x="457200" y="5257800"/>
            <a:ext cx="4040188" cy="1143000"/>
          </a:xfrm>
          <a:ln>
            <a:headEnd/>
            <a:tailEnd/>
          </a:ln>
        </p:spPr>
        <p:txBody>
          <a:bodyPr/>
          <a:lstStyle/>
          <a:p>
            <a:pPr eaLnBrk="1" hangingPunct="1">
              <a:lnSpc>
                <a:spcPct val="80000"/>
              </a:lnSpc>
            </a:pPr>
            <a:endParaRPr lang="hr-HR" sz="1700" smtClean="0"/>
          </a:p>
          <a:p>
            <a:pPr eaLnBrk="1" hangingPunct="1">
              <a:lnSpc>
                <a:spcPct val="80000"/>
              </a:lnSpc>
            </a:pPr>
            <a:r>
              <a:rPr lang="hr-HR" sz="2800" smtClean="0">
                <a:solidFill>
                  <a:srgbClr val="FFFF00"/>
                </a:solidFill>
              </a:rPr>
              <a:t>24.</a:t>
            </a:r>
            <a:r>
              <a:rPr lang="hr-HR" sz="1700" smtClean="0"/>
              <a:t> Lijevo se tijekom jela obično postavlja i tanjur za salatu. </a:t>
            </a:r>
          </a:p>
          <a:p>
            <a:pPr eaLnBrk="1" hangingPunct="1">
              <a:lnSpc>
                <a:spcPct val="80000"/>
              </a:lnSpc>
            </a:pPr>
            <a:endParaRPr lang="hr-HR" sz="1700" smtClean="0"/>
          </a:p>
        </p:txBody>
      </p:sp>
      <p:sp>
        <p:nvSpPr>
          <p:cNvPr id="44036" name="Text Placeholder 3"/>
          <p:cNvSpPr>
            <a:spLocks noGrp="1"/>
          </p:cNvSpPr>
          <p:nvPr>
            <p:ph type="body" sz="half" idx="3"/>
          </p:nvPr>
        </p:nvSpPr>
        <p:spPr>
          <a:xfrm>
            <a:off x="4648200" y="4495800"/>
            <a:ext cx="4041775" cy="1981200"/>
          </a:xfrm>
          <a:ln>
            <a:headEnd/>
            <a:tailEnd/>
          </a:ln>
        </p:spPr>
        <p:txBody>
          <a:bodyPr/>
          <a:lstStyle/>
          <a:p>
            <a:pPr eaLnBrk="1" hangingPunct="1">
              <a:lnSpc>
                <a:spcPct val="80000"/>
              </a:lnSpc>
            </a:pPr>
            <a:r>
              <a:rPr lang="hr-HR" smtClean="0">
                <a:solidFill>
                  <a:srgbClr val="FFFF00"/>
                </a:solidFill>
              </a:rPr>
              <a:t>25.</a:t>
            </a:r>
            <a:r>
              <a:rPr lang="hr-HR" sz="1500" smtClean="0"/>
              <a:t> Pri korištenju pribora najvažnije je pravilo da pribor rabimo redom izvana prema unutra. To znači da najprije posegnete za krajnjim desnim na desnoj strani, odnosno krajnjim lijevim dijelom pribora na lijevoj strani te  idete redom prema unutra, u skladu sa slijedom jela.</a:t>
            </a:r>
          </a:p>
        </p:txBody>
      </p:sp>
      <p:pic>
        <p:nvPicPr>
          <p:cNvPr id="44037" name="Content Placeholder 6" descr="salata.jpg"/>
          <p:cNvPicPr>
            <a:picLocks noGrp="1" noChangeAspect="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1166813" y="2441575"/>
            <a:ext cx="2619375" cy="2663825"/>
          </a:xfrm>
          <a:ln>
            <a:prstDash val="solid"/>
          </a:ln>
        </p:spPr>
      </p:pic>
      <p:pic>
        <p:nvPicPr>
          <p:cNvPr id="44038" name="Content Placeholder 7" descr="pribor prema upotrebi.jpg"/>
          <p:cNvPicPr>
            <a:picLocks noGrp="1" noChangeAspect="1"/>
          </p:cNvPicPr>
          <p:nvPr>
            <p:ph sz="quarter" idx="4"/>
          </p:nvPr>
        </p:nvPicPr>
        <p:blipFill>
          <a:blip r:embed="rId4">
            <a:extLst>
              <a:ext uri="{28A0092B-C50C-407E-A947-70E740481C1C}">
                <a14:useLocalDpi xmlns:a14="http://schemas.microsoft.com/office/drawing/2010/main" val="0"/>
              </a:ext>
            </a:extLst>
          </a:blip>
          <a:srcRect/>
          <a:stretch>
            <a:fillRect/>
          </a:stretch>
        </p:blipFill>
        <p:spPr>
          <a:xfrm>
            <a:off x="5181600" y="1524000"/>
            <a:ext cx="2638425" cy="2544763"/>
          </a:xfrm>
          <a:ln>
            <a:prstDash val="solid"/>
          </a:ln>
        </p:spPr>
      </p:pic>
    </p:spTree>
    <p:extLst>
      <p:ext uri="{BB962C8B-B14F-4D97-AF65-F5344CB8AC3E}">
        <p14:creationId xmlns:p14="http://schemas.microsoft.com/office/powerpoint/2010/main" val="10342304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hr-HR" dirty="0" smtClean="0"/>
              <a:t>XI. Pravila za stolom</a:t>
            </a:r>
            <a:endParaRPr lang="hr-HR" dirty="0"/>
          </a:p>
        </p:txBody>
      </p:sp>
      <p:sp>
        <p:nvSpPr>
          <p:cNvPr id="3" name="Text Placeholder 2"/>
          <p:cNvSpPr>
            <a:spLocks noGrp="1"/>
          </p:cNvSpPr>
          <p:nvPr>
            <p:ph type="body" idx="1"/>
          </p:nvPr>
        </p:nvSpPr>
        <p:spPr>
          <a:xfrm>
            <a:off x="457200" y="4876800"/>
            <a:ext cx="4040188" cy="1524000"/>
          </a:xfrm>
        </p:spPr>
        <p:txBody>
          <a:bodyPr>
            <a:normAutofit lnSpcReduction="10000"/>
          </a:bodyPr>
          <a:lstStyle/>
          <a:p>
            <a:pPr eaLnBrk="1" hangingPunct="1">
              <a:lnSpc>
                <a:spcPct val="90000"/>
              </a:lnSpc>
              <a:defRPr/>
            </a:pPr>
            <a:endParaRPr lang="hr-HR" sz="2000" dirty="0" smtClean="0"/>
          </a:p>
          <a:p>
            <a:pPr eaLnBrk="1" hangingPunct="1">
              <a:lnSpc>
                <a:spcPct val="90000"/>
              </a:lnSpc>
              <a:defRPr/>
            </a:pPr>
            <a:r>
              <a:rPr lang="hr-HR" sz="2800" dirty="0" smtClean="0">
                <a:solidFill>
                  <a:srgbClr val="FFFF00"/>
                </a:solidFill>
              </a:rPr>
              <a:t>26.</a:t>
            </a:r>
            <a:r>
              <a:rPr lang="hr-HR" sz="2000" dirty="0" smtClean="0"/>
              <a:t> Neko je vrijeme bilo uobičajeno na tanjuru ostaviti malo jela, iz „pristojnosti“. To se pravilo više ne primjenjuje.</a:t>
            </a:r>
          </a:p>
          <a:p>
            <a:pPr eaLnBrk="1" hangingPunct="1">
              <a:lnSpc>
                <a:spcPct val="90000"/>
              </a:lnSpc>
              <a:defRPr/>
            </a:pPr>
            <a:endParaRPr lang="hr-HR" sz="2000" dirty="0" smtClean="0"/>
          </a:p>
        </p:txBody>
      </p:sp>
      <p:sp>
        <p:nvSpPr>
          <p:cNvPr id="45060" name="Text Placeholder 3"/>
          <p:cNvSpPr>
            <a:spLocks noGrp="1"/>
          </p:cNvSpPr>
          <p:nvPr>
            <p:ph type="body" sz="half" idx="3"/>
          </p:nvPr>
        </p:nvSpPr>
        <p:spPr>
          <a:xfrm>
            <a:off x="4645025" y="4800600"/>
            <a:ext cx="4041775" cy="1676400"/>
          </a:xfrm>
          <a:ln>
            <a:headEnd/>
            <a:tailEnd/>
          </a:ln>
        </p:spPr>
        <p:txBody>
          <a:bodyPr/>
          <a:lstStyle/>
          <a:p>
            <a:pPr eaLnBrk="1" hangingPunct="1">
              <a:lnSpc>
                <a:spcPct val="90000"/>
              </a:lnSpc>
            </a:pPr>
            <a:endParaRPr lang="hr-HR" sz="1600" smtClean="0"/>
          </a:p>
          <a:p>
            <a:pPr eaLnBrk="1" hangingPunct="1">
              <a:lnSpc>
                <a:spcPct val="90000"/>
              </a:lnSpc>
            </a:pPr>
            <a:r>
              <a:rPr lang="hr-HR" smtClean="0">
                <a:solidFill>
                  <a:srgbClr val="FFFF00"/>
                </a:solidFill>
              </a:rPr>
              <a:t>27.</a:t>
            </a:r>
            <a:r>
              <a:rPr lang="hr-HR" sz="1600" smtClean="0"/>
              <a:t> Ako vam posluže obrok na </a:t>
            </a:r>
          </a:p>
          <a:p>
            <a:pPr eaLnBrk="1" hangingPunct="1">
              <a:lnSpc>
                <a:spcPct val="90000"/>
              </a:lnSpc>
            </a:pPr>
            <a:r>
              <a:rPr lang="hr-HR" sz="1600" smtClean="0"/>
              <a:t>tanjuru, slobodno ostavite ono što ne možete pojesti. Međutim, ako sami sebi stavljate jelo na tanjur onda i pojedite.</a:t>
            </a:r>
          </a:p>
          <a:p>
            <a:pPr eaLnBrk="1" hangingPunct="1">
              <a:lnSpc>
                <a:spcPct val="90000"/>
              </a:lnSpc>
            </a:pPr>
            <a:endParaRPr lang="hr-HR" sz="1600" smtClean="0"/>
          </a:p>
        </p:txBody>
      </p:sp>
      <p:pic>
        <p:nvPicPr>
          <p:cNvPr id="45061" name="Content Placeholder 8" descr="malo hrane na tanjuru.jpg"/>
          <p:cNvPicPr>
            <a:picLocks noGrp="1" noChangeAspect="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1143000" y="1828800"/>
            <a:ext cx="2478088" cy="2438400"/>
          </a:xfrm>
          <a:ln>
            <a:prstDash val="solid"/>
          </a:ln>
        </p:spPr>
      </p:pic>
      <p:pic>
        <p:nvPicPr>
          <p:cNvPr id="45062" name="Content Placeholder 9" descr="prazan tanjur nakon jela.jpg"/>
          <p:cNvPicPr>
            <a:picLocks noGrp="1" noChangeAspect="1"/>
          </p:cNvPicPr>
          <p:nvPr>
            <p:ph sz="quarter" idx="4"/>
          </p:nvPr>
        </p:nvPicPr>
        <p:blipFill>
          <a:blip r:embed="rId4">
            <a:extLst>
              <a:ext uri="{28A0092B-C50C-407E-A947-70E740481C1C}">
                <a14:useLocalDpi xmlns:a14="http://schemas.microsoft.com/office/drawing/2010/main" val="0"/>
              </a:ext>
            </a:extLst>
          </a:blip>
          <a:srcRect/>
          <a:stretch>
            <a:fillRect/>
          </a:stretch>
        </p:blipFill>
        <p:spPr>
          <a:xfrm>
            <a:off x="5399088" y="1905000"/>
            <a:ext cx="2533650" cy="2414588"/>
          </a:xfrm>
          <a:ln>
            <a:prstDash val="solid"/>
          </a:ln>
        </p:spPr>
      </p:pic>
    </p:spTree>
    <p:extLst>
      <p:ext uri="{BB962C8B-B14F-4D97-AF65-F5344CB8AC3E}">
        <p14:creationId xmlns:p14="http://schemas.microsoft.com/office/powerpoint/2010/main" val="6846560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hr-HR" dirty="0" smtClean="0"/>
              <a:t>XI. Pravila za stolom</a:t>
            </a:r>
            <a:endParaRPr lang="hr-HR" dirty="0"/>
          </a:p>
        </p:txBody>
      </p:sp>
      <p:sp>
        <p:nvSpPr>
          <p:cNvPr id="46083" name="Text Placeholder 2"/>
          <p:cNvSpPr>
            <a:spLocks noGrp="1"/>
          </p:cNvSpPr>
          <p:nvPr>
            <p:ph type="body" idx="1"/>
          </p:nvPr>
        </p:nvSpPr>
        <p:spPr>
          <a:xfrm>
            <a:off x="457200" y="5105400"/>
            <a:ext cx="4040188" cy="1524000"/>
          </a:xfrm>
          <a:ln>
            <a:headEnd/>
            <a:tailEnd/>
          </a:ln>
        </p:spPr>
        <p:txBody>
          <a:bodyPr/>
          <a:lstStyle/>
          <a:p>
            <a:pPr eaLnBrk="1" hangingPunct="1">
              <a:lnSpc>
                <a:spcPct val="80000"/>
              </a:lnSpc>
            </a:pPr>
            <a:endParaRPr lang="hr-HR" sz="2200" smtClean="0"/>
          </a:p>
          <a:p>
            <a:pPr eaLnBrk="1" hangingPunct="1">
              <a:lnSpc>
                <a:spcPct val="80000"/>
              </a:lnSpc>
            </a:pPr>
            <a:r>
              <a:rPr lang="hr-HR" sz="2800" smtClean="0">
                <a:solidFill>
                  <a:srgbClr val="FFFF00"/>
                </a:solidFill>
              </a:rPr>
              <a:t>28.</a:t>
            </a:r>
            <a:r>
              <a:rPr lang="hr-HR" sz="2200" smtClean="0"/>
              <a:t> Predjela i juhe poslužuju se samo jedanput. </a:t>
            </a:r>
          </a:p>
          <a:p>
            <a:pPr eaLnBrk="1" hangingPunct="1">
              <a:lnSpc>
                <a:spcPct val="80000"/>
              </a:lnSpc>
            </a:pPr>
            <a:endParaRPr lang="hr-HR" sz="2200" smtClean="0"/>
          </a:p>
        </p:txBody>
      </p:sp>
      <p:sp>
        <p:nvSpPr>
          <p:cNvPr id="46084" name="Text Placeholder 3"/>
          <p:cNvSpPr>
            <a:spLocks noGrp="1"/>
          </p:cNvSpPr>
          <p:nvPr>
            <p:ph type="body" sz="half" idx="3"/>
          </p:nvPr>
        </p:nvSpPr>
        <p:spPr>
          <a:xfrm>
            <a:off x="4645025" y="5181600"/>
            <a:ext cx="4041775" cy="1447800"/>
          </a:xfrm>
          <a:ln>
            <a:headEnd/>
            <a:tailEnd/>
          </a:ln>
        </p:spPr>
        <p:txBody>
          <a:bodyPr/>
          <a:lstStyle/>
          <a:p>
            <a:pPr eaLnBrk="1" hangingPunct="1">
              <a:lnSpc>
                <a:spcPct val="90000"/>
              </a:lnSpc>
            </a:pPr>
            <a:endParaRPr lang="hr-HR" sz="2000" smtClean="0"/>
          </a:p>
          <a:p>
            <a:pPr eaLnBrk="1" hangingPunct="1">
              <a:lnSpc>
                <a:spcPct val="90000"/>
              </a:lnSpc>
            </a:pPr>
            <a:r>
              <a:rPr lang="hr-HR" sz="2600" smtClean="0">
                <a:solidFill>
                  <a:srgbClr val="FFFF00"/>
                </a:solidFill>
              </a:rPr>
              <a:t>29.</a:t>
            </a:r>
            <a:r>
              <a:rPr lang="hr-HR" sz="2000" smtClean="0"/>
              <a:t> Pravilo je da se u usta stavljaju samo komadi jela veličine zalogaja. </a:t>
            </a:r>
          </a:p>
          <a:p>
            <a:pPr eaLnBrk="1" hangingPunct="1">
              <a:lnSpc>
                <a:spcPct val="90000"/>
              </a:lnSpc>
            </a:pPr>
            <a:endParaRPr lang="hr-HR" sz="2000" smtClean="0"/>
          </a:p>
        </p:txBody>
      </p:sp>
      <p:pic>
        <p:nvPicPr>
          <p:cNvPr id="46085" name="Content Placeholder 6" descr="predjelo.jpg"/>
          <p:cNvPicPr>
            <a:picLocks noGrp="1" noChangeAspect="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990600" y="2362200"/>
            <a:ext cx="2743200" cy="2185988"/>
          </a:xfrm>
          <a:ln>
            <a:prstDash val="solid"/>
          </a:ln>
        </p:spPr>
      </p:pic>
      <p:pic>
        <p:nvPicPr>
          <p:cNvPr id="46086" name="Content Placeholder 7" descr="zalogaj.jpg"/>
          <p:cNvPicPr>
            <a:picLocks noGrp="1" noChangeAspect="1"/>
          </p:cNvPicPr>
          <p:nvPr>
            <p:ph sz="quarter" idx="4"/>
          </p:nvPr>
        </p:nvPicPr>
        <p:blipFill>
          <a:blip r:embed="rId4">
            <a:extLst>
              <a:ext uri="{28A0092B-C50C-407E-A947-70E740481C1C}">
                <a14:useLocalDpi xmlns:a14="http://schemas.microsoft.com/office/drawing/2010/main" val="0"/>
              </a:ext>
            </a:extLst>
          </a:blip>
          <a:srcRect/>
          <a:stretch>
            <a:fillRect/>
          </a:stretch>
        </p:blipFill>
        <p:spPr>
          <a:xfrm>
            <a:off x="5486400" y="1981200"/>
            <a:ext cx="2184400" cy="3048000"/>
          </a:xfrm>
          <a:ln>
            <a:prstDash val="solid"/>
          </a:ln>
        </p:spPr>
      </p:pic>
    </p:spTree>
    <p:extLst>
      <p:ext uri="{BB962C8B-B14F-4D97-AF65-F5344CB8AC3E}">
        <p14:creationId xmlns:p14="http://schemas.microsoft.com/office/powerpoint/2010/main" val="12762602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hr-HR" dirty="0" smtClean="0"/>
              <a:t>XI. Pravila za stolom</a:t>
            </a:r>
            <a:endParaRPr lang="hr-HR" dirty="0"/>
          </a:p>
        </p:txBody>
      </p:sp>
      <p:sp>
        <p:nvSpPr>
          <p:cNvPr id="47107" name="Text Placeholder 2"/>
          <p:cNvSpPr>
            <a:spLocks noGrp="1"/>
          </p:cNvSpPr>
          <p:nvPr>
            <p:ph type="body" idx="1"/>
          </p:nvPr>
        </p:nvSpPr>
        <p:spPr>
          <a:xfrm>
            <a:off x="457200" y="5105400"/>
            <a:ext cx="4040188" cy="1447800"/>
          </a:xfrm>
          <a:ln>
            <a:headEnd/>
            <a:tailEnd/>
          </a:ln>
        </p:spPr>
        <p:txBody>
          <a:bodyPr/>
          <a:lstStyle/>
          <a:p>
            <a:pPr eaLnBrk="1" hangingPunct="1">
              <a:lnSpc>
                <a:spcPct val="80000"/>
              </a:lnSpc>
            </a:pPr>
            <a:endParaRPr lang="hr-HR" sz="1500" smtClean="0"/>
          </a:p>
          <a:p>
            <a:pPr eaLnBrk="1" hangingPunct="1">
              <a:lnSpc>
                <a:spcPct val="80000"/>
              </a:lnSpc>
            </a:pPr>
            <a:r>
              <a:rPr lang="hr-HR" sz="2500" smtClean="0">
                <a:solidFill>
                  <a:srgbClr val="FFFF00"/>
                </a:solidFill>
              </a:rPr>
              <a:t>30.</a:t>
            </a:r>
            <a:r>
              <a:rPr lang="hr-HR" sz="1500" smtClean="0"/>
              <a:t> Ako iz košarice uzmete komad kruha, stavite ga na svoj tanjurić za kruh, otkinete komadić veličine zalogaja, pravilno ste se poslužili.</a:t>
            </a:r>
          </a:p>
          <a:p>
            <a:pPr eaLnBrk="1" hangingPunct="1">
              <a:lnSpc>
                <a:spcPct val="80000"/>
              </a:lnSpc>
            </a:pPr>
            <a:endParaRPr lang="hr-HR" sz="1500" smtClean="0"/>
          </a:p>
        </p:txBody>
      </p:sp>
      <p:sp>
        <p:nvSpPr>
          <p:cNvPr id="47108" name="Text Placeholder 3"/>
          <p:cNvSpPr>
            <a:spLocks noGrp="1"/>
          </p:cNvSpPr>
          <p:nvPr>
            <p:ph type="body" sz="half" idx="3"/>
          </p:nvPr>
        </p:nvSpPr>
        <p:spPr>
          <a:xfrm>
            <a:off x="4645025" y="5181600"/>
            <a:ext cx="4041775" cy="1371600"/>
          </a:xfrm>
          <a:ln>
            <a:headEnd/>
            <a:tailEnd/>
          </a:ln>
        </p:spPr>
        <p:txBody>
          <a:bodyPr/>
          <a:lstStyle/>
          <a:p>
            <a:pPr eaLnBrk="1" hangingPunct="1">
              <a:lnSpc>
                <a:spcPct val="80000"/>
              </a:lnSpc>
            </a:pPr>
            <a:r>
              <a:rPr lang="hr-HR" sz="2800" smtClean="0">
                <a:solidFill>
                  <a:srgbClr val="FFFF00"/>
                </a:solidFill>
              </a:rPr>
              <a:t>31.</a:t>
            </a:r>
            <a:r>
              <a:rPr lang="hr-HR" sz="1900" smtClean="0"/>
              <a:t> Razgovor za stolom itekako je poželjan i prikladan, teme kao što su politika i vjera treba izbjegavati.</a:t>
            </a:r>
          </a:p>
        </p:txBody>
      </p:sp>
      <p:pic>
        <p:nvPicPr>
          <p:cNvPr id="47109" name="Content Placeholder 6" descr="košarica s kruhom.jpg"/>
          <p:cNvPicPr>
            <a:picLocks noGrp="1" noChangeAspect="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914400" y="1905000"/>
            <a:ext cx="2871788" cy="2971800"/>
          </a:xfrm>
          <a:ln>
            <a:prstDash val="solid"/>
          </a:ln>
        </p:spPr>
      </p:pic>
      <p:pic>
        <p:nvPicPr>
          <p:cNvPr id="47110" name="Content Placeholder 7" descr="pričati u restorau.jpg"/>
          <p:cNvPicPr>
            <a:picLocks noGrp="1" noChangeAspect="1"/>
          </p:cNvPicPr>
          <p:nvPr>
            <p:ph sz="quarter" idx="4"/>
          </p:nvPr>
        </p:nvPicPr>
        <p:blipFill>
          <a:blip r:embed="rId4">
            <a:extLst>
              <a:ext uri="{28A0092B-C50C-407E-A947-70E740481C1C}">
                <a14:useLocalDpi xmlns:a14="http://schemas.microsoft.com/office/drawing/2010/main" val="0"/>
              </a:ext>
            </a:extLst>
          </a:blip>
          <a:srcRect/>
          <a:stretch>
            <a:fillRect/>
          </a:stretch>
        </p:blipFill>
        <p:spPr>
          <a:xfrm>
            <a:off x="5299075" y="2289175"/>
            <a:ext cx="2733675" cy="2282825"/>
          </a:xfrm>
          <a:ln>
            <a:prstDash val="solid"/>
          </a:ln>
        </p:spPr>
      </p:pic>
    </p:spTree>
    <p:extLst>
      <p:ext uri="{BB962C8B-B14F-4D97-AF65-F5344CB8AC3E}">
        <p14:creationId xmlns:p14="http://schemas.microsoft.com/office/powerpoint/2010/main" val="36811160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hr-HR" dirty="0" smtClean="0"/>
              <a:t/>
            </a:r>
            <a:br>
              <a:rPr lang="hr-HR" dirty="0" smtClean="0"/>
            </a:br>
            <a:r>
              <a:rPr lang="hr-HR" dirty="0" smtClean="0"/>
              <a:t>XI. Pravila za stolom</a:t>
            </a:r>
          </a:p>
        </p:txBody>
      </p:sp>
      <p:sp>
        <p:nvSpPr>
          <p:cNvPr id="32771" name="Text Placeholder 2"/>
          <p:cNvSpPr>
            <a:spLocks noGrp="1"/>
          </p:cNvSpPr>
          <p:nvPr>
            <p:ph type="body" idx="1"/>
          </p:nvPr>
        </p:nvSpPr>
        <p:spPr>
          <a:xfrm>
            <a:off x="457200" y="5410200"/>
            <a:ext cx="4040188" cy="990600"/>
          </a:xfrm>
          <a:ln>
            <a:headEnd/>
            <a:tailEnd/>
          </a:ln>
        </p:spPr>
        <p:txBody>
          <a:bodyPr/>
          <a:lstStyle/>
          <a:p>
            <a:pPr eaLnBrk="1" hangingPunct="1"/>
            <a:r>
              <a:rPr lang="hr-HR" sz="2800" smtClean="0">
                <a:solidFill>
                  <a:srgbClr val="FFFF00"/>
                </a:solidFill>
              </a:rPr>
              <a:t>3.</a:t>
            </a:r>
            <a:r>
              <a:rPr lang="hr-HR" smtClean="0"/>
              <a:t> Hrana dolazi na stol u zadnji čas.</a:t>
            </a:r>
          </a:p>
        </p:txBody>
      </p:sp>
      <p:sp>
        <p:nvSpPr>
          <p:cNvPr id="32772" name="Text Placeholder 3"/>
          <p:cNvSpPr>
            <a:spLocks noGrp="1"/>
          </p:cNvSpPr>
          <p:nvPr>
            <p:ph type="body" sz="half" idx="3"/>
          </p:nvPr>
        </p:nvSpPr>
        <p:spPr>
          <a:xfrm>
            <a:off x="4645025" y="5410200"/>
            <a:ext cx="4041775" cy="1066800"/>
          </a:xfrm>
          <a:ln>
            <a:headEnd/>
            <a:tailEnd/>
          </a:ln>
        </p:spPr>
        <p:txBody>
          <a:bodyPr/>
          <a:lstStyle/>
          <a:p>
            <a:pPr eaLnBrk="1" hangingPunct="1">
              <a:lnSpc>
                <a:spcPct val="90000"/>
              </a:lnSpc>
            </a:pPr>
            <a:r>
              <a:rPr lang="hr-HR" sz="2600" b="1" smtClean="0">
                <a:solidFill>
                  <a:srgbClr val="FFFF00"/>
                </a:solidFill>
              </a:rPr>
              <a:t>4.</a:t>
            </a:r>
            <a:r>
              <a:rPr lang="hr-HR" sz="2000" b="1" smtClean="0"/>
              <a:t> Jelo se uvijek poslužuje s lijeve strane.</a:t>
            </a:r>
            <a:r>
              <a:rPr lang="hr-HR" sz="2000" smtClean="0"/>
              <a:t/>
            </a:r>
            <a:br>
              <a:rPr lang="hr-HR" sz="2000" smtClean="0"/>
            </a:br>
            <a:endParaRPr lang="hr-HR" sz="2000" smtClean="0"/>
          </a:p>
        </p:txBody>
      </p:sp>
      <p:pic>
        <p:nvPicPr>
          <p:cNvPr id="32773" name="Content Placeholder 7" descr="par u restoranu.jpg"/>
          <p:cNvPicPr>
            <a:picLocks noGrp="1" noChangeAspect="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838200" y="1981200"/>
            <a:ext cx="2916238" cy="2819400"/>
          </a:xfrm>
          <a:ln>
            <a:prstDash val="solid"/>
          </a:ln>
        </p:spPr>
      </p:pic>
      <p:pic>
        <p:nvPicPr>
          <p:cNvPr id="32774" name="Content Placeholder 6" descr="posluživanje hrane.jpg"/>
          <p:cNvPicPr>
            <a:picLocks noGrp="1" noChangeAspect="1"/>
          </p:cNvPicPr>
          <p:nvPr>
            <p:ph sz="quarter" idx="4"/>
          </p:nvPr>
        </p:nvPicPr>
        <p:blipFill>
          <a:blip r:embed="rId4">
            <a:extLst>
              <a:ext uri="{28A0092B-C50C-407E-A947-70E740481C1C}">
                <a14:useLocalDpi xmlns:a14="http://schemas.microsoft.com/office/drawing/2010/main" val="0"/>
              </a:ext>
            </a:extLst>
          </a:blip>
          <a:srcRect/>
          <a:stretch>
            <a:fillRect/>
          </a:stretch>
        </p:blipFill>
        <p:spPr>
          <a:xfrm>
            <a:off x="5181600" y="2057400"/>
            <a:ext cx="2736850" cy="3048000"/>
          </a:xfrm>
          <a:ln>
            <a:prstDash val="solid"/>
          </a:ln>
        </p:spPr>
      </p:pic>
    </p:spTree>
    <p:extLst>
      <p:ext uri="{BB962C8B-B14F-4D97-AF65-F5344CB8AC3E}">
        <p14:creationId xmlns:p14="http://schemas.microsoft.com/office/powerpoint/2010/main" val="1831785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hr-HR" dirty="0" smtClean="0"/>
              <a:t>XI. Pravila za stolom</a:t>
            </a:r>
            <a:endParaRPr lang="hr-HR" dirty="0"/>
          </a:p>
        </p:txBody>
      </p:sp>
      <p:sp>
        <p:nvSpPr>
          <p:cNvPr id="33795" name="Text Placeholder 2"/>
          <p:cNvSpPr>
            <a:spLocks noGrp="1"/>
          </p:cNvSpPr>
          <p:nvPr>
            <p:ph type="body" idx="1"/>
          </p:nvPr>
        </p:nvSpPr>
        <p:spPr>
          <a:xfrm>
            <a:off x="457200" y="5410200"/>
            <a:ext cx="4040188" cy="914400"/>
          </a:xfrm>
          <a:ln>
            <a:headEnd/>
            <a:tailEnd/>
          </a:ln>
        </p:spPr>
        <p:txBody>
          <a:bodyPr/>
          <a:lstStyle/>
          <a:p>
            <a:pPr eaLnBrk="1" hangingPunct="1"/>
            <a:r>
              <a:rPr lang="hr-HR" sz="2800" b="1" smtClean="0">
                <a:solidFill>
                  <a:srgbClr val="FFFF00"/>
                </a:solidFill>
              </a:rPr>
              <a:t>5.</a:t>
            </a:r>
            <a:r>
              <a:rPr lang="hr-HR" b="1" smtClean="0"/>
              <a:t> Laktovi se ne naslanjaju na stol.</a:t>
            </a:r>
            <a:endParaRPr lang="hr-HR" smtClean="0"/>
          </a:p>
        </p:txBody>
      </p:sp>
      <p:sp>
        <p:nvSpPr>
          <p:cNvPr id="33796" name="Text Placeholder 3"/>
          <p:cNvSpPr>
            <a:spLocks noGrp="1"/>
          </p:cNvSpPr>
          <p:nvPr>
            <p:ph type="body" sz="half" idx="3"/>
          </p:nvPr>
        </p:nvSpPr>
        <p:spPr>
          <a:xfrm>
            <a:off x="4645025" y="5410200"/>
            <a:ext cx="4041775" cy="914400"/>
          </a:xfrm>
          <a:ln>
            <a:headEnd/>
            <a:tailEnd/>
          </a:ln>
        </p:spPr>
        <p:txBody>
          <a:bodyPr/>
          <a:lstStyle/>
          <a:p>
            <a:pPr eaLnBrk="1" hangingPunct="1"/>
            <a:r>
              <a:rPr lang="hr-HR" sz="2800" b="1" smtClean="0">
                <a:solidFill>
                  <a:srgbClr val="FFFF00"/>
                </a:solidFill>
              </a:rPr>
              <a:t>6.</a:t>
            </a:r>
            <a:r>
              <a:rPr lang="hr-HR" sz="2200" b="1" smtClean="0"/>
              <a:t> Između jela držite ruke ili na stolu ili u krilu</a:t>
            </a:r>
            <a:r>
              <a:rPr lang="hr-HR" sz="2200" smtClean="0"/>
              <a:t>.</a:t>
            </a:r>
          </a:p>
        </p:txBody>
      </p:sp>
      <p:pic>
        <p:nvPicPr>
          <p:cNvPr id="33798" name="Content Placeholder 8" descr="nalaktiti se2.jpg"/>
          <p:cNvPicPr>
            <a:picLocks noGrp="1" noChangeAspect="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914400" y="1905000"/>
            <a:ext cx="2830513" cy="3048000"/>
          </a:xfrm>
          <a:ln>
            <a:prstDash val="solid"/>
          </a:ln>
        </p:spPr>
      </p:pic>
      <p:pic>
        <p:nvPicPr>
          <p:cNvPr id="33797" name="Content Placeholder 9" descr="ljudi u restoranu.jpg"/>
          <p:cNvPicPr>
            <a:picLocks noGrp="1" noChangeAspect="1"/>
          </p:cNvPicPr>
          <p:nvPr>
            <p:ph sz="quarter" idx="4"/>
          </p:nvPr>
        </p:nvPicPr>
        <p:blipFill>
          <a:blip r:embed="rId4">
            <a:extLst>
              <a:ext uri="{28A0092B-C50C-407E-A947-70E740481C1C}">
                <a14:useLocalDpi xmlns:a14="http://schemas.microsoft.com/office/drawing/2010/main" val="0"/>
              </a:ext>
            </a:extLst>
          </a:blip>
          <a:srcRect/>
          <a:stretch>
            <a:fillRect/>
          </a:stretch>
        </p:blipFill>
        <p:spPr>
          <a:xfrm>
            <a:off x="5029200" y="1752600"/>
            <a:ext cx="3124200" cy="3505200"/>
          </a:xfrm>
          <a:ln>
            <a:prstDash val="solid"/>
          </a:ln>
        </p:spPr>
      </p:pic>
    </p:spTree>
    <p:extLst>
      <p:ext uri="{BB962C8B-B14F-4D97-AF65-F5344CB8AC3E}">
        <p14:creationId xmlns:p14="http://schemas.microsoft.com/office/powerpoint/2010/main" val="5866240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3050"/>
            <a:ext cx="8229600" cy="1143000"/>
          </a:xfrm>
        </p:spPr>
        <p:txBody>
          <a:bodyPr/>
          <a:lstStyle/>
          <a:p>
            <a:pPr algn="ctr" eaLnBrk="1" fontAlgn="auto" hangingPunct="1">
              <a:spcAft>
                <a:spcPts val="0"/>
              </a:spcAft>
              <a:defRPr/>
            </a:pPr>
            <a:r>
              <a:rPr lang="hr-HR" dirty="0" smtClean="0"/>
              <a:t>XI. Pravila za stolom</a:t>
            </a:r>
            <a:endParaRPr lang="hr-HR" dirty="0"/>
          </a:p>
        </p:txBody>
      </p:sp>
      <p:sp>
        <p:nvSpPr>
          <p:cNvPr id="34819" name="Text Placeholder 2"/>
          <p:cNvSpPr>
            <a:spLocks noGrp="1"/>
          </p:cNvSpPr>
          <p:nvPr>
            <p:ph type="body" idx="4294967295"/>
          </p:nvPr>
        </p:nvSpPr>
        <p:spPr>
          <a:xfrm>
            <a:off x="0" y="5334000"/>
            <a:ext cx="7772400" cy="990600"/>
          </a:xfrm>
        </p:spPr>
        <p:txBody>
          <a:bodyPr/>
          <a:lstStyle/>
          <a:p>
            <a:pPr eaLnBrk="1" hangingPunct="1">
              <a:lnSpc>
                <a:spcPct val="80000"/>
              </a:lnSpc>
            </a:pPr>
            <a:r>
              <a:rPr lang="hr-HR" sz="3400" smtClean="0">
                <a:solidFill>
                  <a:srgbClr val="FFFF00"/>
                </a:solidFill>
              </a:rPr>
              <a:t>7.</a:t>
            </a:r>
            <a:r>
              <a:rPr lang="hr-HR" sz="1900" smtClean="0"/>
              <a:t> Tijekom objeda pristojno je razgovarati s osobama koje sjede do vas.</a:t>
            </a:r>
          </a:p>
        </p:txBody>
      </p:sp>
      <p:sp>
        <p:nvSpPr>
          <p:cNvPr id="34820" name="Text Placeholder 3"/>
          <p:cNvSpPr>
            <a:spLocks noGrp="1"/>
          </p:cNvSpPr>
          <p:nvPr>
            <p:ph type="body" sz="half" idx="4294967295"/>
          </p:nvPr>
        </p:nvSpPr>
        <p:spPr>
          <a:xfrm>
            <a:off x="5102225" y="5410200"/>
            <a:ext cx="4041775" cy="990600"/>
          </a:xfrm>
        </p:spPr>
        <p:txBody>
          <a:bodyPr/>
          <a:lstStyle/>
          <a:p>
            <a:pPr eaLnBrk="1" hangingPunct="1">
              <a:buFont typeface="Wingdings 3" pitchFamily="18" charset="2"/>
              <a:buNone/>
            </a:pPr>
            <a:r>
              <a:rPr lang="hr-HR" smtClean="0"/>
              <a:t>.</a:t>
            </a:r>
          </a:p>
        </p:txBody>
      </p:sp>
      <p:pic>
        <p:nvPicPr>
          <p:cNvPr id="34821" name="Content Placeholder 7" descr="pričati u restorau.jpg"/>
          <p:cNvPicPr>
            <a:picLocks noGrp="1" noChangeAspect="1"/>
          </p:cNvPicPr>
          <p:nvPr>
            <p:ph sz="quarter" idx="4294967295"/>
          </p:nvPr>
        </p:nvPicPr>
        <p:blipFill>
          <a:blip r:embed="rId3">
            <a:extLst>
              <a:ext uri="{28A0092B-C50C-407E-A947-70E740481C1C}">
                <a14:useLocalDpi xmlns:a14="http://schemas.microsoft.com/office/drawing/2010/main" val="0"/>
              </a:ext>
            </a:extLst>
          </a:blip>
          <a:srcRect/>
          <a:stretch>
            <a:fillRect/>
          </a:stretch>
        </p:blipFill>
        <p:spPr>
          <a:xfrm>
            <a:off x="0" y="1981200"/>
            <a:ext cx="5334000" cy="3048000"/>
          </a:xfrm>
        </p:spPr>
      </p:pic>
    </p:spTree>
    <p:extLst>
      <p:ext uri="{BB962C8B-B14F-4D97-AF65-F5344CB8AC3E}">
        <p14:creationId xmlns:p14="http://schemas.microsoft.com/office/powerpoint/2010/main" val="13578769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hr-HR" dirty="0" smtClean="0"/>
              <a:t>XI. Pravila za stolom</a:t>
            </a:r>
            <a:endParaRPr lang="hr-HR" dirty="0"/>
          </a:p>
        </p:txBody>
      </p:sp>
      <p:sp>
        <p:nvSpPr>
          <p:cNvPr id="35843" name="Text Placeholder 2"/>
          <p:cNvSpPr>
            <a:spLocks noGrp="1"/>
          </p:cNvSpPr>
          <p:nvPr>
            <p:ph type="body" idx="1"/>
          </p:nvPr>
        </p:nvSpPr>
        <p:spPr>
          <a:xfrm>
            <a:off x="457200" y="5410200"/>
            <a:ext cx="4040188" cy="990600"/>
          </a:xfrm>
          <a:ln>
            <a:headEnd/>
            <a:tailEnd/>
          </a:ln>
        </p:spPr>
        <p:txBody>
          <a:bodyPr/>
          <a:lstStyle/>
          <a:p>
            <a:pPr eaLnBrk="1" hangingPunct="1"/>
            <a:r>
              <a:rPr lang="hr-HR" sz="2800" smtClean="0">
                <a:solidFill>
                  <a:srgbClr val="FFFF00"/>
                </a:solidFill>
              </a:rPr>
              <a:t>8.</a:t>
            </a:r>
            <a:r>
              <a:rPr lang="hr-HR" sz="2200" smtClean="0"/>
              <a:t> Na svečanoj večeri kava se ne poslužuje za stolom.</a:t>
            </a:r>
          </a:p>
        </p:txBody>
      </p:sp>
      <p:sp>
        <p:nvSpPr>
          <p:cNvPr id="35844" name="Text Placeholder 3"/>
          <p:cNvSpPr>
            <a:spLocks noGrp="1"/>
          </p:cNvSpPr>
          <p:nvPr>
            <p:ph type="body" sz="half" idx="3"/>
          </p:nvPr>
        </p:nvSpPr>
        <p:spPr>
          <a:xfrm>
            <a:off x="4645025" y="5410200"/>
            <a:ext cx="4041775" cy="1066800"/>
          </a:xfrm>
          <a:ln>
            <a:headEnd/>
            <a:tailEnd/>
          </a:ln>
        </p:spPr>
        <p:txBody>
          <a:bodyPr/>
          <a:lstStyle/>
          <a:p>
            <a:pPr eaLnBrk="1" hangingPunct="1">
              <a:lnSpc>
                <a:spcPct val="80000"/>
              </a:lnSpc>
            </a:pPr>
            <a:r>
              <a:rPr lang="hr-HR" sz="2800" smtClean="0">
                <a:solidFill>
                  <a:srgbClr val="FFFF00"/>
                </a:solidFill>
              </a:rPr>
              <a:t>9.</a:t>
            </a:r>
            <a:r>
              <a:rPr lang="hr-HR" sz="1700" smtClean="0"/>
              <a:t> Nemojte ostati posljednja osoba za stolom koja jede ili pije.</a:t>
            </a:r>
          </a:p>
        </p:txBody>
      </p:sp>
      <p:pic>
        <p:nvPicPr>
          <p:cNvPr id="35845" name="Content Placeholder 6" descr="kava.jpg"/>
          <p:cNvPicPr>
            <a:picLocks noGrp="1" noChangeAspect="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990600" y="2209800"/>
            <a:ext cx="2719388" cy="2819400"/>
          </a:xfrm>
          <a:ln>
            <a:prstDash val="solid"/>
          </a:ln>
        </p:spPr>
      </p:pic>
      <p:pic>
        <p:nvPicPr>
          <p:cNvPr id="35846" name="Content Placeholder 7" descr="jedina osoba za stolom.jpg"/>
          <p:cNvPicPr>
            <a:picLocks noGrp="1" noChangeAspect="1"/>
          </p:cNvPicPr>
          <p:nvPr>
            <p:ph sz="quarter" idx="4"/>
          </p:nvPr>
        </p:nvPicPr>
        <p:blipFill>
          <a:blip r:embed="rId4">
            <a:extLst>
              <a:ext uri="{28A0092B-C50C-407E-A947-70E740481C1C}">
                <a14:useLocalDpi xmlns:a14="http://schemas.microsoft.com/office/drawing/2010/main" val="0"/>
              </a:ext>
            </a:extLst>
          </a:blip>
          <a:srcRect/>
          <a:stretch>
            <a:fillRect/>
          </a:stretch>
        </p:blipFill>
        <p:spPr>
          <a:xfrm>
            <a:off x="4800600" y="2209800"/>
            <a:ext cx="3294063" cy="2667000"/>
          </a:xfrm>
          <a:ln>
            <a:prstDash val="solid"/>
          </a:ln>
        </p:spPr>
      </p:pic>
    </p:spTree>
    <p:extLst>
      <p:ext uri="{BB962C8B-B14F-4D97-AF65-F5344CB8AC3E}">
        <p14:creationId xmlns:p14="http://schemas.microsoft.com/office/powerpoint/2010/main" val="34270219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hr-HR" dirty="0" smtClean="0"/>
              <a:t>XI. Pravila za stolom</a:t>
            </a:r>
            <a:endParaRPr lang="hr-HR" dirty="0"/>
          </a:p>
        </p:txBody>
      </p:sp>
      <p:sp>
        <p:nvSpPr>
          <p:cNvPr id="36867" name="Text Placeholder 2"/>
          <p:cNvSpPr>
            <a:spLocks noGrp="1"/>
          </p:cNvSpPr>
          <p:nvPr>
            <p:ph type="body" idx="1"/>
          </p:nvPr>
        </p:nvSpPr>
        <p:spPr>
          <a:xfrm>
            <a:off x="457200" y="5257800"/>
            <a:ext cx="4040188" cy="1219200"/>
          </a:xfrm>
          <a:ln>
            <a:headEnd/>
            <a:tailEnd/>
          </a:ln>
        </p:spPr>
        <p:txBody>
          <a:bodyPr/>
          <a:lstStyle/>
          <a:p>
            <a:pPr eaLnBrk="1" hangingPunct="1">
              <a:lnSpc>
                <a:spcPct val="80000"/>
              </a:lnSpc>
            </a:pPr>
            <a:r>
              <a:rPr lang="hr-HR" sz="2800" smtClean="0">
                <a:solidFill>
                  <a:srgbClr val="FFFF00"/>
                </a:solidFill>
              </a:rPr>
              <a:t>10</a:t>
            </a:r>
            <a:r>
              <a:rPr lang="hr-HR" sz="2000" smtClean="0"/>
              <a:t>. Poziv na večeru podrazumijeva donošenje prigodnog dara.</a:t>
            </a:r>
            <a:br>
              <a:rPr lang="hr-HR" sz="2000" smtClean="0"/>
            </a:br>
            <a:endParaRPr lang="hr-HR" sz="2000" smtClean="0"/>
          </a:p>
        </p:txBody>
      </p:sp>
      <p:sp>
        <p:nvSpPr>
          <p:cNvPr id="36868" name="Text Placeholder 3"/>
          <p:cNvSpPr>
            <a:spLocks noGrp="1"/>
          </p:cNvSpPr>
          <p:nvPr>
            <p:ph type="body" sz="half" idx="3"/>
          </p:nvPr>
        </p:nvSpPr>
        <p:spPr>
          <a:xfrm>
            <a:off x="4645025" y="5334000"/>
            <a:ext cx="4041775" cy="1066800"/>
          </a:xfrm>
          <a:ln>
            <a:headEnd/>
            <a:tailEnd/>
          </a:ln>
        </p:spPr>
        <p:txBody>
          <a:bodyPr/>
          <a:lstStyle/>
          <a:p>
            <a:pPr eaLnBrk="1" hangingPunct="1"/>
            <a:r>
              <a:rPr lang="hr-HR" sz="2800" smtClean="0">
                <a:solidFill>
                  <a:srgbClr val="FFFF00"/>
                </a:solidFill>
              </a:rPr>
              <a:t>11.</a:t>
            </a:r>
            <a:r>
              <a:rPr lang="hr-HR" smtClean="0"/>
              <a:t> Pospremanje je obaveza domaćina.</a:t>
            </a:r>
          </a:p>
        </p:txBody>
      </p:sp>
      <p:pic>
        <p:nvPicPr>
          <p:cNvPr id="36869" name="Content Placeholder 6" descr="dar.jpg"/>
          <p:cNvPicPr>
            <a:picLocks noGrp="1" noChangeAspect="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990600" y="2057400"/>
            <a:ext cx="2557463" cy="2684463"/>
          </a:xfrm>
          <a:ln>
            <a:prstDash val="solid"/>
          </a:ln>
        </p:spPr>
      </p:pic>
      <p:pic>
        <p:nvPicPr>
          <p:cNvPr id="36870" name="Content Placeholder 7" descr="pospremanje.jpg"/>
          <p:cNvPicPr>
            <a:picLocks noGrp="1" noChangeAspect="1"/>
          </p:cNvPicPr>
          <p:nvPr>
            <p:ph sz="quarter" idx="4"/>
          </p:nvPr>
        </p:nvPicPr>
        <p:blipFill>
          <a:blip r:embed="rId4">
            <a:extLst>
              <a:ext uri="{28A0092B-C50C-407E-A947-70E740481C1C}">
                <a14:useLocalDpi xmlns:a14="http://schemas.microsoft.com/office/drawing/2010/main" val="0"/>
              </a:ext>
            </a:extLst>
          </a:blip>
          <a:srcRect/>
          <a:stretch>
            <a:fillRect/>
          </a:stretch>
        </p:blipFill>
        <p:spPr>
          <a:xfrm>
            <a:off x="5181600" y="2106613"/>
            <a:ext cx="2819400" cy="2619375"/>
          </a:xfrm>
          <a:ln>
            <a:prstDash val="solid"/>
          </a:ln>
        </p:spPr>
      </p:pic>
    </p:spTree>
    <p:extLst>
      <p:ext uri="{BB962C8B-B14F-4D97-AF65-F5344CB8AC3E}">
        <p14:creationId xmlns:p14="http://schemas.microsoft.com/office/powerpoint/2010/main" val="4624669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hr-HR" dirty="0" smtClean="0"/>
              <a:t>XI. Pravila za stolom</a:t>
            </a:r>
            <a:endParaRPr lang="hr-HR" dirty="0"/>
          </a:p>
        </p:txBody>
      </p:sp>
      <p:sp>
        <p:nvSpPr>
          <p:cNvPr id="3" name="Text Placeholder 2"/>
          <p:cNvSpPr>
            <a:spLocks noGrp="1"/>
          </p:cNvSpPr>
          <p:nvPr>
            <p:ph type="body" idx="1"/>
          </p:nvPr>
        </p:nvSpPr>
        <p:spPr>
          <a:xfrm>
            <a:off x="457200" y="5105400"/>
            <a:ext cx="4040188" cy="1371600"/>
          </a:xfrm>
        </p:spPr>
        <p:txBody>
          <a:bodyPr>
            <a:normAutofit lnSpcReduction="10000"/>
          </a:bodyPr>
          <a:lstStyle/>
          <a:p>
            <a:pPr eaLnBrk="1" hangingPunct="1">
              <a:lnSpc>
                <a:spcPct val="80000"/>
              </a:lnSpc>
              <a:defRPr/>
            </a:pPr>
            <a:r>
              <a:rPr lang="hr-HR" sz="2800" dirty="0" smtClean="0">
                <a:solidFill>
                  <a:srgbClr val="FFFF00"/>
                </a:solidFill>
              </a:rPr>
              <a:t>12.</a:t>
            </a:r>
            <a:r>
              <a:rPr lang="hr-HR" sz="2000" dirty="0" smtClean="0"/>
              <a:t> Ubrusi su postavljeni ili polegnuti na tanjur ili desno od njega. </a:t>
            </a:r>
          </a:p>
          <a:p>
            <a:pPr eaLnBrk="1" hangingPunct="1">
              <a:lnSpc>
                <a:spcPct val="80000"/>
              </a:lnSpc>
              <a:defRPr/>
            </a:pPr>
            <a:r>
              <a:rPr lang="hr-HR" sz="2000" dirty="0" smtClean="0"/>
              <a:t>Ubrus se stavlja u krilo, nikako oko vrata.</a:t>
            </a:r>
          </a:p>
        </p:txBody>
      </p:sp>
      <p:sp>
        <p:nvSpPr>
          <p:cNvPr id="37892" name="Text Placeholder 3"/>
          <p:cNvSpPr>
            <a:spLocks noGrp="1"/>
          </p:cNvSpPr>
          <p:nvPr>
            <p:ph type="body" sz="half" idx="3"/>
          </p:nvPr>
        </p:nvSpPr>
        <p:spPr>
          <a:xfrm>
            <a:off x="4645025" y="5105400"/>
            <a:ext cx="4041775" cy="1371600"/>
          </a:xfrm>
          <a:ln>
            <a:headEnd/>
            <a:tailEnd/>
          </a:ln>
        </p:spPr>
        <p:txBody>
          <a:bodyPr/>
          <a:lstStyle/>
          <a:p>
            <a:pPr eaLnBrk="1" hangingPunct="1">
              <a:lnSpc>
                <a:spcPct val="90000"/>
              </a:lnSpc>
            </a:pPr>
            <a:endParaRPr lang="hr-HR" sz="1800" smtClean="0"/>
          </a:p>
          <a:p>
            <a:pPr eaLnBrk="1" hangingPunct="1">
              <a:lnSpc>
                <a:spcPct val="90000"/>
              </a:lnSpc>
            </a:pPr>
            <a:r>
              <a:rPr lang="hr-HR" sz="2600" smtClean="0">
                <a:solidFill>
                  <a:srgbClr val="FFFF00"/>
                </a:solidFill>
              </a:rPr>
              <a:t>13.</a:t>
            </a:r>
            <a:r>
              <a:rPr lang="hr-HR" sz="1800" smtClean="0"/>
              <a:t> Ako smo gotovi s jelom ubrus ćemo položiti lijevo od tanjura.</a:t>
            </a:r>
          </a:p>
          <a:p>
            <a:pPr eaLnBrk="1" hangingPunct="1">
              <a:lnSpc>
                <a:spcPct val="90000"/>
              </a:lnSpc>
            </a:pPr>
            <a:endParaRPr lang="hr-HR" sz="1800" smtClean="0"/>
          </a:p>
        </p:txBody>
      </p:sp>
      <p:pic>
        <p:nvPicPr>
          <p:cNvPr id="37893" name="Content Placeholder 6" descr="ubrus 2.jpg"/>
          <p:cNvPicPr>
            <a:picLocks noGrp="1" noChangeAspect="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914400" y="1600200"/>
            <a:ext cx="2859088" cy="3276600"/>
          </a:xfrm>
          <a:ln>
            <a:prstDash val="solid"/>
          </a:ln>
        </p:spPr>
      </p:pic>
      <p:pic>
        <p:nvPicPr>
          <p:cNvPr id="37894" name="Content Placeholder 7" descr="ubrus lijevo od tanjura.jpg"/>
          <p:cNvPicPr>
            <a:picLocks noGrp="1" noChangeAspect="1"/>
          </p:cNvPicPr>
          <p:nvPr>
            <p:ph sz="quarter" idx="4"/>
          </p:nvPr>
        </p:nvPicPr>
        <p:blipFill>
          <a:blip r:embed="rId4">
            <a:extLst>
              <a:ext uri="{28A0092B-C50C-407E-A947-70E740481C1C}">
                <a14:useLocalDpi xmlns:a14="http://schemas.microsoft.com/office/drawing/2010/main" val="0"/>
              </a:ext>
            </a:extLst>
          </a:blip>
          <a:srcRect/>
          <a:stretch>
            <a:fillRect/>
          </a:stretch>
        </p:blipFill>
        <p:spPr>
          <a:xfrm>
            <a:off x="5105400" y="2133600"/>
            <a:ext cx="2794000" cy="2895600"/>
          </a:xfrm>
          <a:ln>
            <a:prstDash val="solid"/>
          </a:ln>
        </p:spPr>
      </p:pic>
    </p:spTree>
    <p:extLst>
      <p:ext uri="{BB962C8B-B14F-4D97-AF65-F5344CB8AC3E}">
        <p14:creationId xmlns:p14="http://schemas.microsoft.com/office/powerpoint/2010/main" val="8131375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hr-HR" dirty="0" smtClean="0"/>
              <a:t>XI. Pravila za stolom</a:t>
            </a:r>
            <a:endParaRPr lang="hr-HR" dirty="0"/>
          </a:p>
        </p:txBody>
      </p:sp>
      <p:sp>
        <p:nvSpPr>
          <p:cNvPr id="38915" name="Text Placeholder 2"/>
          <p:cNvSpPr>
            <a:spLocks noGrp="1"/>
          </p:cNvSpPr>
          <p:nvPr>
            <p:ph type="body" idx="1"/>
          </p:nvPr>
        </p:nvSpPr>
        <p:spPr>
          <a:xfrm>
            <a:off x="457200" y="4953000"/>
            <a:ext cx="4040188" cy="1524000"/>
          </a:xfrm>
          <a:ln>
            <a:headEnd/>
            <a:tailEnd/>
          </a:ln>
        </p:spPr>
        <p:txBody>
          <a:bodyPr/>
          <a:lstStyle/>
          <a:p>
            <a:pPr eaLnBrk="1" hangingPunct="1">
              <a:lnSpc>
                <a:spcPct val="80000"/>
              </a:lnSpc>
            </a:pPr>
            <a:endParaRPr lang="hr-HR" sz="1500" smtClean="0"/>
          </a:p>
          <a:p>
            <a:pPr eaLnBrk="1" hangingPunct="1">
              <a:lnSpc>
                <a:spcPct val="80000"/>
              </a:lnSpc>
            </a:pPr>
            <a:r>
              <a:rPr lang="hr-HR" sz="2500" smtClean="0">
                <a:solidFill>
                  <a:srgbClr val="FFFF00"/>
                </a:solidFill>
              </a:rPr>
              <a:t>14.</a:t>
            </a:r>
            <a:r>
              <a:rPr lang="hr-HR" sz="1500" smtClean="0"/>
              <a:t> Smatra se dopuštenim da domaćin gostima poželi dobar tek, na poslovnim i svečanim objedima ne upotrebljava se izraz „dobar tek“. </a:t>
            </a:r>
          </a:p>
          <a:p>
            <a:pPr eaLnBrk="1" hangingPunct="1">
              <a:lnSpc>
                <a:spcPct val="80000"/>
              </a:lnSpc>
            </a:pPr>
            <a:endParaRPr lang="hr-HR" sz="1500" smtClean="0"/>
          </a:p>
        </p:txBody>
      </p:sp>
      <p:sp>
        <p:nvSpPr>
          <p:cNvPr id="38916" name="Text Placeholder 3"/>
          <p:cNvSpPr>
            <a:spLocks noGrp="1"/>
          </p:cNvSpPr>
          <p:nvPr>
            <p:ph type="body" sz="half" idx="3"/>
          </p:nvPr>
        </p:nvSpPr>
        <p:spPr>
          <a:xfrm>
            <a:off x="4645025" y="5181600"/>
            <a:ext cx="4041775" cy="1295400"/>
          </a:xfrm>
          <a:ln>
            <a:headEnd/>
            <a:tailEnd/>
          </a:ln>
        </p:spPr>
        <p:txBody>
          <a:bodyPr/>
          <a:lstStyle/>
          <a:p>
            <a:pPr eaLnBrk="1" hangingPunct="1">
              <a:lnSpc>
                <a:spcPct val="80000"/>
              </a:lnSpc>
            </a:pPr>
            <a:r>
              <a:rPr lang="hr-HR" sz="2800" smtClean="0">
                <a:solidFill>
                  <a:srgbClr val="FFFF00"/>
                </a:solidFill>
              </a:rPr>
              <a:t>15.</a:t>
            </a:r>
            <a:r>
              <a:rPr lang="hr-HR" sz="1700" smtClean="0"/>
              <a:t> Ako se prekriži nož i vilicu vršcima okrenutima prema tanjuru to znači da ih je samo privremeno odložio.</a:t>
            </a:r>
          </a:p>
        </p:txBody>
      </p:sp>
      <p:pic>
        <p:nvPicPr>
          <p:cNvPr id="38917" name="Content Placeholder 6" descr="dobar ek.jpg"/>
          <p:cNvPicPr>
            <a:picLocks noGrp="1" noChangeAspect="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677863" y="2362200"/>
            <a:ext cx="3600450" cy="2133600"/>
          </a:xfrm>
          <a:ln>
            <a:prstDash val="solid"/>
          </a:ln>
        </p:spPr>
      </p:pic>
      <p:pic>
        <p:nvPicPr>
          <p:cNvPr id="38918" name="Content Placeholder 7" descr="prekriženi nož i vilica.jpg"/>
          <p:cNvPicPr>
            <a:picLocks noGrp="1" noChangeAspect="1"/>
          </p:cNvPicPr>
          <p:nvPr>
            <p:ph sz="quarter" idx="4"/>
          </p:nvPr>
        </p:nvPicPr>
        <p:blipFill>
          <a:blip r:embed="rId4">
            <a:extLst>
              <a:ext uri="{28A0092B-C50C-407E-A947-70E740481C1C}">
                <a14:useLocalDpi xmlns:a14="http://schemas.microsoft.com/office/drawing/2010/main" val="0"/>
              </a:ext>
            </a:extLst>
          </a:blip>
          <a:srcRect/>
          <a:stretch>
            <a:fillRect/>
          </a:stretch>
        </p:blipFill>
        <p:spPr>
          <a:xfrm>
            <a:off x="5410200" y="1600200"/>
            <a:ext cx="2286000" cy="2846388"/>
          </a:xfrm>
          <a:ln>
            <a:prstDash val="solid"/>
          </a:ln>
        </p:spPr>
      </p:pic>
    </p:spTree>
    <p:extLst>
      <p:ext uri="{BB962C8B-B14F-4D97-AF65-F5344CB8AC3E}">
        <p14:creationId xmlns:p14="http://schemas.microsoft.com/office/powerpoint/2010/main" val="33701368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hr-HR" dirty="0" smtClean="0"/>
              <a:t>XI. Pravila za stolom</a:t>
            </a:r>
            <a:endParaRPr lang="hr-HR" dirty="0"/>
          </a:p>
        </p:txBody>
      </p:sp>
      <p:sp>
        <p:nvSpPr>
          <p:cNvPr id="39939" name="Text Placeholder 2"/>
          <p:cNvSpPr>
            <a:spLocks noGrp="1"/>
          </p:cNvSpPr>
          <p:nvPr>
            <p:ph type="body" idx="1"/>
          </p:nvPr>
        </p:nvSpPr>
        <p:spPr>
          <a:xfrm>
            <a:off x="457200" y="5181600"/>
            <a:ext cx="4040188" cy="1371600"/>
          </a:xfrm>
          <a:ln>
            <a:headEnd/>
            <a:tailEnd/>
          </a:ln>
        </p:spPr>
        <p:txBody>
          <a:bodyPr/>
          <a:lstStyle/>
          <a:p>
            <a:pPr eaLnBrk="1" hangingPunct="1">
              <a:lnSpc>
                <a:spcPct val="80000"/>
              </a:lnSpc>
            </a:pPr>
            <a:r>
              <a:rPr lang="hr-HR" sz="2800" smtClean="0">
                <a:solidFill>
                  <a:srgbClr val="FFFF00"/>
                </a:solidFill>
              </a:rPr>
              <a:t>16.</a:t>
            </a:r>
            <a:r>
              <a:rPr lang="hr-HR" sz="1700" smtClean="0"/>
              <a:t>  Nož polegnut oštricom prema unutra, a vilica usporedno s nožem, desno dolje na tanjuru, pokazuju da je osoba gotova s jelom.</a:t>
            </a:r>
          </a:p>
        </p:txBody>
      </p:sp>
      <p:sp>
        <p:nvSpPr>
          <p:cNvPr id="39940" name="Text Placeholder 3"/>
          <p:cNvSpPr>
            <a:spLocks noGrp="1"/>
          </p:cNvSpPr>
          <p:nvPr>
            <p:ph type="body" sz="half" idx="3"/>
          </p:nvPr>
        </p:nvSpPr>
        <p:spPr>
          <a:xfrm>
            <a:off x="4645025" y="4572000"/>
            <a:ext cx="4041775" cy="2057400"/>
          </a:xfrm>
          <a:ln>
            <a:headEnd/>
            <a:tailEnd/>
          </a:ln>
        </p:spPr>
        <p:txBody>
          <a:bodyPr/>
          <a:lstStyle/>
          <a:p>
            <a:pPr eaLnBrk="1" hangingPunct="1">
              <a:lnSpc>
                <a:spcPct val="80000"/>
              </a:lnSpc>
            </a:pPr>
            <a:endParaRPr lang="hr-HR" sz="1500" smtClean="0"/>
          </a:p>
          <a:p>
            <a:pPr eaLnBrk="1" hangingPunct="1">
              <a:lnSpc>
                <a:spcPct val="80000"/>
              </a:lnSpc>
            </a:pPr>
            <a:r>
              <a:rPr lang="hr-HR" sz="2800" smtClean="0">
                <a:solidFill>
                  <a:srgbClr val="FFFF00"/>
                </a:solidFill>
              </a:rPr>
              <a:t>17.</a:t>
            </a:r>
            <a:r>
              <a:rPr lang="hr-HR" sz="1500" smtClean="0"/>
              <a:t> Ako za vrijeme jela želimo nakratko odložiti pribor, primjerice kako bismo popili gutljaj vina, jednostavno ćemo ga staviti na tanjur, to znači da vilica mora biti lijevo, a nož desno na tanjuru, a da pritom ne dodiruju stol. Prije je bilo uobičajeno odlagati vilicu i nož prislonjene vrhovima na tanjur.</a:t>
            </a:r>
          </a:p>
          <a:p>
            <a:pPr eaLnBrk="1" hangingPunct="1">
              <a:lnSpc>
                <a:spcPct val="80000"/>
              </a:lnSpc>
            </a:pPr>
            <a:endParaRPr lang="hr-HR" sz="1500" smtClean="0"/>
          </a:p>
        </p:txBody>
      </p:sp>
      <p:pic>
        <p:nvPicPr>
          <p:cNvPr id="39941" name="Content Placeholder 14" descr="11.jpg"/>
          <p:cNvPicPr>
            <a:picLocks noGrp="1" noChangeAspect="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5410200" y="1524000"/>
            <a:ext cx="2466975" cy="2743200"/>
          </a:xfrm>
          <a:ln>
            <a:prstDash val="solid"/>
          </a:ln>
        </p:spPr>
      </p:pic>
      <p:pic>
        <p:nvPicPr>
          <p:cNvPr id="39942" name="Content Placeholder 8" descr="prema dolje.jpg"/>
          <p:cNvPicPr>
            <a:picLocks noGrp="1" noChangeAspect="1"/>
          </p:cNvPicPr>
          <p:nvPr>
            <p:ph sz="quarter" idx="4"/>
          </p:nvPr>
        </p:nvPicPr>
        <p:blipFill>
          <a:blip r:embed="rId4">
            <a:extLst>
              <a:ext uri="{28A0092B-C50C-407E-A947-70E740481C1C}">
                <a14:useLocalDpi xmlns:a14="http://schemas.microsoft.com/office/drawing/2010/main" val="0"/>
              </a:ext>
            </a:extLst>
          </a:blip>
          <a:srcRect/>
          <a:stretch>
            <a:fillRect/>
          </a:stretch>
        </p:blipFill>
        <p:spPr>
          <a:xfrm>
            <a:off x="1066800" y="1600200"/>
            <a:ext cx="2619375" cy="2590800"/>
          </a:xfrm>
          <a:ln>
            <a:prstDash val="solid"/>
          </a:ln>
        </p:spPr>
      </p:pic>
    </p:spTree>
    <p:extLst>
      <p:ext uri="{BB962C8B-B14F-4D97-AF65-F5344CB8AC3E}">
        <p14:creationId xmlns:p14="http://schemas.microsoft.com/office/powerpoint/2010/main" val="19519226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omilanje">
  <a:themeElements>
    <a:clrScheme name="Gomilanj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Gomilanj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Gomilanj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0</TotalTime>
  <Words>662</Words>
  <Application>Microsoft Office PowerPoint</Application>
  <PresentationFormat>Prikaz na zaslonu (4:3)</PresentationFormat>
  <Paragraphs>64</Paragraphs>
  <Slides>16</Slides>
  <Notes>16</Notes>
  <HiddenSlides>0</HiddenSlides>
  <MMClips>0</MMClips>
  <ScaleCrop>false</ScaleCrop>
  <HeadingPairs>
    <vt:vector size="4" baseType="variant">
      <vt:variant>
        <vt:lpstr>Tema</vt:lpstr>
      </vt:variant>
      <vt:variant>
        <vt:i4>1</vt:i4>
      </vt:variant>
      <vt:variant>
        <vt:lpstr>Naslovi slajdova</vt:lpstr>
      </vt:variant>
      <vt:variant>
        <vt:i4>16</vt:i4>
      </vt:variant>
    </vt:vector>
  </HeadingPairs>
  <TitlesOfParts>
    <vt:vector size="17" baseType="lpstr">
      <vt:lpstr>Gomilanje</vt:lpstr>
      <vt:lpstr>XI. Pravila za stolom</vt:lpstr>
      <vt:lpstr> XI. Pravila za stolom</vt:lpstr>
      <vt:lpstr>XI. Pravila za stolom</vt:lpstr>
      <vt:lpstr>XI. Pravila za stolom</vt:lpstr>
      <vt:lpstr>XI. Pravila za stolom</vt:lpstr>
      <vt:lpstr>XI. Pravila za stolom</vt:lpstr>
      <vt:lpstr>XI. Pravila za stolom</vt:lpstr>
      <vt:lpstr>XI. Pravila za stolom</vt:lpstr>
      <vt:lpstr>XI. Pravila za stolom</vt:lpstr>
      <vt:lpstr>XI. Pravila za stolom</vt:lpstr>
      <vt:lpstr>XI. Pravila za stolom</vt:lpstr>
      <vt:lpstr>XI. Pravila za stolom</vt:lpstr>
      <vt:lpstr>XI. Pravila za stolom</vt:lpstr>
      <vt:lpstr>XI. Pravila za stolom</vt:lpstr>
      <vt:lpstr>XI. Pravila za stolom</vt:lpstr>
      <vt:lpstr>XI. Pravila za stolom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XI. Pravila za stolom</dc:title>
  <dc:creator>Fizika</dc:creator>
  <cp:lastModifiedBy>Fizika</cp:lastModifiedBy>
  <cp:revision>2</cp:revision>
  <dcterms:created xsi:type="dcterms:W3CDTF">2013-02-13T12:37:10Z</dcterms:created>
  <dcterms:modified xsi:type="dcterms:W3CDTF">2013-03-29T08:08:34Z</dcterms:modified>
</cp:coreProperties>
</file>