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272" r:id="rId3"/>
    <p:sldId id="257" r:id="rId4"/>
    <p:sldId id="258" r:id="rId5"/>
    <p:sldId id="259" r:id="rId6"/>
    <p:sldId id="287" r:id="rId7"/>
    <p:sldId id="260" r:id="rId8"/>
    <p:sldId id="261" r:id="rId9"/>
    <p:sldId id="288" r:id="rId10"/>
    <p:sldId id="262" r:id="rId11"/>
    <p:sldId id="276" r:id="rId12"/>
    <p:sldId id="264" r:id="rId13"/>
    <p:sldId id="265" r:id="rId14"/>
    <p:sldId id="266" r:id="rId15"/>
    <p:sldId id="267" r:id="rId16"/>
    <p:sldId id="278" r:id="rId17"/>
    <p:sldId id="268" r:id="rId18"/>
    <p:sldId id="269" r:id="rId19"/>
    <p:sldId id="296" r:id="rId20"/>
    <p:sldId id="285" r:id="rId21"/>
    <p:sldId id="290" r:id="rId22"/>
    <p:sldId id="292" r:id="rId23"/>
    <p:sldId id="294" r:id="rId24"/>
    <p:sldId id="295" r:id="rId25"/>
    <p:sldId id="280" r:id="rId26"/>
    <p:sldId id="282" r:id="rId27"/>
    <p:sldId id="286" r:id="rId2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7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9E7B-FA10-4B29-AEEC-34D2C26203C1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BF6AD-3F0F-4FF5-AB71-A3FD86C6C0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00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7365C79-D312-45C5-A969-FBB899777B2B}" type="datetimeFigureOut">
              <a:rPr lang="hr-HR" smtClean="0"/>
              <a:pPr/>
              <a:t>13.2.2013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FFC4AF5-710F-4FB2-8D93-44BC3B9C1D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Kompetencija „učiti  kako učiti”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Što je „</a:t>
            </a:r>
            <a:r>
              <a:rPr lang="hr-HR" dirty="0" err="1" smtClean="0"/>
              <a:t>in</a:t>
            </a:r>
            <a:r>
              <a:rPr lang="hr-HR" dirty="0" smtClean="0"/>
              <a:t>” , a što „</a:t>
            </a:r>
            <a:r>
              <a:rPr lang="hr-HR" dirty="0" err="1" smtClean="0"/>
              <a:t>out</a:t>
            </a:r>
            <a:r>
              <a:rPr lang="hr-HR" dirty="0" smtClean="0"/>
              <a:t>” u poslu koji se zove poučavanje?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11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Zašto svi učenici nisu „</a:t>
            </a:r>
            <a:r>
              <a:rPr lang="hr-HR" dirty="0" err="1" smtClean="0"/>
              <a:t>samoregulirani</a:t>
            </a:r>
            <a:r>
              <a:rPr lang="hr-HR" dirty="0" smtClean="0"/>
              <a:t>” učenici?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2284829"/>
              </p:ext>
            </p:extLst>
          </p:nvPr>
        </p:nvGraphicFramePr>
        <p:xfrm>
          <a:off x="762000" y="685800"/>
          <a:ext cx="75438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baseline="0" dirty="0" smtClean="0"/>
                        <a:t>„Životno” učenje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Školsko učenje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Smoinicirano</a:t>
                      </a:r>
                      <a:r>
                        <a:rPr lang="hr-HR" dirty="0" smtClean="0"/>
                        <a:t>, potaknuto osobno relevantnim</a:t>
                      </a:r>
                      <a:r>
                        <a:rPr lang="hr-HR" baseline="0" dirty="0" smtClean="0"/>
                        <a:t> socijalnim kontekstom, vođeno osobnim ciljevima i pokrenuto emocionalnim nabojem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Nametnuti ciljevi relevantni</a:t>
                      </a:r>
                      <a:r>
                        <a:rPr lang="hr-HR" baseline="0" dirty="0" smtClean="0"/>
                        <a:t> školi i društvu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5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Kakvi su samoregulirani učenici?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548680"/>
            <a:ext cx="7543800" cy="3886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hr-HR" sz="2400" dirty="0"/>
          </a:p>
          <a:p>
            <a:pPr>
              <a:buFont typeface="Wingdings" pitchFamily="2" charset="2"/>
              <a:buNone/>
            </a:pPr>
            <a:endParaRPr lang="hr-HR" sz="2400" dirty="0"/>
          </a:p>
        </p:txBody>
      </p:sp>
      <p:sp>
        <p:nvSpPr>
          <p:cNvPr id="2" name="Rectangle 1"/>
          <p:cNvSpPr/>
          <p:nvPr/>
        </p:nvSpPr>
        <p:spPr>
          <a:xfrm>
            <a:off x="1043608" y="980728"/>
            <a:ext cx="6984776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 i="1" dirty="0">
                <a:latin typeface="Arial" charset="0"/>
              </a:rPr>
              <a:t>U podlozi samostalnog učenja nalaze se kognitivne vještine:</a:t>
            </a:r>
          </a:p>
          <a:p>
            <a:pPr algn="just">
              <a:lnSpc>
                <a:spcPct val="120000"/>
              </a:lnSpc>
            </a:pPr>
            <a:r>
              <a:rPr lang="en-GB" sz="2400" dirty="0">
                <a:latin typeface="Arial" charset="0"/>
              </a:rPr>
              <a:t>1.</a:t>
            </a:r>
            <a:r>
              <a:rPr lang="hr-HR" sz="2400" dirty="0"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Organiziranje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i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elaboracije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sz="2400" dirty="0">
                <a:solidFill>
                  <a:srgbClr val="000000"/>
                </a:solidFill>
                <a:latin typeface="Arial" charset="0"/>
              </a:rPr>
              <a:t>udžbeničkih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tekstova</a:t>
            </a:r>
            <a:endParaRPr lang="en-GB" sz="2400" dirty="0">
              <a:latin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en-GB" sz="2400" dirty="0">
                <a:latin typeface="Arial" charset="0"/>
              </a:rPr>
              <a:t>2.</a:t>
            </a:r>
            <a:r>
              <a:rPr lang="hr-HR" sz="2400" dirty="0"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Rješavanje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problema</a:t>
            </a:r>
            <a:r>
              <a:rPr lang="hr-HR" sz="2400" dirty="0">
                <a:solidFill>
                  <a:srgbClr val="000000"/>
                </a:solidFill>
                <a:latin typeface="Arial" charset="0"/>
              </a:rPr>
              <a:t> u matematici i prirodnim znanostima</a:t>
            </a:r>
            <a:endParaRPr lang="en-GB" sz="2400" dirty="0">
              <a:latin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en-GB" sz="2400" dirty="0">
                <a:latin typeface="Arial" charset="0"/>
              </a:rPr>
              <a:t>3. </a:t>
            </a:r>
            <a:r>
              <a:rPr lang="hr-HR" sz="2400" dirty="0"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Pisanje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slobodnih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sastavaka</a:t>
            </a:r>
            <a:endParaRPr lang="en-GB" sz="24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en-GB" sz="2400" dirty="0">
                <a:latin typeface="Arial" charset="0"/>
              </a:rPr>
              <a:t>4. </a:t>
            </a:r>
            <a:r>
              <a:rPr lang="hr-HR" sz="2400" dirty="0"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Pohrana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informacija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u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dugo</a:t>
            </a:r>
            <a:r>
              <a:rPr lang="hr-HR" sz="2400" dirty="0">
                <a:solidFill>
                  <a:srgbClr val="000000"/>
                </a:solidFill>
                <a:latin typeface="Arial" charset="0"/>
              </a:rPr>
              <a:t>trajno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pam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Arial Narrow Special G1" pitchFamily="34" charset="2"/>
              </a:rPr>
              <a:t>ć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enje</a:t>
            </a:r>
            <a:endParaRPr lang="en-GB" sz="24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en-GB" sz="2400" dirty="0">
                <a:latin typeface="Arial" charset="0"/>
              </a:rPr>
              <a:t>5. </a:t>
            </a:r>
            <a:r>
              <a:rPr lang="hr-HR" sz="2400" dirty="0"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Kriti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Arial Narrow Special G1" pitchFamily="34" charset="2"/>
              </a:rPr>
              <a:t>č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ko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mišljenje</a:t>
            </a:r>
            <a:endParaRPr lang="hr-HR" sz="24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hr-HR" sz="2400" dirty="0">
                <a:solidFill>
                  <a:srgbClr val="000000"/>
                </a:solidFill>
                <a:latin typeface="Arial" charset="0"/>
              </a:rPr>
              <a:t>6.  Metakognitivne </a:t>
            </a:r>
            <a:r>
              <a:rPr lang="hr-HR" sz="2400" dirty="0" smtClean="0">
                <a:solidFill>
                  <a:srgbClr val="000000"/>
                </a:solidFill>
                <a:latin typeface="Arial" charset="0"/>
              </a:rPr>
              <a:t>vještine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747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Faze samoreguliranog učenja i moguće intervencije učitelja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7543800" cy="38862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05000"/>
              </a:lnSpc>
              <a:spcBef>
                <a:spcPct val="25000"/>
              </a:spcBef>
              <a:buNone/>
            </a:pPr>
            <a:endParaRPr lang="hr-HR" b="1" dirty="0">
              <a:solidFill>
                <a:schemeClr val="bg2"/>
              </a:solidFill>
            </a:endParaRPr>
          </a:p>
          <a:p>
            <a:pPr marL="0" indent="0">
              <a:lnSpc>
                <a:spcPct val="105000"/>
              </a:lnSpc>
              <a:spcBef>
                <a:spcPct val="25000"/>
              </a:spcBef>
              <a:buNone/>
            </a:pPr>
            <a:r>
              <a:rPr lang="hr-HR" sz="3800" b="1" dirty="0" smtClean="0">
                <a:solidFill>
                  <a:srgbClr val="FF0000"/>
                </a:solidFill>
              </a:rPr>
              <a:t>1. Faza koja prethodi učenju</a:t>
            </a:r>
            <a:endParaRPr lang="hr-HR" sz="3800" dirty="0">
              <a:solidFill>
                <a:srgbClr val="FF0000"/>
              </a:solidFill>
            </a:endParaRPr>
          </a:p>
          <a:p>
            <a:pPr>
              <a:lnSpc>
                <a:spcPct val="105000"/>
              </a:lnSpc>
              <a:spcBef>
                <a:spcPct val="25000"/>
              </a:spcBef>
              <a:buFont typeface="Wingdings" pitchFamily="2" charset="2"/>
              <a:buNone/>
            </a:pPr>
            <a:endParaRPr lang="hr-HR" sz="3800" dirty="0">
              <a:solidFill>
                <a:srgbClr val="FF0000"/>
              </a:solidFill>
            </a:endParaRP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hr-HR" sz="3800" dirty="0">
                <a:latin typeface="Verdana" pitchFamily="34" charset="0"/>
              </a:rPr>
              <a:t>stvaraju se </a:t>
            </a:r>
            <a:r>
              <a:rPr lang="hr-HR" sz="3800" b="1" dirty="0">
                <a:latin typeface="Verdana" pitchFamily="34" charset="0"/>
              </a:rPr>
              <a:t>uvjeti</a:t>
            </a:r>
            <a:r>
              <a:rPr lang="hr-HR" sz="3800" dirty="0">
                <a:latin typeface="Verdana" pitchFamily="34" charset="0"/>
              </a:rPr>
              <a:t> nužni za učenje 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hr-HR" sz="3800" dirty="0">
                <a:latin typeface="Verdana" pitchFamily="34" charset="0"/>
              </a:rPr>
              <a:t>raščlanjuju se zadaci i </a:t>
            </a:r>
            <a:r>
              <a:rPr lang="hr-HR" sz="3800" b="1" dirty="0">
                <a:latin typeface="Verdana" pitchFamily="34" charset="0"/>
              </a:rPr>
              <a:t>postavljaju ciljevi</a:t>
            </a:r>
            <a:r>
              <a:rPr lang="hr-HR" sz="3800" dirty="0">
                <a:latin typeface="Verdana" pitchFamily="34" charset="0"/>
              </a:rPr>
              <a:t> učenja (Što želim postići učenjem ovog predmeta? Je li mi cilj dobiti pozitivnu ocjenu/razumjeti gradivo?)  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hr-HR" sz="3800" dirty="0">
                <a:latin typeface="Verdana" pitchFamily="34" charset="0"/>
              </a:rPr>
              <a:t>stvaraju se </a:t>
            </a:r>
            <a:r>
              <a:rPr lang="hr-HR" sz="3800" b="1" dirty="0">
                <a:latin typeface="Verdana" pitchFamily="34" charset="0"/>
              </a:rPr>
              <a:t>očekivanja i vjerovanja</a:t>
            </a:r>
            <a:r>
              <a:rPr lang="hr-HR" sz="3800" dirty="0">
                <a:latin typeface="Verdana" pitchFamily="34" charset="0"/>
              </a:rPr>
              <a:t> u vezi zadatka (Mogu li to naučiti? Zanima li me? Koliko će mi vremena trebati?)</a:t>
            </a:r>
          </a:p>
          <a:p>
            <a:pPr lvl="1">
              <a:spcBef>
                <a:spcPct val="30000"/>
              </a:spcBef>
              <a:buFont typeface="Wingdings" pitchFamily="2" charset="2"/>
              <a:buNone/>
            </a:pPr>
            <a:r>
              <a:rPr lang="hr-HR" sz="3800" dirty="0">
                <a:latin typeface="Verdana" pitchFamily="34" charset="0"/>
              </a:rPr>
              <a:t>Odabiru se </a:t>
            </a:r>
            <a:r>
              <a:rPr lang="hr-HR" sz="3800" b="1" dirty="0">
                <a:latin typeface="Verdana" pitchFamily="34" charset="0"/>
              </a:rPr>
              <a:t>strategije </a:t>
            </a:r>
            <a:r>
              <a:rPr lang="hr-HR" sz="3800" b="1" dirty="0" smtClean="0">
                <a:latin typeface="Verdana" pitchFamily="34" charset="0"/>
              </a:rPr>
              <a:t>učenja.</a:t>
            </a:r>
          </a:p>
          <a:p>
            <a:pPr lvl="1">
              <a:spcBef>
                <a:spcPct val="30000"/>
              </a:spcBef>
              <a:buFont typeface="Wingdings" pitchFamily="2" charset="2"/>
              <a:buNone/>
            </a:pPr>
            <a:r>
              <a:rPr lang="hr-HR" sz="3800" b="1" dirty="0" smtClean="0">
                <a:latin typeface="Verdana" pitchFamily="34" charset="0"/>
              </a:rPr>
              <a:t> </a:t>
            </a:r>
            <a:r>
              <a:rPr lang="hr-HR" sz="3800" dirty="0" smtClean="0">
                <a:latin typeface="Verdana" pitchFamily="34" charset="0"/>
              </a:rPr>
              <a:t>U </a:t>
            </a:r>
            <a:r>
              <a:rPr lang="hr-HR" sz="3800" dirty="0">
                <a:latin typeface="Verdana" pitchFamily="34" charset="0"/>
              </a:rPr>
              <a:t>ovoj fazi učenici trebaju odrediti:</a:t>
            </a:r>
          </a:p>
          <a:p>
            <a:pPr lvl="1">
              <a:spcBef>
                <a:spcPct val="30000"/>
              </a:spcBef>
            </a:pPr>
            <a:r>
              <a:rPr lang="hr-HR" sz="3800" dirty="0">
                <a:solidFill>
                  <a:srgbClr val="FF0000"/>
                </a:solidFill>
                <a:latin typeface="Verdana" pitchFamily="34" charset="0"/>
              </a:rPr>
              <a:t>Kada će započeti s učenjem?</a:t>
            </a:r>
          </a:p>
          <a:p>
            <a:pPr lvl="1">
              <a:spcBef>
                <a:spcPct val="30000"/>
              </a:spcBef>
            </a:pPr>
            <a:r>
              <a:rPr lang="hr-HR" sz="3800" dirty="0">
                <a:solidFill>
                  <a:srgbClr val="FF0000"/>
                </a:solidFill>
                <a:latin typeface="Verdana" pitchFamily="34" charset="0"/>
              </a:rPr>
              <a:t>Gdje će učiti</a:t>
            </a:r>
            <a:r>
              <a:rPr lang="hr-HR" sz="3800" dirty="0" smtClean="0">
                <a:solidFill>
                  <a:srgbClr val="FF0000"/>
                </a:solidFill>
                <a:latin typeface="Verdana" pitchFamily="34" charset="0"/>
              </a:rPr>
              <a:t>?</a:t>
            </a:r>
          </a:p>
          <a:p>
            <a:pPr lvl="1">
              <a:spcBef>
                <a:spcPct val="30000"/>
              </a:spcBef>
            </a:pPr>
            <a:r>
              <a:rPr lang="hr-HR" sz="3800" dirty="0" smtClean="0">
                <a:solidFill>
                  <a:srgbClr val="FF0000"/>
                </a:solidFill>
                <a:latin typeface="Verdana" pitchFamily="34" charset="0"/>
              </a:rPr>
              <a:t>Što su ciljevi učenja?</a:t>
            </a:r>
            <a:endParaRPr lang="hr-HR" sz="3800" dirty="0">
              <a:solidFill>
                <a:srgbClr val="FF0000"/>
              </a:solidFill>
              <a:latin typeface="Verdana" pitchFamily="34" charset="0"/>
            </a:endParaRPr>
          </a:p>
          <a:p>
            <a:pPr lvl="1">
              <a:spcBef>
                <a:spcPct val="30000"/>
              </a:spcBef>
            </a:pPr>
            <a:r>
              <a:rPr lang="hr-HR" sz="3800" dirty="0">
                <a:solidFill>
                  <a:srgbClr val="FF0000"/>
                </a:solidFill>
                <a:latin typeface="Verdana" pitchFamily="34" charset="0"/>
              </a:rPr>
              <a:t>Koji uvjeti su im potrebni da bi uspješno učili, a što ih može u tome omesti</a:t>
            </a:r>
            <a:r>
              <a:rPr lang="hr-HR" sz="3800" dirty="0" smtClean="0">
                <a:solidFill>
                  <a:srgbClr val="FF0000"/>
                </a:solidFill>
                <a:latin typeface="Verdana" pitchFamily="34" charset="0"/>
              </a:rPr>
              <a:t>?</a:t>
            </a:r>
            <a:endParaRPr lang="hr-HR" sz="38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3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5000"/>
              </a:lnSpc>
              <a:spcBef>
                <a:spcPct val="35000"/>
              </a:spcBef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2. Faza učenja</a:t>
            </a:r>
          </a:p>
          <a:p>
            <a:pPr marL="838200" lvl="1" indent="-381000">
              <a:lnSpc>
                <a:spcPct val="105000"/>
              </a:lnSpc>
              <a:spcBef>
                <a:spcPct val="35000"/>
              </a:spcBef>
            </a:pPr>
            <a:r>
              <a:rPr lang="hr-HR" sz="2000" b="1" dirty="0" smtClean="0"/>
              <a:t>U </a:t>
            </a:r>
            <a:r>
              <a:rPr lang="hr-HR" sz="2000" b="1" dirty="0"/>
              <a:t>ovoj fazi je najvažnije nadziranje vlastitog </a:t>
            </a:r>
            <a:r>
              <a:rPr lang="hr-HR" sz="2000" b="1" dirty="0" smtClean="0"/>
              <a:t>rada</a:t>
            </a:r>
            <a:endParaRPr lang="hr-HR" sz="2000" b="1" dirty="0"/>
          </a:p>
          <a:p>
            <a:pPr marL="838200" lvl="1" indent="-381000">
              <a:lnSpc>
                <a:spcPct val="105000"/>
              </a:lnSpc>
              <a:spcBef>
                <a:spcPct val="35000"/>
              </a:spcBef>
            </a:pPr>
            <a:r>
              <a:rPr lang="hr-HR" sz="2000" dirty="0"/>
              <a:t>Prate se procesi tijekom učenja </a:t>
            </a:r>
          </a:p>
          <a:p>
            <a:pPr marL="838200" lvl="1" indent="-381000">
              <a:lnSpc>
                <a:spcPct val="105000"/>
              </a:lnSpc>
              <a:spcBef>
                <a:spcPct val="35000"/>
              </a:spcBef>
            </a:pPr>
            <a:r>
              <a:rPr lang="hr-HR" sz="2000" dirty="0"/>
              <a:t>Aktivno se primjenjuju različite strategije učenja </a:t>
            </a:r>
          </a:p>
          <a:p>
            <a:pPr marL="838200" lvl="1" indent="-381000">
              <a:lnSpc>
                <a:spcPct val="105000"/>
              </a:lnSpc>
              <a:spcBef>
                <a:spcPct val="35000"/>
              </a:spcBef>
            </a:pPr>
            <a:r>
              <a:rPr lang="hr-HR" sz="2000" dirty="0"/>
              <a:t>Na različite načine (postavljanjem pitanja, </a:t>
            </a:r>
            <a:r>
              <a:rPr lang="hr-HR" sz="2000" dirty="0" smtClean="0"/>
              <a:t>samoohrabrivanjem </a:t>
            </a:r>
            <a:r>
              <a:rPr lang="hr-HR" sz="2000" dirty="0"/>
              <a:t>i sl.) učenici prate i poboljšavaju vlastiti rad</a:t>
            </a:r>
          </a:p>
          <a:p>
            <a:pPr marL="838200" lvl="1" indent="-381000">
              <a:lnSpc>
                <a:spcPct val="105000"/>
              </a:lnSpc>
              <a:spcBef>
                <a:spcPct val="35000"/>
              </a:spcBef>
            </a:pPr>
            <a:r>
              <a:rPr lang="hr-HR" sz="2000" dirty="0"/>
              <a:t>Ako je potrebno, traže pomoć</a:t>
            </a:r>
            <a:endParaRPr lang="ru-RU" sz="2000" dirty="0"/>
          </a:p>
        </p:txBody>
      </p:sp>
      <p:pic>
        <p:nvPicPr>
          <p:cNvPr id="1026" name="Picture 2" descr="D:\NAŠI\JAGODA\1 SLIKE\slikice internet\učenic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49080"/>
            <a:ext cx="3672408" cy="207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5688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i="1" dirty="0">
                <a:solidFill>
                  <a:srgbClr val="FF0000"/>
                </a:solidFill>
                <a:latin typeface="Verdana" pitchFamily="34" charset="0"/>
              </a:rPr>
              <a:t>Učenike se može pitati:</a:t>
            </a:r>
          </a:p>
          <a:p>
            <a:pPr lvl="1">
              <a:buFont typeface="Wingdings" pitchFamily="2" charset="2"/>
              <a:buNone/>
            </a:pPr>
            <a:endParaRPr lang="hr-HR" sz="2400" dirty="0">
              <a:solidFill>
                <a:srgbClr val="FF0000"/>
              </a:solidFill>
              <a:latin typeface="Verdana" pitchFamily="34" charset="0"/>
            </a:endParaRPr>
          </a:p>
          <a:p>
            <a:pPr lvl="1">
              <a:lnSpc>
                <a:spcPct val="105000"/>
              </a:lnSpc>
            </a:pPr>
            <a:r>
              <a:rPr lang="hr-HR" sz="2600" dirty="0">
                <a:solidFill>
                  <a:srgbClr val="FF0000"/>
                </a:solidFill>
                <a:latin typeface="Verdana" pitchFamily="34" charset="0"/>
              </a:rPr>
              <a:t>Napreduju li onako kako su zamislili? </a:t>
            </a:r>
          </a:p>
          <a:p>
            <a:pPr lvl="1">
              <a:lnSpc>
                <a:spcPct val="105000"/>
              </a:lnSpc>
            </a:pPr>
            <a:r>
              <a:rPr lang="hr-HR" sz="2600" dirty="0">
                <a:solidFill>
                  <a:srgbClr val="FF0000"/>
                </a:solidFill>
                <a:latin typeface="Verdana" pitchFamily="34" charset="0"/>
              </a:rPr>
              <a:t>Da li ih nešto ometa u učenju? </a:t>
            </a:r>
          </a:p>
          <a:p>
            <a:pPr lvl="1">
              <a:lnSpc>
                <a:spcPct val="105000"/>
              </a:lnSpc>
            </a:pPr>
            <a:r>
              <a:rPr lang="hr-HR" sz="2600" dirty="0">
                <a:solidFill>
                  <a:srgbClr val="FF0000"/>
                </a:solidFill>
                <a:latin typeface="Verdana" pitchFamily="34" charset="0"/>
              </a:rPr>
              <a:t>Treba li im više vremena nego što su mislili? </a:t>
            </a:r>
          </a:p>
          <a:p>
            <a:pPr lvl="1">
              <a:lnSpc>
                <a:spcPct val="105000"/>
              </a:lnSpc>
            </a:pPr>
            <a:r>
              <a:rPr lang="hr-HR" sz="2600" dirty="0">
                <a:solidFill>
                  <a:srgbClr val="FF0000"/>
                </a:solidFill>
                <a:latin typeface="Verdana" pitchFamily="34" charset="0"/>
              </a:rPr>
              <a:t>U kojim uvjetima najuspješnije uče? </a:t>
            </a:r>
          </a:p>
          <a:p>
            <a:pPr lvl="1">
              <a:lnSpc>
                <a:spcPct val="105000"/>
              </a:lnSpc>
            </a:pPr>
            <a:r>
              <a:rPr lang="hr-HR" sz="2600" dirty="0">
                <a:solidFill>
                  <a:srgbClr val="FF0000"/>
                </a:solidFill>
                <a:latin typeface="Verdana" pitchFamily="34" charset="0"/>
              </a:rPr>
              <a:t>Koja pitanja si mogu postaviti dok rade? </a:t>
            </a:r>
          </a:p>
          <a:p>
            <a:pPr lvl="1">
              <a:lnSpc>
                <a:spcPct val="105000"/>
              </a:lnSpc>
            </a:pPr>
            <a:r>
              <a:rPr lang="hr-HR" sz="2600" dirty="0" smtClean="0">
                <a:solidFill>
                  <a:srgbClr val="FF0000"/>
                </a:solidFill>
                <a:latin typeface="Verdana" pitchFamily="34" charset="0"/>
              </a:rPr>
              <a:t>Predložiti kako </a:t>
            </a:r>
            <a:r>
              <a:rPr lang="hr-HR" sz="2600" dirty="0">
                <a:solidFill>
                  <a:srgbClr val="FF0000"/>
                </a:solidFill>
                <a:latin typeface="Verdana" pitchFamily="34" charset="0"/>
              </a:rPr>
              <a:t>sami sebe mogu potaknuti da ustraju  u zadatku, održe pažnju i sl. (npr. unutarnji govor “hajde, još malo” “kad ovo dovršim, moći ću van s prijateljima” “danas ću rješavati zadatke bolje nego prošli put”)</a:t>
            </a:r>
            <a:r>
              <a:rPr lang="hr-HR" sz="2600" dirty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05064"/>
            <a:ext cx="2880320" cy="210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1693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7615808" cy="4102224"/>
          </a:xfrm>
        </p:spPr>
        <p:txBody>
          <a:bodyPr>
            <a:normAutofit fontScale="92500" lnSpcReduction="20000"/>
          </a:bodyPr>
          <a:lstStyle/>
          <a:p>
            <a:pPr marL="381000" indent="-381000">
              <a:buFont typeface="Wingdings" pitchFamily="2" charset="2"/>
              <a:buAutoNum type="arabicPeriod" startAt="3"/>
            </a:pPr>
            <a:r>
              <a:rPr lang="hr-HR" b="1" dirty="0">
                <a:solidFill>
                  <a:srgbClr val="FF0000"/>
                </a:solidFill>
                <a:latin typeface="Verdana" pitchFamily="34" charset="0"/>
              </a:rPr>
              <a:t>Faza nakon učenja</a:t>
            </a:r>
          </a:p>
          <a:p>
            <a:pPr marL="838200" lvl="1" indent="-381000"/>
            <a:r>
              <a:rPr lang="hr-HR" sz="2400" dirty="0">
                <a:solidFill>
                  <a:schemeClr val="tx1"/>
                </a:solidFill>
                <a:latin typeface="Verdana" pitchFamily="34" charset="0"/>
              </a:rPr>
              <a:t>uključuje razmišljanje o vlastitom radu </a:t>
            </a:r>
          </a:p>
          <a:p>
            <a:pPr marL="838200" lvl="1" indent="-381000"/>
            <a:r>
              <a:rPr lang="hr-HR" sz="2400" b="1" dirty="0">
                <a:solidFill>
                  <a:schemeClr val="tx1"/>
                </a:solidFill>
                <a:latin typeface="Verdana" pitchFamily="34" charset="0"/>
              </a:rPr>
              <a:t>samovrednovanje</a:t>
            </a:r>
            <a:r>
              <a:rPr lang="hr-HR" sz="2400" dirty="0">
                <a:solidFill>
                  <a:schemeClr val="tx1"/>
                </a:solidFill>
                <a:latin typeface="Verdana" pitchFamily="34" charset="0"/>
              </a:rPr>
              <a:t> vlastitog učinka u usporedbi sa zacrtanim ciljevima</a:t>
            </a:r>
          </a:p>
          <a:p>
            <a:pPr marL="381000" indent="-381000">
              <a:buFont typeface="Wingdings" pitchFamily="2" charset="2"/>
              <a:buAutoNum type="arabicPeriod" startAt="3"/>
            </a:pPr>
            <a:endParaRPr lang="hr-HR" dirty="0">
              <a:solidFill>
                <a:srgbClr val="FF0000"/>
              </a:solidFill>
              <a:latin typeface="Verdana" pitchFamily="34" charset="0"/>
            </a:endParaRPr>
          </a:p>
          <a:p>
            <a:pPr marL="381000" indent="-381000"/>
            <a:r>
              <a:rPr lang="hr-HR" sz="2000" i="1" dirty="0">
                <a:solidFill>
                  <a:srgbClr val="FF0000"/>
                </a:solidFill>
                <a:latin typeface="Verdana" pitchFamily="34" charset="0"/>
              </a:rPr>
              <a:t>Učenike možemo pitati: </a:t>
            </a:r>
            <a:endParaRPr lang="hr-HR" sz="2000" dirty="0">
              <a:solidFill>
                <a:srgbClr val="FF0000"/>
              </a:solidFill>
              <a:latin typeface="Verdana" pitchFamily="34" charset="0"/>
            </a:endParaRPr>
          </a:p>
          <a:p>
            <a:pPr marL="381000" indent="-381000"/>
            <a:r>
              <a:rPr lang="hr-HR" sz="2000" dirty="0">
                <a:solidFill>
                  <a:srgbClr val="FF0000"/>
                </a:solidFill>
                <a:latin typeface="Verdana" pitchFamily="34" charset="0"/>
              </a:rPr>
              <a:t>Jesu li ostvarili ono što su planirali? </a:t>
            </a:r>
          </a:p>
          <a:p>
            <a:pPr marL="381000" indent="-381000"/>
            <a:r>
              <a:rPr lang="hr-HR" sz="2000" dirty="0">
                <a:solidFill>
                  <a:srgbClr val="FF0000"/>
                </a:solidFill>
                <a:latin typeface="Verdana" pitchFamily="34" charset="0"/>
              </a:rPr>
              <a:t>Je li ih što ometalo i na koji način su se vratili na zadatak? </a:t>
            </a:r>
          </a:p>
          <a:p>
            <a:pPr marL="381000" indent="-381000"/>
            <a:r>
              <a:rPr lang="hr-HR" sz="2000" dirty="0">
                <a:solidFill>
                  <a:srgbClr val="FF0000"/>
                </a:solidFill>
                <a:latin typeface="Verdana" pitchFamily="34" charset="0"/>
              </a:rPr>
              <a:t>Jesu li odredili dovoljno vremena ili im je za zadatak trebalo više vremena nego što su planirali? </a:t>
            </a:r>
          </a:p>
          <a:p>
            <a:pPr marL="381000" indent="-381000"/>
            <a:r>
              <a:rPr lang="hr-HR" sz="2000" dirty="0">
                <a:solidFill>
                  <a:srgbClr val="FF0000"/>
                </a:solidFill>
                <a:latin typeface="Verdana" pitchFamily="34" charset="0"/>
              </a:rPr>
              <a:t>U kojim su uvjetima napravili najviše?  </a:t>
            </a:r>
          </a:p>
          <a:p>
            <a:pPr marL="381000" indent="-381000"/>
            <a:r>
              <a:rPr lang="hr-HR" sz="2000" dirty="0">
                <a:solidFill>
                  <a:srgbClr val="FF0000"/>
                </a:solidFill>
                <a:latin typeface="Verdana" pitchFamily="34" charset="0"/>
              </a:rPr>
              <a:t>Jesu li načini na koje su sami sebe poticali bili uspješni?</a:t>
            </a:r>
            <a:endParaRPr lang="hr-HR" sz="2000" i="1" dirty="0">
              <a:solidFill>
                <a:srgbClr val="FF0000"/>
              </a:solidFill>
              <a:latin typeface="Verdana" pitchFamily="34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76350"/>
            <a:ext cx="3384376" cy="188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9652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Višestruki izvori znanja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Učitelji </a:t>
            </a:r>
            <a:r>
              <a:rPr lang="hr-HR" dirty="0" smtClean="0"/>
              <a:t>su rođeni i odrasli u </a:t>
            </a:r>
            <a:r>
              <a:rPr lang="hr-HR" i="1" dirty="0" smtClean="0">
                <a:solidFill>
                  <a:schemeClr val="accent3">
                    <a:lumMod val="50000"/>
                  </a:schemeClr>
                </a:solidFill>
              </a:rPr>
              <a:t>informacijskoj pustinji, </a:t>
            </a:r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učenici</a:t>
            </a:r>
            <a:r>
              <a:rPr lang="hr-HR" dirty="0" smtClean="0"/>
              <a:t> odrastaju u </a:t>
            </a:r>
            <a:r>
              <a:rPr lang="hr-HR" i="1" dirty="0" smtClean="0">
                <a:solidFill>
                  <a:srgbClr val="00B050"/>
                </a:solidFill>
              </a:rPr>
              <a:t>informacijskoj prašumi.</a:t>
            </a:r>
          </a:p>
          <a:p>
            <a:r>
              <a:rPr lang="hr-HR" dirty="0" smtClean="0"/>
              <a:t>U procesu poučavanja izvori znanja su svi koji sudjeluju u životu i radu djeteta  (učitelji, knjižnice, osoblje škole, lokalna zajednica, roditelji...)</a:t>
            </a:r>
            <a:endParaRPr lang="ru-RU" dirty="0"/>
          </a:p>
        </p:txBody>
      </p:sp>
      <p:pic>
        <p:nvPicPr>
          <p:cNvPr id="2050" name="Picture 2" descr="D:\NAŠI\JAGODA\1 SLIKE\slikice internet\prašu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1" y="458907"/>
            <a:ext cx="3024336" cy="204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NAŠI\JAGODA\1 SLIKE\slikice internet\pustinj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22666"/>
            <a:ext cx="2664296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11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solidFill>
                  <a:schemeClr val="tx1"/>
                </a:solidFill>
                <a:latin typeface="Times New Roman" pitchFamily="18" charset="0"/>
              </a:rPr>
              <a:t>Tradicionalno shvaćanje procesa poučavanje – učenje</a:t>
            </a:r>
            <a:r>
              <a:rPr lang="hr-HR" sz="4400" dirty="0"/>
              <a:t>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>
                <a:latin typeface="Times New Roman" pitchFamily="18" charset="0"/>
              </a:rPr>
              <a:t>učitelj autoritet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>
                <a:latin typeface="Times New Roman" pitchFamily="18" charset="0"/>
              </a:rPr>
              <a:t>njegova glavna uloga je prenošenje znanja učeniku kroz  predavanja i verbalnu razmjenu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>
                <a:latin typeface="Times New Roman" pitchFamily="18" charset="0"/>
              </a:rPr>
              <a:t>učitelj najčešće stoji pred razredom, daje informacije za 25 do 30 učenika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>
                <a:latin typeface="Times New Roman" pitchFamily="18" charset="0"/>
              </a:rPr>
              <a:t>učenici sjede za stolovima manje ili više pasivno primaju informacije</a:t>
            </a:r>
            <a:endParaRPr lang="en-US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27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  <a:latin typeface="Times New Roman" pitchFamily="18" charset="0"/>
              </a:rPr>
              <a:t>Alternativne koncepcije poučavanja i </a:t>
            </a: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</a:rPr>
              <a:t>učenja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hr-HR" dirty="0" smtClean="0">
                <a:solidFill>
                  <a:srgbClr val="FF0000"/>
                </a:solidFill>
                <a:latin typeface="Times New Roman" pitchFamily="18" charset="0"/>
              </a:rPr>
              <a:t>čitelj</a:t>
            </a:r>
            <a:r>
              <a:rPr lang="hr-HR" dirty="0" smtClean="0">
                <a:latin typeface="Times New Roman" pitchFamily="18" charset="0"/>
              </a:rPr>
              <a:t> </a:t>
            </a:r>
            <a:r>
              <a:rPr lang="hr-HR" dirty="0">
                <a:latin typeface="Times New Roman" pitchFamily="18" charset="0"/>
              </a:rPr>
              <a:t>- kreira i organizira kompleksno okruženje za učenje</a:t>
            </a:r>
          </a:p>
          <a:p>
            <a:pPr>
              <a:lnSpc>
                <a:spcPct val="80000"/>
              </a:lnSpc>
            </a:pPr>
            <a:r>
              <a:rPr lang="hr-HR" dirty="0">
                <a:latin typeface="Times New Roman" pitchFamily="18" charset="0"/>
              </a:rPr>
              <a:t>angažira učenike prikladnim aktivnostima poučavanja tako da učenik može konstruirati vlastito razumijevanje sadržaja koji uči</a:t>
            </a:r>
          </a:p>
          <a:p>
            <a:pPr>
              <a:lnSpc>
                <a:spcPct val="80000"/>
              </a:lnSpc>
            </a:pPr>
            <a:r>
              <a:rPr lang="hr-HR" dirty="0">
                <a:latin typeface="Times New Roman" pitchFamily="18" charset="0"/>
              </a:rPr>
              <a:t>učitelj i učenici postaju partneri u procesu učenja </a:t>
            </a:r>
          </a:p>
          <a:p>
            <a:pPr>
              <a:lnSpc>
                <a:spcPct val="80000"/>
              </a:lnSpc>
            </a:pPr>
            <a:r>
              <a:rPr lang="hr-HR" dirty="0">
                <a:latin typeface="Times New Roman" pitchFamily="18" charset="0"/>
              </a:rPr>
              <a:t>od učitelja se traže različite socijalno-komunikacijske vještine: prenošenja znanja, uspostavljanja odnosa, rješavanja problema, fleksibilnost itd.</a:t>
            </a:r>
            <a:endParaRPr lang="en-US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78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Ovako to radimo mi...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14323"/>
            <a:ext cx="2304256" cy="164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3693" y="3356992"/>
            <a:ext cx="2392623" cy="179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6386" y="1467184"/>
            <a:ext cx="2898101" cy="2176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2910" y="460672"/>
            <a:ext cx="2525194" cy="188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109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hr-HR" sz="2400" dirty="0" smtClean="0"/>
              <a:t>„Kako ne možemo sa sigurnošću znati koje će nam znanje u budućnosti biti potrebno,  besmisleno ga je pokušati unaprijed poučavati. Umjesto toga, trebali bi smo oformiti mlade ljude koji vole i znaju učiti i koji su u stanju naučiti što god bude potrebno. „    </a:t>
            </a:r>
            <a:r>
              <a:rPr lang="hr-HR" sz="2400" dirty="0" err="1" smtClean="0"/>
              <a:t>John</a:t>
            </a:r>
            <a:r>
              <a:rPr lang="hr-HR" sz="2400" dirty="0" smtClean="0"/>
              <a:t> </a:t>
            </a:r>
            <a:r>
              <a:rPr lang="hr-HR" sz="2400" dirty="0" err="1" smtClean="0"/>
              <a:t>Holt</a:t>
            </a:r>
            <a:endParaRPr lang="hr-HR" sz="2400" dirty="0"/>
          </a:p>
        </p:txBody>
      </p:sp>
      <p:pic>
        <p:nvPicPr>
          <p:cNvPr id="1026" name="Picture 2" descr="C:\Users\x\Pictures\e.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014" y="686823"/>
            <a:ext cx="5960306" cy="396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14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42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618470"/>
              </p:ext>
            </p:extLst>
          </p:nvPr>
        </p:nvGraphicFramePr>
        <p:xfrm>
          <a:off x="755576" y="620688"/>
          <a:ext cx="7620000" cy="4344144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  <a:gridCol w="1905000"/>
              </a:tblGrid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Kriterij uspješnosti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1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Bolja metoda izlaganja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1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Bolja metoda rasprave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1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Podjednaki rezultati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1F">
                        <a:alpha val="50000"/>
                      </a:srgbClr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Činjenično znanje na testovima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1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Dugotrajno pamćenje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1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Stavovi i motivacija za učenje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1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755576" y="5085184"/>
            <a:ext cx="7239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 dirty="0">
                <a:latin typeface="Arial" charset="0"/>
              </a:rPr>
              <a:t>Usporedba </a:t>
            </a:r>
            <a:r>
              <a:rPr lang="hr-HR" sz="2400" b="1" dirty="0" smtClean="0">
                <a:latin typeface="Arial" charset="0"/>
              </a:rPr>
              <a:t>uspješnosti metode </a:t>
            </a:r>
            <a:r>
              <a:rPr lang="hr-HR" sz="2400" b="1" dirty="0">
                <a:latin typeface="Arial" charset="0"/>
              </a:rPr>
              <a:t>izlaganja i metode rasprave (pregled empirijskih istraživanja</a:t>
            </a:r>
            <a:r>
              <a:rPr lang="hr-HR" sz="2800" dirty="0">
                <a:latin typeface="Arial" charset="0"/>
              </a:rPr>
              <a:t>)</a:t>
            </a:r>
          </a:p>
        </p:txBody>
      </p:sp>
      <p:sp>
        <p:nvSpPr>
          <p:cNvPr id="89124" name="Line 36"/>
          <p:cNvSpPr>
            <a:spLocks noChangeShapeType="1"/>
          </p:cNvSpPr>
          <p:nvPr/>
        </p:nvSpPr>
        <p:spPr bwMode="auto">
          <a:xfrm>
            <a:off x="899592" y="633144"/>
            <a:ext cx="1800200" cy="12647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985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Kako razviti sposobnost</a:t>
            </a:r>
            <a:br>
              <a:rPr lang="en-US" b="1" smtClean="0"/>
            </a:br>
            <a:r>
              <a:rPr lang="en-US" b="1" smtClean="0"/>
              <a:t>samoregulacije</a:t>
            </a:r>
            <a:r>
              <a:rPr lang="ta-IN" b="1" smtClean="0"/>
              <a:t>?</a:t>
            </a:r>
            <a:endParaRPr lang="en-US" b="1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cs typeface="Times New Roman" pitchFamily="18" charset="0"/>
              </a:rPr>
              <a:t>Djelovati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na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vjerovanja</a:t>
            </a:r>
            <a:r>
              <a:rPr lang="en-US" b="1" dirty="0" smtClean="0">
                <a:cs typeface="Times New Roman" pitchFamily="18" charset="0"/>
              </a:rPr>
              <a:t> o </a:t>
            </a:r>
            <a:r>
              <a:rPr lang="en-US" b="1" dirty="0" err="1" smtClean="0">
                <a:cs typeface="Times New Roman" pitchFamily="18" charset="0"/>
              </a:rPr>
              <a:t>sebi</a:t>
            </a:r>
            <a:r>
              <a:rPr lang="en-US" b="1" dirty="0" smtClean="0">
                <a:cs typeface="Times New Roman" pitchFamily="18" charset="0"/>
              </a:rPr>
              <a:t>,</a:t>
            </a:r>
            <a:r>
              <a:rPr lang="ta-IN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očekivanja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i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postavljanje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ciljeva</a:t>
            </a:r>
            <a:endParaRPr lang="en-US" b="1" dirty="0" smtClean="0">
              <a:cs typeface="Times New Roman" pitchFamily="18" charset="0"/>
            </a:endParaRPr>
          </a:p>
          <a:p>
            <a:pPr lvl="1"/>
            <a:r>
              <a:rPr lang="en-US" dirty="0" err="1" smtClean="0">
                <a:cs typeface="Times New Roman" pitchFamily="18" charset="0"/>
              </a:rPr>
              <a:t>Pomoći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učenicima</a:t>
            </a:r>
            <a:r>
              <a:rPr lang="en-US" dirty="0" smtClean="0">
                <a:cs typeface="Times New Roman" pitchFamily="18" charset="0"/>
              </a:rPr>
              <a:t> da </a:t>
            </a:r>
            <a:r>
              <a:rPr lang="en-US" b="1" dirty="0" err="1" smtClean="0">
                <a:cs typeface="Times New Roman" pitchFamily="18" charset="0"/>
              </a:rPr>
              <a:t>povratne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informacije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i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zahtjeve</a:t>
            </a:r>
            <a:r>
              <a:rPr lang="ta-IN" b="1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dožive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pozitivan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način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dirty="0" err="1" smtClean="0">
                <a:cs typeface="Times New Roman" pitchFamily="18" charset="0"/>
              </a:rPr>
              <a:t>npr</a:t>
            </a:r>
            <a:r>
              <a:rPr lang="en-US" dirty="0" smtClean="0">
                <a:cs typeface="Times New Roman" pitchFamily="18" charset="0"/>
              </a:rPr>
              <a:t>. </a:t>
            </a:r>
            <a:r>
              <a:rPr lang="en-US" altLang="en-US" dirty="0" smtClean="0">
                <a:cs typeface="Times New Roman" pitchFamily="18" charset="0"/>
              </a:rPr>
              <a:t>“</a:t>
            </a:r>
            <a:r>
              <a:rPr lang="en-US" altLang="ja-JP" dirty="0" err="1" smtClean="0">
                <a:cs typeface="Times New Roman" pitchFamily="18" charset="0"/>
              </a:rPr>
              <a:t>radite</a:t>
            </a:r>
            <a:r>
              <a:rPr lang="en-US" altLang="ja-JP" dirty="0" smtClean="0">
                <a:cs typeface="Times New Roman" pitchFamily="18" charset="0"/>
              </a:rPr>
              <a:t> li </a:t>
            </a:r>
            <a:r>
              <a:rPr lang="en-US" altLang="ja-JP" dirty="0" err="1" smtClean="0">
                <a:cs typeface="Times New Roman" pitchFamily="18" charset="0"/>
              </a:rPr>
              <a:t>redovito</a:t>
            </a:r>
            <a:r>
              <a:rPr lang="ta-IN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zadaće</a:t>
            </a:r>
            <a:r>
              <a:rPr lang="en-US" altLang="ja-JP" dirty="0" smtClean="0">
                <a:cs typeface="Times New Roman" pitchFamily="18" charset="0"/>
              </a:rPr>
              <a:t>, </a:t>
            </a:r>
            <a:r>
              <a:rPr lang="en-US" altLang="ja-JP" dirty="0" err="1" smtClean="0">
                <a:cs typeface="Times New Roman" pitchFamily="18" charset="0"/>
              </a:rPr>
              <a:t>puno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lakše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će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vam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biti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spremiti</a:t>
            </a:r>
            <a:r>
              <a:rPr lang="en-US" altLang="ja-JP" dirty="0" smtClean="0">
                <a:cs typeface="Times New Roman" pitchFamily="18" charset="0"/>
              </a:rPr>
              <a:t> se </a:t>
            </a:r>
            <a:r>
              <a:rPr lang="en-US" altLang="ja-JP" dirty="0" err="1" smtClean="0">
                <a:cs typeface="Times New Roman" pitchFamily="18" charset="0"/>
              </a:rPr>
              <a:t>za</a:t>
            </a:r>
            <a:r>
              <a:rPr lang="en-US" altLang="ja-JP" dirty="0" smtClean="0">
                <a:cs typeface="Times New Roman" pitchFamily="18" charset="0"/>
              </a:rPr>
              <a:t> test,</a:t>
            </a:r>
            <a:r>
              <a:rPr lang="en-US" altLang="en-US" dirty="0" smtClean="0">
                <a:cs typeface="Times New Roman" pitchFamily="18" charset="0"/>
              </a:rPr>
              <a:t>”</a:t>
            </a:r>
            <a:r>
              <a:rPr lang="hr-HR" altLang="en-US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umjesto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“</a:t>
            </a:r>
            <a:r>
              <a:rPr lang="en-US" altLang="ja-JP" dirty="0" smtClean="0">
                <a:cs typeface="Times New Roman" pitchFamily="18" charset="0"/>
              </a:rPr>
              <a:t>ne </a:t>
            </a:r>
            <a:r>
              <a:rPr lang="en-US" altLang="ja-JP" dirty="0" err="1" smtClean="0">
                <a:cs typeface="Times New Roman" pitchFamily="18" charset="0"/>
              </a:rPr>
              <a:t>budete</a:t>
            </a:r>
            <a:r>
              <a:rPr lang="en-US" altLang="ja-JP" dirty="0" smtClean="0">
                <a:cs typeface="Times New Roman" pitchFamily="18" charset="0"/>
              </a:rPr>
              <a:t> li </a:t>
            </a:r>
            <a:r>
              <a:rPr lang="en-US" altLang="ja-JP" dirty="0" err="1" smtClean="0">
                <a:cs typeface="Times New Roman" pitchFamily="18" charset="0"/>
              </a:rPr>
              <a:t>radili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zadaću</a:t>
            </a:r>
            <a:r>
              <a:rPr lang="en-US" altLang="ja-JP" dirty="0" smtClean="0">
                <a:cs typeface="Times New Roman" pitchFamily="18" charset="0"/>
              </a:rPr>
              <a:t>, </a:t>
            </a:r>
            <a:r>
              <a:rPr lang="en-US" altLang="ja-JP" dirty="0" err="1" smtClean="0">
                <a:cs typeface="Times New Roman" pitchFamily="18" charset="0"/>
              </a:rPr>
              <a:t>sigurno</a:t>
            </a:r>
            <a:r>
              <a:rPr lang="en-US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nećete</a:t>
            </a:r>
            <a:r>
              <a:rPr lang="ta-IN" altLang="ja-JP" dirty="0" smtClean="0">
                <a:cs typeface="Times New Roman" pitchFamily="18" charset="0"/>
              </a:rPr>
              <a:t> </a:t>
            </a:r>
            <a:r>
              <a:rPr lang="en-US" altLang="ja-JP" dirty="0" err="1" smtClean="0">
                <a:cs typeface="Times New Roman" pitchFamily="18" charset="0"/>
              </a:rPr>
              <a:t>proći</a:t>
            </a:r>
            <a:r>
              <a:rPr lang="en-US" altLang="ja-JP" dirty="0" smtClean="0">
                <a:cs typeface="Times New Roman" pitchFamily="18" charset="0"/>
              </a:rPr>
              <a:t> test</a:t>
            </a:r>
            <a:r>
              <a:rPr lang="en-US" altLang="en-US" dirty="0" smtClean="0">
                <a:cs typeface="Times New Roman" pitchFamily="18" charset="0"/>
              </a:rPr>
              <a:t>”</a:t>
            </a:r>
            <a:r>
              <a:rPr lang="en-US" altLang="ja-JP" dirty="0" smtClean="0">
                <a:cs typeface="Times New Roman" pitchFamily="18" charset="0"/>
              </a:rPr>
              <a:t>)</a:t>
            </a:r>
            <a:endParaRPr lang="ta-IN" altLang="ja-JP" dirty="0" smtClean="0">
              <a:cs typeface="Times New Roman" pitchFamily="18" charset="0"/>
            </a:endParaRPr>
          </a:p>
          <a:p>
            <a:pPr lvl="1"/>
            <a:r>
              <a:rPr lang="en-US" dirty="0" err="1" smtClean="0">
                <a:cs typeface="Times New Roman" pitchFamily="18" charset="0"/>
              </a:rPr>
              <a:t>Dati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konkretne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 smtClean="0">
                <a:cs typeface="Times New Roman" pitchFamily="18" charset="0"/>
              </a:rPr>
              <a:t>upute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za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korištenje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strategij</a:t>
            </a:r>
            <a:r>
              <a:rPr lang="ta-IN" dirty="0" smtClean="0">
                <a:cs typeface="Times New Roman" pitchFamily="18" charset="0"/>
              </a:rPr>
              <a:t>e </a:t>
            </a:r>
            <a:r>
              <a:rPr lang="en-US" dirty="0" err="1" smtClean="0">
                <a:cs typeface="Times New Roman" pitchFamily="18" charset="0"/>
              </a:rPr>
              <a:t>samoregulacije</a:t>
            </a:r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385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Poticati osvrtanje na vlastiti učinak</a:t>
            </a:r>
          </a:p>
          <a:p>
            <a:pPr lvl="1"/>
            <a:r>
              <a:rPr lang="en-US" smtClean="0"/>
              <a:t>Nastavnik služi kao model koji pokazuje</a:t>
            </a:r>
            <a:r>
              <a:rPr lang="ta-IN" smtClean="0"/>
              <a:t> </a:t>
            </a:r>
            <a:r>
              <a:rPr lang="en-US" smtClean="0"/>
              <a:t>učenicima kako mogu sami sa sobom</a:t>
            </a:r>
            <a:r>
              <a:rPr lang="ta-IN" smtClean="0"/>
              <a:t> </a:t>
            </a:r>
            <a:r>
              <a:rPr lang="en-US" smtClean="0"/>
              <a:t>razgovarati o vlastitom učinku (</a:t>
            </a:r>
            <a:r>
              <a:rPr lang="en-US" altLang="en-US" smtClean="0"/>
              <a:t>“</a:t>
            </a:r>
            <a:r>
              <a:rPr lang="en-US" altLang="ja-JP" smtClean="0"/>
              <a:t>misliti</a:t>
            </a:r>
            <a:r>
              <a:rPr lang="ta-IN" altLang="ja-JP" smtClean="0"/>
              <a:t> </a:t>
            </a:r>
            <a:r>
              <a:rPr lang="en-US" altLang="ja-JP" smtClean="0"/>
              <a:t>naglas</a:t>
            </a:r>
            <a:r>
              <a:rPr lang="en-US" altLang="en-US" smtClean="0"/>
              <a:t>”</a:t>
            </a:r>
            <a:r>
              <a:rPr lang="en-US" altLang="ja-JP" smtClean="0"/>
              <a:t>)</a:t>
            </a:r>
          </a:p>
          <a:p>
            <a:pPr lvl="1"/>
            <a:r>
              <a:rPr lang="en-US" smtClean="0"/>
              <a:t>Učenici uvježbavaju razgovor (refleksivni</a:t>
            </a:r>
            <a:r>
              <a:rPr lang="ta-IN" smtClean="0"/>
              <a:t> </a:t>
            </a:r>
            <a:r>
              <a:rPr lang="en-US" smtClean="0"/>
              <a:t>dijalog)</a:t>
            </a:r>
          </a:p>
          <a:p>
            <a:pPr lvl="1"/>
            <a:r>
              <a:rPr lang="en-US" smtClean="0"/>
              <a:t>Potiču se grupne rasprave o</a:t>
            </a:r>
            <a:r>
              <a:rPr lang="ta-IN" smtClean="0"/>
              <a:t> </a:t>
            </a:r>
            <a:r>
              <a:rPr lang="en-US" smtClean="0"/>
              <a:t>problemima/zadacima (suradničko učenje)</a:t>
            </a:r>
          </a:p>
        </p:txBody>
      </p:sp>
      <p:pic>
        <p:nvPicPr>
          <p:cNvPr id="1027" name="Picture 3" descr="G:\moje slike\ucenje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250" y="3873503"/>
            <a:ext cx="3150029" cy="209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6247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683568" y="764704"/>
            <a:ext cx="7543800" cy="3886200"/>
          </a:xfrm>
        </p:spPr>
        <p:txBody>
          <a:bodyPr/>
          <a:lstStyle/>
          <a:p>
            <a:r>
              <a:rPr lang="en-US" b="1" i="1" dirty="0" err="1" smtClean="0"/>
              <a:t>Koraci</a:t>
            </a:r>
            <a:r>
              <a:rPr lang="en-US" b="1" i="1" dirty="0" smtClean="0"/>
              <a:t> u </a:t>
            </a:r>
            <a:r>
              <a:rPr lang="en-US" b="1" i="1" dirty="0" err="1" smtClean="0"/>
              <a:t>uvježbavanju</a:t>
            </a:r>
            <a:r>
              <a:rPr lang="en-US" b="1" i="1" dirty="0" smtClean="0"/>
              <a:t> </a:t>
            </a:r>
            <a:r>
              <a:rPr lang="en-US" b="1" i="1" dirty="0" err="1" smtClean="0"/>
              <a:t>učenika</a:t>
            </a:r>
            <a:r>
              <a:rPr lang="en-US" b="1" i="1" dirty="0" smtClean="0"/>
              <a:t> da </a:t>
            </a:r>
            <a:r>
              <a:rPr lang="en-US" b="1" i="1" dirty="0" err="1" smtClean="0"/>
              <a:t>sami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sebe</a:t>
            </a:r>
            <a:r>
              <a:rPr lang="ta-IN" b="1" i="1" dirty="0" smtClean="0"/>
              <a:t> </a:t>
            </a:r>
            <a:r>
              <a:rPr lang="en-US" b="1" i="1" dirty="0" err="1" smtClean="0"/>
              <a:t>usmjeravaju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Nastavni</a:t>
            </a:r>
            <a:r>
              <a:rPr lang="ta-IN" dirty="0" smtClean="0"/>
              <a:t>k/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služi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model – </a:t>
            </a:r>
            <a:r>
              <a:rPr lang="en-US" dirty="0" err="1" smtClean="0"/>
              <a:t>naglas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upute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ta-IN" dirty="0" smtClean="0"/>
              <a:t>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zadatak</a:t>
            </a:r>
            <a:endParaRPr lang="en-US" dirty="0" smtClean="0"/>
          </a:p>
          <a:p>
            <a:pPr lvl="1"/>
            <a:r>
              <a:rPr lang="en-US" dirty="0" err="1" smtClean="0"/>
              <a:t>učenik</a:t>
            </a:r>
            <a:r>
              <a:rPr lang="en-US" dirty="0" smtClean="0"/>
              <a:t> </a:t>
            </a:r>
            <a:r>
              <a:rPr lang="en-US" dirty="0" err="1" smtClean="0"/>
              <a:t>glasno</a:t>
            </a:r>
            <a:r>
              <a:rPr lang="en-US" dirty="0" smtClean="0"/>
              <a:t> </a:t>
            </a:r>
            <a:r>
              <a:rPr lang="en-US" dirty="0" err="1" smtClean="0"/>
              <a:t>ponavlja</a:t>
            </a:r>
            <a:r>
              <a:rPr lang="en-US" dirty="0" smtClean="0"/>
              <a:t> </a:t>
            </a:r>
            <a:r>
              <a:rPr lang="en-US" dirty="0" err="1" smtClean="0"/>
              <a:t>upute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zadatak</a:t>
            </a:r>
            <a:endParaRPr lang="en-US" dirty="0" smtClean="0"/>
          </a:p>
          <a:p>
            <a:pPr lvl="1"/>
            <a:r>
              <a:rPr lang="en-US" dirty="0" err="1" smtClean="0"/>
              <a:t>učenik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tiho</a:t>
            </a:r>
            <a:r>
              <a:rPr lang="en-US" dirty="0" smtClean="0"/>
              <a:t> </a:t>
            </a:r>
            <a:r>
              <a:rPr lang="en-US" dirty="0" err="1" smtClean="0"/>
              <a:t>ponavlja</a:t>
            </a:r>
            <a:r>
              <a:rPr lang="en-US" dirty="0" smtClean="0"/>
              <a:t> </a:t>
            </a:r>
            <a:r>
              <a:rPr lang="en-US" dirty="0" err="1" smtClean="0"/>
              <a:t>upute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zadatak</a:t>
            </a:r>
            <a:endParaRPr lang="en-US" dirty="0" smtClean="0"/>
          </a:p>
          <a:p>
            <a:pPr lvl="1"/>
            <a:r>
              <a:rPr lang="en-US" dirty="0" err="1" smtClean="0"/>
              <a:t>učenik</a:t>
            </a:r>
            <a:r>
              <a:rPr lang="en-US" dirty="0" smtClean="0"/>
              <a:t> u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en-US" dirty="0" err="1" smtClean="0"/>
              <a:t>ponavlja</a:t>
            </a:r>
            <a:r>
              <a:rPr lang="en-US" dirty="0" smtClean="0"/>
              <a:t> </a:t>
            </a:r>
            <a:r>
              <a:rPr lang="en-US" dirty="0" err="1" smtClean="0"/>
              <a:t>upute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endParaRPr lang="en-US" dirty="0" smtClean="0"/>
          </a:p>
        </p:txBody>
      </p:sp>
      <p:sp>
        <p:nvSpPr>
          <p:cNvPr id="2" name="Pravokutnik 1"/>
          <p:cNvSpPr/>
          <p:nvPr/>
        </p:nvSpPr>
        <p:spPr>
          <a:xfrm>
            <a:off x="1115616" y="4365104"/>
            <a:ext cx="64087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Učenicima</a:t>
            </a:r>
            <a:r>
              <a:rPr lang="en-US" sz="2400" b="1" dirty="0"/>
              <a:t> </a:t>
            </a:r>
            <a:r>
              <a:rPr lang="en-US" sz="2400" b="1" dirty="0" err="1" smtClean="0"/>
              <a:t>pomo</a:t>
            </a:r>
            <a:r>
              <a:rPr lang="hr-HR" sz="2400" b="1" dirty="0" err="1" smtClean="0"/>
              <a:t>zite</a:t>
            </a:r>
            <a:r>
              <a:rPr lang="en-US" sz="2400" b="1" dirty="0" smtClean="0"/>
              <a:t> </a:t>
            </a:r>
            <a:r>
              <a:rPr lang="en-US" sz="2400" b="1" dirty="0"/>
              <a:t>da </a:t>
            </a:r>
            <a:r>
              <a:rPr lang="en-US" sz="2400" b="1" dirty="0" err="1"/>
              <a:t>povežu</a:t>
            </a:r>
            <a:r>
              <a:rPr lang="en-US" sz="2400" b="1" dirty="0"/>
              <a:t> </a:t>
            </a:r>
            <a:r>
              <a:rPr lang="en-US" sz="2400" b="1" dirty="0" err="1"/>
              <a:t>apstraktne</a:t>
            </a:r>
            <a:r>
              <a:rPr lang="en-US" sz="2400" b="1" dirty="0"/>
              <a:t> </a:t>
            </a:r>
            <a:r>
              <a:rPr lang="en-US" sz="2400" b="1" dirty="0" err="1"/>
              <a:t>pojmove</a:t>
            </a:r>
            <a:endParaRPr lang="en-US" sz="2400" b="1" dirty="0"/>
          </a:p>
          <a:p>
            <a:pPr lvl="1"/>
            <a:r>
              <a:rPr lang="hr-HR" sz="2800" dirty="0" smtClean="0"/>
              <a:t>-k</a:t>
            </a:r>
            <a:r>
              <a:rPr lang="en-US" sz="2800" dirty="0" err="1" smtClean="0"/>
              <a:t>oristite</a:t>
            </a:r>
            <a:r>
              <a:rPr lang="en-US" sz="2800" dirty="0" smtClean="0"/>
              <a:t> </a:t>
            </a:r>
            <a:r>
              <a:rPr lang="en-US" sz="2800" dirty="0" err="1"/>
              <a:t>konkretne</a:t>
            </a:r>
            <a:r>
              <a:rPr lang="en-US" sz="2800" dirty="0"/>
              <a:t> </a:t>
            </a:r>
            <a:r>
              <a:rPr lang="en-US" sz="2800" dirty="0" err="1"/>
              <a:t>zadatke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primjere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učenici</a:t>
            </a:r>
            <a:r>
              <a:rPr lang="ta-IN" sz="2800" dirty="0"/>
              <a:t> </a:t>
            </a:r>
            <a:r>
              <a:rPr lang="en-US" sz="2800" dirty="0" err="1"/>
              <a:t>sami</a:t>
            </a:r>
            <a:r>
              <a:rPr lang="en-US" sz="2800" dirty="0"/>
              <a:t> </a:t>
            </a:r>
            <a:r>
              <a:rPr lang="en-US" sz="2800" dirty="0" err="1" smtClean="0"/>
              <a:t>navedu</a:t>
            </a:r>
            <a:r>
              <a:rPr lang="hr-H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94650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Pomozite</a:t>
            </a:r>
            <a:r>
              <a:rPr lang="hr-HR" dirty="0" smtClean="0"/>
              <a:t> učenicima da razlikuju bitno od nebitnog</a:t>
            </a:r>
          </a:p>
          <a:p>
            <a:r>
              <a:rPr lang="hr-HR" dirty="0" smtClean="0"/>
              <a:t>Uvijek dajte jasnu povratnu informaciju (standardi moraju biti dobro definirani, a informacija usmjerene na uradak, a ne na osobu učenika)</a:t>
            </a:r>
          </a:p>
          <a:p>
            <a:r>
              <a:rPr lang="hr-HR" dirty="0" smtClean="0"/>
              <a:t>Podsjetite ih na važnost određivanja ciljeva, kratkoročnih i dugoročnih koje treba formulirati realno i jasno</a:t>
            </a:r>
          </a:p>
          <a:p>
            <a:r>
              <a:rPr lang="hr-HR" dirty="0" smtClean="0"/>
              <a:t>Uputite ih da stalno evaluiraju vlastiti napredak</a:t>
            </a:r>
          </a:p>
        </p:txBody>
      </p:sp>
      <p:pic>
        <p:nvPicPr>
          <p:cNvPr id="4" name="Picture 2" descr="G:\moje slike\petic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4073" y="3140968"/>
            <a:ext cx="23812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4445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Neobični prijedlozi koje možete koristiti u praksi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Snimite svoje poruke  na audio i video snimke</a:t>
            </a:r>
          </a:p>
          <a:p>
            <a:r>
              <a:rPr lang="hr-HR" dirty="0" smtClean="0"/>
              <a:t>Postanite nepredvidivi (mijenjajte mjesto na kojem stojite, mijenjajte naglasak, mijenjajte boju glasa)</a:t>
            </a:r>
          </a:p>
          <a:p>
            <a:r>
              <a:rPr lang="hr-HR" dirty="0" smtClean="0"/>
              <a:t>Objasnite važnost - recite”Reći ću to samo jednom”</a:t>
            </a:r>
          </a:p>
          <a:p>
            <a:r>
              <a:rPr lang="hr-HR" dirty="0" smtClean="0"/>
              <a:t>Ovlastite učenike - učenik”gostujući stručnjak”</a:t>
            </a:r>
          </a:p>
          <a:p>
            <a:r>
              <a:rPr lang="hr-HR" dirty="0" smtClean="0"/>
              <a:t>Izlaganje u krugu i dobivanje naknadne povratne informacije u krugu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285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013176"/>
            <a:ext cx="77724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 na kraju…</a:t>
            </a:r>
            <a:endParaRPr lang="hr-HR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60648"/>
            <a:ext cx="7772400" cy="4852988"/>
          </a:xfrm>
        </p:spPr>
        <p:txBody>
          <a:bodyPr/>
          <a:lstStyle/>
          <a:p>
            <a:r>
              <a:rPr lang="hr-HR" b="1" i="1" dirty="0">
                <a:latin typeface="Verdana" pitchFamily="34" charset="0"/>
              </a:rPr>
              <a:t>Strategije uspješnog učenja nisu dane talentom ili </a:t>
            </a:r>
            <a:r>
              <a:rPr lang="hr-HR" b="1" i="1" dirty="0" smtClean="0">
                <a:latin typeface="Verdana" pitchFamily="34" charset="0"/>
              </a:rPr>
              <a:t>pameću</a:t>
            </a:r>
            <a:endParaRPr lang="hr-HR" b="1" i="1" dirty="0">
              <a:latin typeface="Verdana" pitchFamily="34" charset="0"/>
            </a:endParaRPr>
          </a:p>
          <a:p>
            <a:r>
              <a:rPr lang="hr-HR" dirty="0">
                <a:latin typeface="Verdana" pitchFamily="34" charset="0"/>
              </a:rPr>
              <a:t>Strategije </a:t>
            </a:r>
            <a:r>
              <a:rPr lang="hr-HR" dirty="0" err="1">
                <a:latin typeface="Verdana" pitchFamily="34" charset="0"/>
              </a:rPr>
              <a:t>samoreguliranog</a:t>
            </a:r>
            <a:r>
              <a:rPr lang="hr-HR" dirty="0">
                <a:latin typeface="Verdana" pitchFamily="34" charset="0"/>
              </a:rPr>
              <a:t> učenja se </a:t>
            </a:r>
            <a:r>
              <a:rPr lang="hr-HR" i="1" dirty="0" smtClean="0">
                <a:latin typeface="Verdana" pitchFamily="34" charset="0"/>
              </a:rPr>
              <a:t>mogu naučiti</a:t>
            </a:r>
            <a:endParaRPr lang="hr-HR" i="1" dirty="0">
              <a:latin typeface="Verdana" pitchFamily="34" charset="0"/>
            </a:endParaRPr>
          </a:p>
          <a:p>
            <a:r>
              <a:rPr lang="hr-HR" dirty="0">
                <a:latin typeface="Verdana" pitchFamily="34" charset="0"/>
              </a:rPr>
              <a:t>Jedna od glavnih zadaća </a:t>
            </a:r>
            <a:r>
              <a:rPr lang="hr-HR" dirty="0" smtClean="0">
                <a:latin typeface="Verdana" pitchFamily="34" charset="0"/>
              </a:rPr>
              <a:t>učitelja:</a:t>
            </a:r>
            <a:endParaRPr lang="hr-HR" dirty="0">
              <a:latin typeface="Verdana" pitchFamily="34" charset="0"/>
            </a:endParaRPr>
          </a:p>
          <a:p>
            <a:pPr lvl="1"/>
            <a:r>
              <a:rPr lang="hr-HR" b="1" dirty="0">
                <a:latin typeface="Verdana" pitchFamily="34" charset="0"/>
              </a:rPr>
              <a:t>Učenike naučiti kako uspješno učiti </a:t>
            </a:r>
          </a:p>
          <a:p>
            <a:pPr lvl="1"/>
            <a:r>
              <a:rPr lang="hr-HR" b="1" dirty="0" smtClean="0">
                <a:latin typeface="Verdana" pitchFamily="34" charset="0"/>
              </a:rPr>
              <a:t>Kontinuirano se usavršavati u korištenju metoda koje će rezultirati boljom uspješnošću učenika</a:t>
            </a:r>
            <a:endParaRPr lang="hr-HR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AŠI\JAGODA\1 SLIKE\slikice internet\buducnos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4519"/>
            <a:ext cx="7560840" cy="48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0800000" flipV="1">
            <a:off x="697954" y="4764225"/>
            <a:ext cx="776247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Budućnost je već tu, samo nije ravnomjerno raspoređena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5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Davno je to bilo…</a:t>
            </a:r>
            <a:endParaRPr lang="hr-HR" dirty="0"/>
          </a:p>
        </p:txBody>
      </p:sp>
      <p:pic>
        <p:nvPicPr>
          <p:cNvPr id="1026" name="Picture 2" descr="C:\Users\x\Pictures\stara ško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18933"/>
            <a:ext cx="4968552" cy="40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34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Pokušavajući  pratiti promjene...</a:t>
            </a:r>
            <a:endParaRPr lang="hr-HR" dirty="0"/>
          </a:p>
        </p:txBody>
      </p:sp>
      <p:pic>
        <p:nvPicPr>
          <p:cNvPr id="2050" name="Picture 2" descr="C:\Users\x\Pictures\trčanje za promjena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3058" y="1556792"/>
            <a:ext cx="411193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68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 nacionalnog kurikuluma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Međupredmetna</a:t>
            </a:r>
            <a:r>
              <a:rPr lang="hr-HR" dirty="0" smtClean="0"/>
              <a:t> tema „Učiti kako učiti” obuhvaća dispoziciju i sposobnost organiziranja i reguliranja vlastitog učenja, pojedinačno i u grupama. Ona uključuje sposobnost učinkovitog upravljanja vlastitim učenjem, rješavanja problema, usvajanja, obrade i vrednovanja novog znanja te primjenu znanja i vještina u različitim kontekstima. U svojoj osnovi znatno doprinosi  upravljanju karijerom.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734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otprilike podrazumijeva da će...</a:t>
            </a:r>
            <a:endParaRPr lang="ru-RU" dirty="0"/>
          </a:p>
        </p:txBody>
      </p:sp>
      <p:pic>
        <p:nvPicPr>
          <p:cNvPr id="1026" name="Picture 2" descr="C:\Users\Korisnik\Desktop\n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556361" cy="380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90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kažu rezultati istraživanja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METAKOGNICIJA- </a:t>
            </a:r>
            <a:r>
              <a:rPr lang="hr-HR" i="1" dirty="0" smtClean="0">
                <a:solidFill>
                  <a:srgbClr val="FF0000"/>
                </a:solidFill>
              </a:rPr>
              <a:t>sposobnost nadgledanja i </a:t>
            </a:r>
            <a:r>
              <a:rPr lang="hr-HR" i="1" dirty="0">
                <a:solidFill>
                  <a:srgbClr val="FF0000"/>
                </a:solidFill>
              </a:rPr>
              <a:t>r</a:t>
            </a:r>
            <a:r>
              <a:rPr lang="hr-HR" i="1" dirty="0" smtClean="0">
                <a:solidFill>
                  <a:srgbClr val="FF0000"/>
                </a:solidFill>
              </a:rPr>
              <a:t>egulacije svojih kognitivnih procesa.</a:t>
            </a:r>
            <a:r>
              <a:rPr lang="hr-HR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hr-HR" i="1" dirty="0" smtClean="0">
                <a:solidFill>
                  <a:schemeClr val="tx1"/>
                </a:solidFill>
              </a:rPr>
              <a:t>Javlja se kod djece oko 4-5 god. </a:t>
            </a:r>
            <a:r>
              <a:rPr lang="hr-HR" i="1" dirty="0">
                <a:solidFill>
                  <a:schemeClr val="tx1"/>
                </a:solidFill>
              </a:rPr>
              <a:t>ž</a:t>
            </a:r>
            <a:r>
              <a:rPr lang="hr-HR" i="1" dirty="0" smtClean="0">
                <a:solidFill>
                  <a:schemeClr val="tx1"/>
                </a:solidFill>
              </a:rPr>
              <a:t>ivota i ubrzano se razvija tijekom narednih nekoliko godina. Kod učenika razredne nastave, sposobnosti  samoregulacije se tek uspostavljaju, dok je kod učenika uzrasta predmetne nastave većina sposobnosti  prisutna (ulaskom u fazu apstraktnog i formalno-logičkog zaključivanja), iako su samo kod rijetkih u potpunosti razvijene.</a:t>
            </a:r>
            <a:endParaRPr lang="hr-H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Iznimni slučajevi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Slučaj sestara Mire i </a:t>
            </a:r>
            <a:r>
              <a:rPr lang="hr-HR" dirty="0" err="1" smtClean="0"/>
              <a:t>Elaine</a:t>
            </a:r>
            <a:r>
              <a:rPr lang="hr-HR" dirty="0" smtClean="0"/>
              <a:t>: starija </a:t>
            </a:r>
            <a:r>
              <a:rPr lang="hr-HR" dirty="0" err="1" smtClean="0"/>
              <a:t>Elaine</a:t>
            </a:r>
            <a:r>
              <a:rPr lang="hr-HR" dirty="0" smtClean="0"/>
              <a:t> naučila je čitati i pisati u dobi od 4 god. Kada je i Mira naučila čitati i pisati tiskana slova, E. je krenula s čitanjem i pisanjem pisanih slova:</a:t>
            </a:r>
          </a:p>
          <a:p>
            <a:r>
              <a:rPr lang="hr-HR" dirty="0" smtClean="0"/>
              <a:t>Tražila je knjigu s pisanim slovima(izvor inf.)</a:t>
            </a:r>
          </a:p>
          <a:p>
            <a:r>
              <a:rPr lang="hr-HR" dirty="0" smtClean="0"/>
              <a:t>Roditelji su pisanim slovima trebali napisati ono što je ona napisala tiskanim (proces učenja)</a:t>
            </a:r>
          </a:p>
          <a:p>
            <a:r>
              <a:rPr lang="hr-HR" dirty="0" smtClean="0"/>
              <a:t>Tražila je da pročitaju ono što je napisala (provjera točnosti)</a:t>
            </a:r>
            <a:endParaRPr lang="hr-HR" dirty="0"/>
          </a:p>
        </p:txBody>
      </p:sp>
      <p:pic>
        <p:nvPicPr>
          <p:cNvPr id="3075" name="Picture 3" descr="C:\Users\x\Pictures\dvije sest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58400"/>
            <a:ext cx="18383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0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6788224" cy="396733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Razvijena kompetencija „učiti kako učiti”</a:t>
            </a:r>
            <a:br>
              <a:rPr lang="hr-HR" dirty="0" smtClean="0"/>
            </a:br>
            <a:r>
              <a:rPr lang="hr-HR" dirty="0" smtClean="0"/>
              <a:t>samoregulirano učenje</a:t>
            </a:r>
            <a:endParaRPr lang="ru-RU" dirty="0"/>
          </a:p>
        </p:txBody>
      </p:sp>
      <p:sp>
        <p:nvSpPr>
          <p:cNvPr id="4" name="Right Arrow 3"/>
          <p:cNvSpPr/>
          <p:nvPr/>
        </p:nvSpPr>
        <p:spPr>
          <a:xfrm>
            <a:off x="5331545" y="4653136"/>
            <a:ext cx="978408" cy="628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G:\moje slike\ocjen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08720"/>
            <a:ext cx="4029633" cy="280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98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1310</TotalTime>
  <Words>1249</Words>
  <Application>Microsoft Office PowerPoint</Application>
  <PresentationFormat>Prikaz na zaslonu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28" baseType="lpstr">
      <vt:lpstr>NewsPrint</vt:lpstr>
      <vt:lpstr>Kompetencija „učiti  kako učiti”</vt:lpstr>
      <vt:lpstr>„Kako ne možemo sa sigurnošću znati koje će nam znanje u budućnosti biti potrebno,  besmisleno ga je pokušati unaprijed poučavati. Umjesto toga, trebali bi smo oformiti mlade ljude koji vole i znaju učiti i koji su u stanju naučiti što god bude potrebno. „    John Holt</vt:lpstr>
      <vt:lpstr>Davno je to bilo…</vt:lpstr>
      <vt:lpstr>Pokušavajući  pratiti promjene...</vt:lpstr>
      <vt:lpstr>Iz nacionalnog kurikuluma</vt:lpstr>
      <vt:lpstr>Što otprilike podrazumijeva da će...</vt:lpstr>
      <vt:lpstr>Što kažu rezultati istraživanja?</vt:lpstr>
      <vt:lpstr>Iznimni slučajevi</vt:lpstr>
      <vt:lpstr>Razvijena kompetencija „učiti kako učiti” samoregulirano učenje</vt:lpstr>
      <vt:lpstr>Zašto svi učenici nisu „samoregulirani” učenici?</vt:lpstr>
      <vt:lpstr>Kakvi su samoregulirani učenici?</vt:lpstr>
      <vt:lpstr>Faze samoreguliranog učenja i moguće intervencije učitelja</vt:lpstr>
      <vt:lpstr>Slajd 13</vt:lpstr>
      <vt:lpstr>Slajd 14</vt:lpstr>
      <vt:lpstr>Slajd 15</vt:lpstr>
      <vt:lpstr>Višestruki izvori znanja</vt:lpstr>
      <vt:lpstr>Tradicionalno shvaćanje procesa poučavanje – učenje </vt:lpstr>
      <vt:lpstr>Alternativne koncepcije poučavanja i učenja</vt:lpstr>
      <vt:lpstr>Ovako to radimo mi...</vt:lpstr>
      <vt:lpstr>Slajd 20</vt:lpstr>
      <vt:lpstr>Kako razviti sposobnost samoregulacije?</vt:lpstr>
      <vt:lpstr>Slajd 22</vt:lpstr>
      <vt:lpstr>Slajd 23</vt:lpstr>
      <vt:lpstr>Slajd 24</vt:lpstr>
      <vt:lpstr>Neobični prijedlozi koje možete koristiti u praksi</vt:lpstr>
      <vt:lpstr>I na kraju…</vt:lpstr>
      <vt:lpstr>Slajd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Kompetencija „učiti  kako učiti”</dc:title>
  <dc:creator>x</dc:creator>
  <cp:lastModifiedBy>Gost</cp:lastModifiedBy>
  <cp:revision>51</cp:revision>
  <dcterms:created xsi:type="dcterms:W3CDTF">2012-11-12T08:54:41Z</dcterms:created>
  <dcterms:modified xsi:type="dcterms:W3CDTF">2013-02-13T13:17:27Z</dcterms:modified>
</cp:coreProperties>
</file>