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56" r:id="rId7"/>
    <p:sldId id="257" r:id="rId8"/>
    <p:sldId id="258" r:id="rId9"/>
    <p:sldId id="259" r:id="rId10"/>
    <p:sldId id="260" r:id="rId11"/>
    <p:sldId id="261" r:id="rId12"/>
    <p:sldId id="264" r:id="rId13"/>
    <p:sldId id="262" r:id="rId14"/>
    <p:sldId id="265" r:id="rId15"/>
    <p:sldId id="263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http://nobelprize.org/alfred_nobel/biographical/articles/frangsmyr/images/frangsmyr11.jpg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hr-HR" b="1" dirty="0" smtClean="0"/>
              <a:t>Želim znati više…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40367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r-HR" dirty="0" smtClean="0"/>
              <a:t>Nagrada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1066800"/>
            <a:ext cx="457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Po svojoj prirodi, Nobelova je nagrada financijski utemeljena. Iznos je nešto veći od </a:t>
            </a:r>
            <a:r>
              <a:rPr lang="hr-HR" sz="2000" i="1" u="sng" dirty="0" smtClean="0"/>
              <a:t>1 milijuna eura</a:t>
            </a:r>
            <a:r>
              <a:rPr lang="hr-HR" sz="2000" dirty="0" smtClean="0"/>
              <a:t>. Ideja koja je opravdavala dodjelu nagrade bila je u smislu da se s dobivenim financijskim sredstvima nastave istraživanja i razvoj. No, realnost je nešto drugačija… Mnogi su dobitnici nagrade po njenom primitku već bili u mirovini, a nekima taj novac baš i nije poslužio za daljnja istraživanja.</a:t>
            </a:r>
            <a:endParaRPr lang="hr-HR" sz="2000" dirty="0"/>
          </a:p>
        </p:txBody>
      </p:sp>
      <p:pic>
        <p:nvPicPr>
          <p:cNvPr id="5" name="Picture 6" descr="http://upload.wikimedia.org/wikipedia/en/thumb/e/ed/Nobel_Prize.png/220px-Nobel_Priz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3524956" cy="346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Left Arrow 5"/>
          <p:cNvSpPr/>
          <p:nvPr/>
        </p:nvSpPr>
        <p:spPr>
          <a:xfrm rot="13277730">
            <a:off x="2810436" y="4241175"/>
            <a:ext cx="113567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7410" name="Picture 2" descr="http://cdn-static.rtl-hrvatska.hr/image/euri-novac-euro-86d9ff87cf843f70e7a8607c61933fca_slideshow_bg.jpg?v=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495800"/>
            <a:ext cx="49530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r-HR" b="1" dirty="0" smtClean="0"/>
              <a:t>Kategorije...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495800" cy="5867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 smtClean="0"/>
              <a:t>Nagrade se dodjeljuju u više različitih disciplina:</a:t>
            </a:r>
          </a:p>
          <a:p>
            <a:r>
              <a:rPr lang="hr-HR" dirty="0" smtClean="0"/>
              <a:t>Nobelova nagrada za ekonomiju (Od 1969.)</a:t>
            </a:r>
          </a:p>
          <a:p>
            <a:r>
              <a:rPr lang="hr-HR" dirty="0" smtClean="0"/>
              <a:t>Nobelova nagrada za fiziku</a:t>
            </a:r>
          </a:p>
          <a:p>
            <a:r>
              <a:rPr lang="hr-HR" dirty="0" smtClean="0"/>
              <a:t>Nobelova nagrada za fiziologiju ili medicinu</a:t>
            </a:r>
          </a:p>
          <a:p>
            <a:r>
              <a:rPr lang="hr-HR" dirty="0" smtClean="0"/>
              <a:t>Nobelova nagrada za kemiju</a:t>
            </a:r>
          </a:p>
          <a:p>
            <a:r>
              <a:rPr lang="hr-HR" dirty="0" smtClean="0"/>
              <a:t>Nobelova nagrada za književnost</a:t>
            </a:r>
          </a:p>
          <a:p>
            <a:r>
              <a:rPr lang="hr-HR" dirty="0" smtClean="0"/>
              <a:t>Nobelova nagrada za mir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18434" name="Picture 2" descr="https://encrypted-tbn0.gstatic.com/images?q=tbn:ANd9GcQYkq_jF_Y_TWSM9SD-V85uygqcGuUDSA0FVz7tOPizxgyHEZa3u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143000"/>
            <a:ext cx="3442289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www.avaz.ba/assets/image_cache/690/400/0/assets/uploads/nobelova%20nagra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24200"/>
            <a:ext cx="42672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Naši dobitnici nagrada:</a:t>
            </a:r>
            <a:endParaRPr lang="hr-HR" dirty="0"/>
          </a:p>
        </p:txBody>
      </p:sp>
      <p:pic>
        <p:nvPicPr>
          <p:cNvPr id="5" name="Picture 8" descr="prelog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2328862" cy="357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524000"/>
            <a:ext cx="2517775" cy="352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66800" y="4953000"/>
            <a:ext cx="220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Vladmir Prelog, 1975.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5029200"/>
            <a:ext cx="2355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Lavoslav Ružička, 1939.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r-HR" b="1" dirty="0" smtClean="0"/>
              <a:t>Ostale nagrade u svijetu...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2209800"/>
          </a:xfrm>
        </p:spPr>
        <p:txBody>
          <a:bodyPr>
            <a:normAutofit/>
          </a:bodyPr>
          <a:lstStyle/>
          <a:p>
            <a:r>
              <a:rPr lang="hr-HR" sz="2000" dirty="0" smtClean="0"/>
              <a:t>Premda najpoznatija, Nobelova nagrada nije i jedina koja se dodjeljuje. U SAD-u je jako poznata Pulitzerova nagrada. U matematici dodjeljuje Fieldsova medalja i Abelova nagrada. Arhitekti se mogu nadati nagradi Pritzker... U računarstvu se dodjeljuje Turingova nagrada, Wollastonova medalja ide za geologiju, dok Schoockova nagrada biva dodijeljena za logiku, filozofiju, matematiku, umjetnost i glazbu. </a:t>
            </a:r>
          </a:p>
          <a:p>
            <a:endParaRPr lang="hr-HR" dirty="0"/>
          </a:p>
        </p:txBody>
      </p:sp>
      <p:pic>
        <p:nvPicPr>
          <p:cNvPr id="1026" name="Picture 2" descr="https://encrypted-tbn1.gstatic.com/images?q=tbn:ANd9GcRWn9YOQHnQXmrItefzL6ecS9D1u3JVgOhZaHca2JhOptGB7Ac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00400"/>
            <a:ext cx="3733800" cy="209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upload.wikimedia.org/wikipedia/commons/b/bd/NobelPrizeSymbo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971800"/>
            <a:ext cx="3048000" cy="3063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r-HR" b="1" dirty="0" smtClean="0"/>
              <a:t>Foto galerija</a:t>
            </a:r>
            <a:endParaRPr lang="hr-HR" b="1" dirty="0"/>
          </a:p>
        </p:txBody>
      </p:sp>
      <p:pic>
        <p:nvPicPr>
          <p:cNvPr id="4" name="Picture 5" descr="Slika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90600"/>
            <a:ext cx="35814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Slik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990600"/>
            <a:ext cx="3990975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33400" y="914400"/>
            <a:ext cx="7848600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3810000" y="3276600"/>
            <a:ext cx="1280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Ceremonija</a:t>
            </a:r>
            <a:endParaRPr lang="hr-HR" b="1" dirty="0"/>
          </a:p>
        </p:txBody>
      </p:sp>
      <p:pic>
        <p:nvPicPr>
          <p:cNvPr id="8" name="Picture 2" descr="first Prize Award Ceremony in Stockholm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762000" y="3810001"/>
            <a:ext cx="36576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4572000" y="3886200"/>
          <a:ext cx="35814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Fotografija Photo Editora" r:id="rId7" imgW="5714286" imgH="4191585" progId="MSPhotoEd.3">
                  <p:embed/>
                </p:oleObj>
              </mc:Choice>
              <mc:Fallback>
                <p:oleObj name="Fotografija Photo Editora" r:id="rId7" imgW="5714286" imgH="4191585" progId="MSPhotoEd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86200"/>
                        <a:ext cx="35814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33400" y="3733800"/>
            <a:ext cx="7848600" cy="281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838200" y="593467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Arial Narrow" pitchFamily="34" charset="0"/>
              </a:rPr>
              <a:t>Prva dodjela Nobelove nagrade</a:t>
            </a:r>
          </a:p>
          <a:p>
            <a:r>
              <a:rPr lang="hr-HR" dirty="0" smtClean="0">
                <a:latin typeface="Arial Narrow" pitchFamily="34" charset="0"/>
              </a:rPr>
              <a:t>1901.</a:t>
            </a:r>
          </a:p>
          <a:p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6019800"/>
            <a:ext cx="2961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Arial Narrow" pitchFamily="34" charset="0"/>
              </a:rPr>
              <a:t>Dodjela Nobelove nagrade 1938.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Zanimljivosti...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419600" cy="4525963"/>
          </a:xfrm>
        </p:spPr>
        <p:txBody>
          <a:bodyPr>
            <a:normAutofit/>
          </a:bodyPr>
          <a:lstStyle/>
          <a:p>
            <a:r>
              <a:rPr lang="hr-HR" sz="2400" dirty="0" smtClean="0"/>
              <a:t>Najviše Nobelovih nagrada dobio je SAD (198)</a:t>
            </a:r>
          </a:p>
          <a:p>
            <a:r>
              <a:rPr lang="hr-HR" sz="2400" dirty="0" smtClean="0"/>
              <a:t>1940.,1941. i 1942. nije dodijeljena nijedna nagrada</a:t>
            </a:r>
          </a:p>
          <a:p>
            <a:r>
              <a:rPr lang="hr-HR" sz="2400" dirty="0" smtClean="0"/>
              <a:t>Nobelova nagrada je “zaobišla” mnoge istaknute velikane (Nikola Tesla), dok su neki odbili primiti Nobelovu nagradu</a:t>
            </a:r>
          </a:p>
          <a:p>
            <a:r>
              <a:rPr lang="hr-HR" sz="2400" dirty="0" smtClean="0"/>
              <a:t>U Stockholmu je otvoren Nobelov muzej</a:t>
            </a:r>
          </a:p>
          <a:p>
            <a:endParaRPr lang="hr-HR" sz="2400" dirty="0"/>
          </a:p>
        </p:txBody>
      </p:sp>
      <p:pic>
        <p:nvPicPr>
          <p:cNvPr id="22530" name="Picture 2" descr="https://encrypted-tbn3.gstatic.com/images?q=tbn:ANd9GcQvtLXqxOqm5cjWd8KjbS2ICFOugQT_VsE9B0RxfkuPTCDK3N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447800"/>
            <a:ext cx="3200400" cy="2397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2" name="AutoShape 4" descr="data:image/jpeg;base64,/9j/4AAQSkZJRgABAQAAAQABAAD/2wBDAAkGBwgHBgkIBwgKCgkLDRYPDQwMDRsUFRAWIB0iIiAdHx8kKDQsJCYxJx8fLT0tMTU3Ojo6Iys/RD84QzQ5Ojf/2wBDAQoKCg0MDRoPDxo3JR8lNzc3Nzc3Nzc3Nzc3Nzc3Nzc3Nzc3Nzc3Nzc3Nzc3Nzc3Nzc3Nzc3Nzc3Nzc3Nzc3Nzf/wAARCADsALADASIAAhEBAxEB/8QAGwAAAgIDAQAAAAAAAAAAAAAAAgMBBQAEBgf/xAA5EAABAwMCBAQDBwQCAgMAAAABAgMRAAQhEjEFQVFhBhMicYGRoQcUIzJCwdFSseHwFSRTYjNDgv/EABQBAQAAAAAAAAAAAAAAAAAAAAD/xAAUEQEAAAAAAAAAAAAAAAAAAAAA/9oADAMBAAIRAxEAPwC1SrGKKZiZoE7c/ep1RigMD01AxFQT0isSMb0DU/CaNG9JQf8AYpooCG9ScbihH5ozWT6oj39qBomJG01gInP9ql1bVq2Xbl1DTYH5lqgVyPH/ABpbWZSiwWw6pc+tSsD4UHXbjaibBivM2vEF1xFwpcvQ4TsltOiPYE+qtq24e2+P+s6fNzOdKqD0fSqMiJ6igcBG4+leaAv2b508RuG9J0rZLhSUmPeD/uaW7494hYXYZDX3hpP5kvryr4gYPzoPTFGDypSlDM1W8C8ScP44yDbrLb8Sph3Cx/PwqzI350AkknAqdUCDFAJFSVAjNBMnfcUKlRyrJk7CgWM8vegMqnpJqCcd/egAzWDKz2oNZK52qAoHE0tCtUjrUgkYBFA7EdKNOE9+lISYxRFcYHOgelWTTNQAKlGANyaS2TsRvXIfaLxYNNM8HZUdT0Kf0nIROE+5P9jQW934oaTdOW9g0i6Uj8yvNCUj41Vcd8X3VvZINqG23ncBSRqI9qpbB9i4W2lTUNJkQUwFkctIyqqe/vzdcTcdAcSUDQ2FbjuByoBebu7p4XfFLlT7u/4pKiPb/EUpV860vQyW20jkGQNXvNb/AJjiEBhaSQdhq0JHur+K07th0IlpAUjo06tz+4oH8MvWRcDz4k4VHpjvirt3ibdqQ4lw6mzBXMasYk1xCiEuemQRvIj6U5d04pvQoykgCg6jjfiC3vmRDaXHNOnUrGK5GApZ0iAD+WZFKBye31pzW0rgD+1BsWT7llds3Fsr8ZpWpBIwDXtHAeNscdsBcsjSsGHEH9Kv4rxBKpBhXPpXbfZi4hXE7lJOQ2CDMTvQek7mCKBSR1NF+UkDNRO+O9BmxqFjFZMVmeUR7UEJTImpUnoKxIjM0UiIAoKhLkADPtTEmDBwa1/hmjQMZzQPJHKZ94qJE7zQEkfl271OesUGwHUNjWowlO9eOcWv13vGb68WoAqcOknIAGBXrFwkrtnUgSSgivFlBPmrVsgqJynbO1BZ2NyW71kOl1bioSPLOesV1vB/B95f8cStVu820shQ8xEH6V2n2P8Ag5tFknjXErYpfcT+ChwZE5Kv96V6ghptpwKSJI+lB5259mdm6kFxZKplUCq+9+zpllBLLq9A5E7fxXqTjwk42+tVl4+FDYQedB4rxPwKUEgKCpnJFcxc+Gry1KoSFoHzr3K6GonOOVUt82jKSB3oPEHOHvIWUpaWTzGk4pF204zCVA6ekRmvV7yxZWSfLAUOYFef8fbQH1BOBNBUA6sasjkTW9wbiz/Bbk3NsogkQtJAhQ6f3+dV6REzJE7RvUOJUSEpVnkDQe/MON3DLbzJBQtAUk9jRlI1daqfDrzJ4exbsuhardtKXNJmDG1XIyN6BcKnOaIJ50URnc0W+w5UCyJGKwARtRKxjnUwIxQUYGB/ejEnMxQpiO9YTjnQM22qAcihk8qMb4oCT1GDVLafZ+3f+Imr1l1vyEvBx23WiNXsffNXiY2rd4DcaeNoYKv/AJWiRHYj+aD0CyQtDSWxskRWwW1aiDMe9Jtl6EAEZ701dy3/AFgdooBcYkb1X3baUA7Yo7rjFpbJUXXUpAzk1yPF/HPC2V6WleYe3Og2r1tRUYzNUV6Fo3BE0oePbB5ZAbJPMUi68Q2d0n0pcSQecD40Gq8XDIBERgVwXH2FfeF6uuQBXfNvNuEhBmNq53xVZ6kJexqHag4NQAJ9Q32PKhKdRECYrecZ/U4nIPsDWuW1OupZZbUpxeyQN6D1L7OGGU8ALjBOl1wkgmYUN811aQB71zvg51Nlwm34bdJSw8kQOYV/mukwEmBNBBNQD3M1EmMCKwSelBMZkVKiM4A7zUieXKhVgTj40FKCI547VCjmBUJVgDrUkczQEmOlMiBtNJBBON+lOTtuaCUb8qYw4m14nYXjqgltlxRWr/1KTj5xQATMipcS2tIS4gOJkEpOxoE8d+1Ny3dW1Z2ySlB3OdRovB/jh7xNxH/j1IQ0+pBUEhW8VRMeELviN7xH7wz5KEyLdU4mcT2H1zVx9nHgm44V4vZvLi+Q8G0LOhtJ0iRtJPfpQR4vsX2QEuqVpVuSa834tbguoaYTlWNRyfYd69l8Zo+9XpbEBKcYxVXw3w9brSpWhAc/qCRNB5yeC8QtrW3fskreDg9Swkq8rPP4Va2i74PIavWUrSdlAQR8M16Iz4eufLKGfKS2d/Rms/4Nq1QScrOSTQcoi2LZ1JAT+9RfMi4aU0sSFCrW8aCFEAjHU1XurMERQeb3dutm78hexVHuK6Lh1l9x0PpYJccVpbSRsIya2XOEh/iCLmAUpMqE7mg4nc3NjfKc1HyimFJO3woLHjrw+7NupSEujSpKuldpbrLrKFqOVJBriGGlcWc4e2ACFlRWOwzXepbATpEADAoFFJ36VKTFMICRilEg/wAUBhY2mZoF+++9YRpA/ioWQFdKCkQCRI3qSOu9YiTv9KlWDn4UEtnOR9aakZlMmlJTGetM1RnlQGBqPIUen0nalp2pieWc0HcM2LV9btOKJ9SRsYqy4dZsWSkJZQAckkVz3Ar6bVCCoBSMRXQN3LTIS4+qBG3Wg4Tji5vHHFH9XzoeHXafNCUq+FB4k41w2zfcdUApMmJz9BXNt8ebvL63WwCkExBTBig9HbuQlBSqJqu4hdJkGfkf2pAfJaEk7YNVd26ZJ1Z2oNS+e1EmZ6Gaq1r17j5ith9eoYzWsTGcUEKdLbKlJgL2TI5/6KrWuEh9rzL+8cIKtSmmhM/Gtm51rdZ0boXrrpOCWCHmkvLA0J2RvMczQN8PWCbdr7wW9EoCW0TJSmrrKRMUPPOKwkxFBC1A8+1KABMRNErcn60uPUDQEvSPy7d6WuDmDREyMn6UCzAmfegp2yBvFGMD9hQIzWTvFAQOY6UZ07xS0gRvRjc/SgYkxyFEFwKWPn70WCIoNqzuCy+lYVAJgxV3x3ivD7Xgzr/EW0PBKZQ2VRJ5GRtXNxyqn8TLf127pKnGgnQUJTqnM0HE8fU4+8lCLlSm3FEhJyPcdq1uFcQ+43CfLBURiTjNd3aeFuLt3ar0cAdeCsoDikiB1jVS3/BXFlTdPt2NgSfTI8xRHsIA+ZoE2njC7KwnygqBBzNXCrtN2yH0JKArBSTsarbfw8pDiFO3ylqSc+WkJHyqw8sMtKQVas4xGKDWWcZM+9a6lkk4zTXFwY6cq1lKmTy60GJMr9xXU+HnJ4cjAEKIrkAsLKiMdK6jwwsOWCgBlLhBoLs53OedZv7UCsbViFQN9R3yaDF4EUomDtNMUdRzv2pYgnp8aDFnGIqF5RvisUMd5ooBTttyoKNJo+s0vOOlHsI5UEwN4+tEkjpQgxyzRiD2oCEEGNqlKdI6xUAGM0ae+aCQqeVRoSpSQoA6VBQB2BqROr+KwjfeaC64zxLibTCTw9S0qGCAmTXJuteIr641PsXSyTuoGBXfcBu9Noh19pQBkJUoQFRzBrZvuOsNtqAgmNulBwYsrplv8VtSR3rTujoG5k1Zcb44hwmDMd5rl3Lxd2+GmEFa1flSnJNAx54JBkgdya1JculBu2addTzLaCqflXR8K4e3YqDj2l18jeJSjsOvvXX2K1QJUR2mg8/a4Hxi4RFvwt891AJH1NW3CfCfii31EX9nYtrMqSpsvGfgQB867tLgSJKqpeMeLuD8LChc3zOsCdAUCr5CgF61VahDbj/nLAysp0yfYUEVxnEPtLaN9+BZa7WBLhVCu+I2rsLd9t9lD7KpbcSFAjoaAts7UOkT2pihnvULSI3M0ARIkkYojGgAb0JMb1JykxQUKIIpkx3pSYO0U2JE86CQnUBUwRE4ogMbRR77UAgbYpgHSh55xRhWMb0EgEjtXR+HPDar7Tc3gKLXdKJy5/Arnk7STArXs/tJPAroMoZN5YJP4iQqFDuicfA4Pag9curG3ubQ2q0Q1EBKcafavNPEnhO5YeUbW/UtskiFpGr58/lXoXAeP8M8QWAveE3aLhr9UYUg9FDcH3rnOO3Gi4cCU6nT+UdBQeeK8O2zAi9uXXXCcoSdKR8aajybFsotmkIB3IGT8d6PjPFbDhwKri4Dtx/4mSFK+J2FcDxrj3EOJylMWltzbaJM/wD6xNB0134nsrFyHnNS/wDxtiT/AIrQe+0LiSgU2Ns1bjYKcOtXyGK4xLISJQIE7CmpQozKemaDe4lxvinFJF9xB91s/wD1hWlPyET8aqkJTI0pAHOMVs6IO8EbqAmhWyTiNjietAhKkE8yrlXqH2a8S+9cMcsHSC5akaT1Qdq8vWNJhRggZG1dL9n94bbxJbpaAUh9JbX6ogdaD2DSmlLkDB+tFqMxkGlKJMzQCudpqQYRgZFLUrMRTJARO1BzrZJMAxTyvbetdsjkackwf2oGJyJAo0j2ioTgYqVLCElSyEpAySaBgA2jBoXXG2G1OOrCUJ3Ua5+88RwSiyaC4xrJgVU3d5dX5QHFyE8hsKDY45x5dyPKYUWrfmeaq5tSLq+WtFmjWlIlS1EJSB7n9qtfu6NWp0a45cpo3CSkpwEj9I5UG54UvLfwdcf8gw8/ecRWjQWwvybYA8lDKnD8hR8Z8ScX4q6s3VwpAWcttehMdMGTVP5K3H/MfGlCcoTP5iecdqK6dTbtKdcMIA586DUu3ra3bSHVaUkgekZjnHtQqQ0+gLYUC3iNJqqbae4ldqfuUlKYwBsO1WC2UpILay2tO2nE+/WgANAmTgnYdaJwNso1OKSkCczv/s0m6fvgqG0NwR+bOfcUhu1VKlXC1OTuZx2FBC7wuYtmxH9SsR7UKw8oDW4cmYTgfzW+hn0/pMdsUpbUTpEg7xQaaWW9U6AI2rZbQUALakKTlJA2NEGzJ0pG3SmpaI/VMZ96D1DwZx4ccsy1cqSLxmAsD9Y5KFX6hM6a8XtHbmxukXVsstvIMhX7GvU/D/G2OOWnmNwh9GHWpkp7+1BvxBmKZp9Mkjbap09PnU7JVEY64oOVZM09E1rNnGJp6CeVA9aw02pa8JSJNcff8SuOJrUgfh24OAP1VbeIbtRSm0bO4lZGMVzt6X0NhmwbKnjseSRtJNBj91aWYh55IMbASflVe74jtgCLdlSiNipUA0iy4K47crVfrEpMKSMkn3q1FnbplKGkJjtQVA49eXHptrQb8iT9ab53GFzKmWzPISRVmAlJOlIAnkKjkAB32oKv7txV7Kr7SD/SKhHCiSC9dOOESPVt/irTCpAGJwaWsyMSB0oAbSllOlKQIxtSzEmOWxoyM5kiTsahKDqAIGfrQJeUpLiU/ojbv70YAKfQM8qYWgJECJ5dawI0A6ZzjegSQB6cD2zUKMpjUCAMmacETBO9GGQYwO+KBCEgJkRHU05LZKdoETTFNIb55FA4c6gST1oMShvSr8SFA4TowQe84+VMsrt2wuk3Vm4EPJnJ2I6HqK1Najk/U0CyYPP9qD13gvFWuMWQfZMLHpcTzSasFAhPavG+D8YueCXoubUaxs40Thaenv3r1nhnE7Xi9i3eWawW17jmg/0noRQc6xJG2afq0yScDM0lsYkTWjxi70IDCDk/m7UFbePofuHHBME1pN3IaecJSuTBgbHsaccjJ0ztS9CZ9JI59KBFo08l1y4fgFwCGuaY6/OnAlSgOZ9IisUYwmRNR7H1TiKADqBGoHap9UHEmsJlRJ9XvvWCAnVkgUC1qj0mRQ6FQcDGT/FGcETyPKiSmQJgDtQLCJyMnrRBPSOvvTdQRkpBA5GtZS9Q0g+5NAUmJCpxzEVg9JEcuvOpR6znp70ahAJ2/agXBnYH2pgHpCkk6j2qIjZWOVYVEZOYyKBDiloUcHO80uTzOAZ96e4pSkjG/KkqUOkxQYEnTPI0ClQM5wd9qhSuc7cqWpwmZ26UClk8jyq78FcYVwviwZWv/q3aghwE4SrZKvnj41RLEHeTSsqOCJHwoPR1XAtmCs/AdTXPvOuuuKUo5Jkmtm9f8x3SkApQY+NIOnYbgSaASSQZwSMTmhWSccoo1gJSTuOtIPc96CUxqmATPWhAkSRJO9HO3Lv2oFKE7Sd4PMUEkjeYzisUufY85pS1GcQSRvQ6oA78t6BhycYH9qErgREmMRWFYEQKW4uEyTuKAH3QPSrfaJ5UhDpmEH4TSrh4zIMftU2gKnIJj+KCyYEJBMkb9qzXOVQBHWscVpb0hUj5Vr26wt2DOlOSKDY1aEDqc4pawogaozQuXQkhIM1KNRRqXuaDFLMSrJikOrHPFQ86REgT2rUU6VbzPWgep0AYEYzilFw7TyzFL16syKLJB/agBROmIoFKnfHSjUJ50ATyoOrsWPPdCZhMSaU4ptriYYbkp0FROTpOMGgca1gArUCOSTWIltICRE8gaBrxUo4zPWlqCUnO4FTJglQjpzzSivJJMfDcUGLXByrlz50JVy5DnWKQuZGmN8GoKVDJ6UAKyoEkH3NQSe5jYdKwJMnQRAqNKgN8dqDEk6fTEDetZ5YyCNu9E4FjPTYwRWq8pZJMp7+oZoFrKScnbl0rasCkGcdq0ShZGUK3xFbLbgRAJ0mdutBsXb8AknMdImta0uQG31iCZAoLt0aQMRnFa9mldxraajUYOdh3oLGzCrlZk4Tvitu8fSgBKZ6GNhS1OItWvKaOQMnqarXnSZyDNBLzsmeVKBJ9u9AM701CcidqA0CTiKYMY+tQfSIgZ260KldD9KCJjBio1iQM96FSp25UoqIOIoOqhJMwqJ5CsQAY079etC4AlxQHLasVhwjoCZoBeO2n8sfOtdClOPKjCk5NMfWrUsTgTilMAEKURknqaBoScEkAxihWgEc9prFwSnfP/scbd6Xp3gqHfUaCFIB3xA+dIUk+roCYG9GUFSvzqGYxFab7q24AM+47UDF45nG9KUCcFUjvSjcuGPy5PShU4okknNBgySIn4VLjulHlpgE4npSnFqABB5VreYqVHptQbqkuXCgy3GpXfarNCW7K38tmCsj1r21f4FL4aAmy8wfmWognsK07lxSl5jagx17UrJrXUok7fGo1EmsklZoDRqG9bATgJx8qW2AM9qc2AoGaCF4HI+1K1R2pisgd96Qdge9BhIilqUJyahZIFSklIx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2534" name="AutoShape 6" descr="data:image/jpeg;base64,/9j/4AAQSkZJRgABAQAAAQABAAD/2wBDAAkGBwgHBgkIBwgKCgkLDRYPDQwMDRsUFRAWIB0iIiAdHx8kKDQsJCYxJx8fLT0tMTU3Ojo6Iys/RD84QzQ5Ojf/2wBDAQoKCg0MDRoPDxo3JR8lNzc3Nzc3Nzc3Nzc3Nzc3Nzc3Nzc3Nzc3Nzc3Nzc3Nzc3Nzc3Nzc3Nzc3Nzc3Nzc3Nzf/wAARCADsALADASIAAhEBAxEB/8QAGwAAAgIDAQAAAAAAAAAAAAAAAgMBBQAEBgf/xAA5EAABAwMCBAQDBwQCAgMAAAABAgMRAAQhEjEFQVFhBhMicYGRoQcUIzJCwdFSseHwFSRTYjNDgv/EABQBAQAAAAAAAAAAAAAAAAAAAAD/xAAUEQEAAAAAAAAAAAAAAAAAAAAA/9oADAMBAAIRAxEAPwC1SrGKKZiZoE7c/ep1RigMD01AxFQT0isSMb0DU/CaNG9JQf8AYpooCG9ScbihH5ozWT6oj39qBomJG01gInP9ql1bVq2Xbl1DTYH5lqgVyPH/ABpbWZSiwWw6pc+tSsD4UHXbjaibBivM2vEF1xFwpcvQ4TsltOiPYE+qtq24e2+P+s6fNzOdKqD0fSqMiJ6igcBG4+leaAv2b508RuG9J0rZLhSUmPeD/uaW7494hYXYZDX3hpP5kvryr4gYPzoPTFGDypSlDM1W8C8ScP44yDbrLb8Sph3Cx/PwqzI350AkknAqdUCDFAJFSVAjNBMnfcUKlRyrJk7CgWM8vegMqnpJqCcd/egAzWDKz2oNZK52qAoHE0tCtUjrUgkYBFA7EdKNOE9+lISYxRFcYHOgelWTTNQAKlGANyaS2TsRvXIfaLxYNNM8HZUdT0Kf0nIROE+5P9jQW934oaTdOW9g0i6Uj8yvNCUj41Vcd8X3VvZINqG23ncBSRqI9qpbB9i4W2lTUNJkQUwFkctIyqqe/vzdcTcdAcSUDQ2FbjuByoBebu7p4XfFLlT7u/4pKiPb/EUpV860vQyW20jkGQNXvNb/AJjiEBhaSQdhq0JHur+K07th0IlpAUjo06tz+4oH8MvWRcDz4k4VHpjvirt3ibdqQ4lw6mzBXMasYk1xCiEuemQRvIj6U5d04pvQoykgCg6jjfiC3vmRDaXHNOnUrGK5GApZ0iAD+WZFKBye31pzW0rgD+1BsWT7llds3Fsr8ZpWpBIwDXtHAeNscdsBcsjSsGHEH9Kv4rxBKpBhXPpXbfZi4hXE7lJOQ2CDMTvQek7mCKBSR1NF+UkDNRO+O9BmxqFjFZMVmeUR7UEJTImpUnoKxIjM0UiIAoKhLkADPtTEmDBwa1/hmjQMZzQPJHKZ94qJE7zQEkfl271OesUGwHUNjWowlO9eOcWv13vGb68WoAqcOknIAGBXrFwkrtnUgSSgivFlBPmrVsgqJynbO1BZ2NyW71kOl1bioSPLOesV1vB/B95f8cStVu820shQ8xEH6V2n2P8Ag5tFknjXErYpfcT+ChwZE5Kv96V6ghptpwKSJI+lB5259mdm6kFxZKplUCq+9+zpllBLLq9A5E7fxXqTjwk42+tVl4+FDYQedB4rxPwKUEgKCpnJFcxc+Gry1KoSFoHzr3K6GonOOVUt82jKSB3oPEHOHvIWUpaWTzGk4pF204zCVA6ekRmvV7yxZWSfLAUOYFef8fbQH1BOBNBUA6sasjkTW9wbiz/Bbk3NsogkQtJAhQ6f3+dV6REzJE7RvUOJUSEpVnkDQe/MON3DLbzJBQtAUk9jRlI1daqfDrzJ4exbsuhardtKXNJmDG1XIyN6BcKnOaIJ50URnc0W+w5UCyJGKwARtRKxjnUwIxQUYGB/ejEnMxQpiO9YTjnQM22qAcihk8qMb4oCT1GDVLafZ+3f+Imr1l1vyEvBx23WiNXsffNXiY2rd4DcaeNoYKv/AJWiRHYj+aD0CyQtDSWxskRWwW1aiDMe9Jtl6EAEZ701dy3/AFgdooBcYkb1X3baUA7Yo7rjFpbJUXXUpAzk1yPF/HPC2V6WleYe3Og2r1tRUYzNUV6Fo3BE0oePbB5ZAbJPMUi68Q2d0n0pcSQecD40Gq8XDIBERgVwXH2FfeF6uuQBXfNvNuEhBmNq53xVZ6kJexqHag4NQAJ9Q32PKhKdRECYrecZ/U4nIPsDWuW1OupZZbUpxeyQN6D1L7OGGU8ALjBOl1wkgmYUN811aQB71zvg51Nlwm34bdJSw8kQOYV/mukwEmBNBBNQD3M1EmMCKwSelBMZkVKiM4A7zUieXKhVgTj40FKCI547VCjmBUJVgDrUkczQEmOlMiBtNJBBON+lOTtuaCUb8qYw4m14nYXjqgltlxRWr/1KTj5xQATMipcS2tIS4gOJkEpOxoE8d+1Ny3dW1Z2ySlB3OdRovB/jh7xNxH/j1IQ0+pBUEhW8VRMeELviN7xH7wz5KEyLdU4mcT2H1zVx9nHgm44V4vZvLi+Q8G0LOhtJ0iRtJPfpQR4vsX2QEuqVpVuSa834tbguoaYTlWNRyfYd69l8Zo+9XpbEBKcYxVXw3w9brSpWhAc/qCRNB5yeC8QtrW3fskreDg9Swkq8rPP4Va2i74PIavWUrSdlAQR8M16Iz4eufLKGfKS2d/Rms/4Nq1QScrOSTQcoi2LZ1JAT+9RfMi4aU0sSFCrW8aCFEAjHU1XurMERQeb3dutm78hexVHuK6Lh1l9x0PpYJccVpbSRsIya2XOEh/iCLmAUpMqE7mg4nc3NjfKc1HyimFJO3woLHjrw+7NupSEujSpKuldpbrLrKFqOVJBriGGlcWc4e2ACFlRWOwzXepbATpEADAoFFJ36VKTFMICRilEg/wAUBhY2mZoF+++9YRpA/ioWQFdKCkQCRI3qSOu9YiTv9KlWDn4UEtnOR9aakZlMmlJTGetM1RnlQGBqPIUen0nalp2pieWc0HcM2LV9btOKJ9SRsYqy4dZsWSkJZQAckkVz3Ar6bVCCoBSMRXQN3LTIS4+qBG3Wg4Tji5vHHFH9XzoeHXafNCUq+FB4k41w2zfcdUApMmJz9BXNt8ebvL63WwCkExBTBig9HbuQlBSqJqu4hdJkGfkf2pAfJaEk7YNVd26ZJ1Z2oNS+e1EmZ6Gaq1r17j5ith9eoYzWsTGcUEKdLbKlJgL2TI5/6KrWuEh9rzL+8cIKtSmmhM/Gtm51rdZ0boXrrpOCWCHmkvLA0J2RvMczQN8PWCbdr7wW9EoCW0TJSmrrKRMUPPOKwkxFBC1A8+1KABMRNErcn60uPUDQEvSPy7d6WuDmDREyMn6UCzAmfegp2yBvFGMD9hQIzWTvFAQOY6UZ07xS0gRvRjc/SgYkxyFEFwKWPn70WCIoNqzuCy+lYVAJgxV3x3ivD7Xgzr/EW0PBKZQ2VRJ5GRtXNxyqn8TLf127pKnGgnQUJTqnM0HE8fU4+8lCLlSm3FEhJyPcdq1uFcQ+43CfLBURiTjNd3aeFuLt3ar0cAdeCsoDikiB1jVS3/BXFlTdPt2NgSfTI8xRHsIA+ZoE2njC7KwnygqBBzNXCrtN2yH0JKArBSTsarbfw8pDiFO3ylqSc+WkJHyqw8sMtKQVas4xGKDWWcZM+9a6lkk4zTXFwY6cq1lKmTy60GJMr9xXU+HnJ4cjAEKIrkAsLKiMdK6jwwsOWCgBlLhBoLs53OedZv7UCsbViFQN9R3yaDF4EUomDtNMUdRzv2pYgnp8aDFnGIqF5RvisUMd5ooBTttyoKNJo+s0vOOlHsI5UEwN4+tEkjpQgxyzRiD2oCEEGNqlKdI6xUAGM0ae+aCQqeVRoSpSQoA6VBQB2BqROr+KwjfeaC64zxLibTCTw9S0qGCAmTXJuteIr641PsXSyTuoGBXfcBu9Noh19pQBkJUoQFRzBrZvuOsNtqAgmNulBwYsrplv8VtSR3rTujoG5k1Zcb44hwmDMd5rl3Lxd2+GmEFa1flSnJNAx54JBkgdya1JculBu2addTzLaCqflXR8K4e3YqDj2l18jeJSjsOvvXX2K1QJUR2mg8/a4Hxi4RFvwt891AJH1NW3CfCfii31EX9nYtrMqSpsvGfgQB867tLgSJKqpeMeLuD8LChc3zOsCdAUCr5CgF61VahDbj/nLAysp0yfYUEVxnEPtLaN9+BZa7WBLhVCu+I2rsLd9t9lD7KpbcSFAjoaAts7UOkT2pihnvULSI3M0ARIkkYojGgAb0JMb1JykxQUKIIpkx3pSYO0U2JE86CQnUBUwRE4ogMbRR77UAgbYpgHSh55xRhWMb0EgEjtXR+HPDar7Tc3gKLXdKJy5/Arnk7STArXs/tJPAroMoZN5YJP4iQqFDuicfA4Pag9curG3ubQ2q0Q1EBKcafavNPEnhO5YeUbW/UtskiFpGr58/lXoXAeP8M8QWAveE3aLhr9UYUg9FDcH3rnOO3Gi4cCU6nT+UdBQeeK8O2zAi9uXXXCcoSdKR8aajybFsotmkIB3IGT8d6PjPFbDhwKri4Dtx/4mSFK+J2FcDxrj3EOJylMWltzbaJM/wD6xNB0134nsrFyHnNS/wDxtiT/AIrQe+0LiSgU2Ns1bjYKcOtXyGK4xLISJQIE7CmpQozKemaDe4lxvinFJF9xB91s/wD1hWlPyET8aqkJTI0pAHOMVs6IO8EbqAmhWyTiNjietAhKkE8yrlXqH2a8S+9cMcsHSC5akaT1Qdq8vWNJhRggZG1dL9n94bbxJbpaAUh9JbX6ogdaD2DSmlLkDB+tFqMxkGlKJMzQCudpqQYRgZFLUrMRTJARO1BzrZJMAxTyvbetdsjkackwf2oGJyJAo0j2ioTgYqVLCElSyEpAySaBgA2jBoXXG2G1OOrCUJ3Ua5+88RwSiyaC4xrJgVU3d5dX5QHFyE8hsKDY45x5dyPKYUWrfmeaq5tSLq+WtFmjWlIlS1EJSB7n9qtfu6NWp0a45cpo3CSkpwEj9I5UG54UvLfwdcf8gw8/ecRWjQWwvybYA8lDKnD8hR8Z8ScX4q6s3VwpAWcttehMdMGTVP5K3H/MfGlCcoTP5iecdqK6dTbtKdcMIA586DUu3ra3bSHVaUkgekZjnHtQqQ0+gLYUC3iNJqqbae4ldqfuUlKYwBsO1WC2UpILay2tO2nE+/WgANAmTgnYdaJwNso1OKSkCczv/s0m6fvgqG0NwR+bOfcUhu1VKlXC1OTuZx2FBC7wuYtmxH9SsR7UKw8oDW4cmYTgfzW+hn0/pMdsUpbUTpEg7xQaaWW9U6AI2rZbQUALakKTlJA2NEGzJ0pG3SmpaI/VMZ96D1DwZx4ccsy1cqSLxmAsD9Y5KFX6hM6a8XtHbmxukXVsstvIMhX7GvU/D/G2OOWnmNwh9GHWpkp7+1BvxBmKZp9Mkjbap09PnU7JVEY64oOVZM09E1rNnGJp6CeVA9aw02pa8JSJNcff8SuOJrUgfh24OAP1VbeIbtRSm0bO4lZGMVzt6X0NhmwbKnjseSRtJNBj91aWYh55IMbASflVe74jtgCLdlSiNipUA0iy4K47crVfrEpMKSMkn3q1FnbplKGkJjtQVA49eXHptrQb8iT9ab53GFzKmWzPISRVmAlJOlIAnkKjkAB32oKv7txV7Kr7SD/SKhHCiSC9dOOESPVt/irTCpAGJwaWsyMSB0oAbSllOlKQIxtSzEmOWxoyM5kiTsahKDqAIGfrQJeUpLiU/ojbv70YAKfQM8qYWgJECJ5dawI0A6ZzjegSQB6cD2zUKMpjUCAMmacETBO9GGQYwO+KBCEgJkRHU05LZKdoETTFNIb55FA4c6gST1oMShvSr8SFA4TowQe84+VMsrt2wuk3Vm4EPJnJ2I6HqK1Najk/U0CyYPP9qD13gvFWuMWQfZMLHpcTzSasFAhPavG+D8YueCXoubUaxs40Thaenv3r1nhnE7Xi9i3eWawW17jmg/0noRQc6xJG2afq0yScDM0lsYkTWjxi70IDCDk/m7UFbePofuHHBME1pN3IaecJSuTBgbHsaccjJ0ztS9CZ9JI59KBFo08l1y4fgFwCGuaY6/OnAlSgOZ9IisUYwmRNR7H1TiKADqBGoHap9UHEmsJlRJ9XvvWCAnVkgUC1qj0mRQ6FQcDGT/FGcETyPKiSmQJgDtQLCJyMnrRBPSOvvTdQRkpBA5GtZS9Q0g+5NAUmJCpxzEVg9JEcuvOpR6znp70ahAJ2/agXBnYH2pgHpCkk6j2qIjZWOVYVEZOYyKBDiloUcHO80uTzOAZ96e4pSkjG/KkqUOkxQYEnTPI0ClQM5wd9qhSuc7cqWpwmZ26UClk8jyq78FcYVwviwZWv/q3aghwE4SrZKvnj41RLEHeTSsqOCJHwoPR1XAtmCs/AdTXPvOuuuKUo5Jkmtm9f8x3SkApQY+NIOnYbgSaASSQZwSMTmhWSccoo1gJSTuOtIPc96CUxqmATPWhAkSRJO9HO3Lv2oFKE7Sd4PMUEkjeYzisUufY85pS1GcQSRvQ6oA78t6BhycYH9qErgREmMRWFYEQKW4uEyTuKAH3QPSrfaJ5UhDpmEH4TSrh4zIMftU2gKnIJj+KCyYEJBMkb9qzXOVQBHWscVpb0hUj5Vr26wt2DOlOSKDY1aEDqc4pawogaozQuXQkhIM1KNRRqXuaDFLMSrJikOrHPFQ86REgT2rUU6VbzPWgep0AYEYzilFw7TyzFL16syKLJB/agBROmIoFKnfHSjUJ50ATyoOrsWPPdCZhMSaU4ptriYYbkp0FROTpOMGgca1gArUCOSTWIltICRE8gaBrxUo4zPWlqCUnO4FTJglQjpzzSivJJMfDcUGLXByrlz50JVy5DnWKQuZGmN8GoKVDJ6UAKyoEkH3NQSe5jYdKwJMnQRAqNKgN8dqDEk6fTEDetZ5YyCNu9E4FjPTYwRWq8pZJMp7+oZoFrKScnbl0rasCkGcdq0ShZGUK3xFbLbgRAJ0mdutBsXb8AknMdImta0uQG31iCZAoLt0aQMRnFa9mldxraajUYOdh3oLGzCrlZk4Tvitu8fSgBKZ6GNhS1OItWvKaOQMnqarXnSZyDNBLzsmeVKBJ9u9AM701CcidqA0CTiKYMY+tQfSIgZ260KldD9KCJjBio1iQM96FSp25UoqIOIoOqhJMwqJ5CsQAY079etC4AlxQHLasVhwjoCZoBeO2n8sfOtdClOPKjCk5NMfWrUsTgTilMAEKURknqaBoScEkAxihWgEc9prFwSnfP/scbd6Xp3gqHfUaCFIB3xA+dIUk+roCYG9GUFSvzqGYxFab7q24AM+47UDF45nG9KUCcFUjvSjcuGPy5PShU4okknNBgySIn4VLjulHlpgE4npSnFqABB5VreYqVHptQbqkuXCgy3GpXfarNCW7K38tmCsj1r21f4FL4aAmy8wfmWognsK07lxSl5jagx17UrJrXUok7fGo1EmsklZoDRqG9bATgJx8qW2AM9qc2AoGaCF4HI+1K1R2pisgd96Qdge9BhIilqUJyahZIFSklIx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2536" name="Picture 8" descr="http://upload.wikimedia.org/wikipedia/en/thumb/d/de/Tesla_aged_36.jpeg/220px-Tesla_aged_3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810000"/>
            <a:ext cx="2095500" cy="2809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7200" b="1" dirty="0" smtClean="0"/>
              <a:t>KRAJ</a:t>
            </a:r>
            <a:endParaRPr lang="hr-HR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r-HR" b="1" dirty="0" smtClean="0"/>
              <a:t>Napravio:</a:t>
            </a:r>
          </a:p>
          <a:p>
            <a:pPr algn="ctr">
              <a:buNone/>
            </a:pPr>
            <a:r>
              <a:rPr lang="hr-HR" b="1" dirty="0" smtClean="0"/>
              <a:t>8.b 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Ovako smo počeli…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Proveli smo anonimnu anketu na uzorku od 38 naših vršnjaka, učenika 8.a i 8.c razreda.</a:t>
            </a:r>
          </a:p>
          <a:p>
            <a:r>
              <a:rPr lang="hr-HR" dirty="0" smtClean="0"/>
              <a:t>Učenici su odgovarali na pitanje: „Što znate o Nobelovoj nagradi?”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214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1143000"/>
          </a:xfrm>
        </p:spPr>
        <p:txBody>
          <a:bodyPr/>
          <a:lstStyle/>
          <a:p>
            <a:r>
              <a:rPr lang="hr-HR" b="1" dirty="0" smtClean="0"/>
              <a:t>Rezultati su sljedeći: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hr-HR" dirty="0" smtClean="0"/>
              <a:t>22 učenika (57.9 %) su navela da ne znaju ništa o Nobelovoj nagradi.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0"/>
            <a:ext cx="6213348" cy="387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5" y="283028"/>
            <a:ext cx="8229600" cy="4525963"/>
          </a:xfrm>
        </p:spPr>
        <p:txBody>
          <a:bodyPr/>
          <a:lstStyle/>
          <a:p>
            <a:r>
              <a:rPr lang="hr-HR" dirty="0" smtClean="0"/>
              <a:t>16 učenika (42.1 %) su dali vrlo malo informacija o navedenoj temi.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1"/>
            <a:ext cx="7391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Zbog toga smo se potrudili i napravili malo istraživanje koje će mo vam sada predstaviti…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7975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hr-HR" b="1" dirty="0" smtClean="0"/>
              <a:t>Nobelova nagrada</a:t>
            </a:r>
            <a:endParaRPr lang="hr-HR" b="1" dirty="0"/>
          </a:p>
        </p:txBody>
      </p:sp>
      <p:sp>
        <p:nvSpPr>
          <p:cNvPr id="1026" name="AutoShape 2" descr="data:image/jpeg;base64,/9j/4AAQSkZJRgABAQAAAQABAAD/2wCEAAkGBhMSERQUExQVFRUVFxcWGBcYFRgYGhgYFRcVFxcYGBcXHCYeFxkkGRQVHy8gIycpLCwsFx4xNTAqNSYrLCkBCQoKDgwOGg8PGiwkHyQsLCwsLCwpLCwsLSwsKSkpLCwsLCwsLCwsLCwsLCwsLCwsLCwsLCwpLCwsLCwsLCwsKf/AABEIAOEA4QMBIgACEQEDEQH/xAAbAAABBQEBAAAAAAAAAAAAAAAAAQIDBAUGB//EAD8QAAEDAQYCCAMFBwQDAQAAAAEAAhEDBBIhMUFRBWEGEyIycYGRobHB0RRCUmLwByNygpLh8RUzssJDY6KT/8QAGwEAAgMBAQEAAAAAAAAAAAAAAAECAwQFBgf/xAAwEQACAQMDAgMHBAMBAAAAAAAAAQIDESEEEjEFQRMisTJRYXGBofBCkdHhFFLBJP/aAAwDAQACEQMRAD8A9xQhCABCEIAEIQgAQkJXO8W6bUaUtZ+9f+U9keLtfJU1q9Oit1R2JRhKTskdGs23dIrPR79Rs/hBk+gXBW/pBaK/eeWtP3Wdkeep8yqTaC4Go65bFKP1f8G2Gk/2Z1dq/aCP/FSJ5vMewWbV6X2p+Razk1vzMqtYbA04uIgaarfoWJl2WhpbyGnM5rhVuq6ibtuf0x6F/h0odjn38VtB71ap/UR8EwOqHOo8/wA5+q6+g1pHYDRuIHkm1bE04uY084+ixzr1HlsanFdjlQHDJ7x/OfqpWW2u3KtU/qPzK6L/AE6n+Bo5xJ98kw8GoOxF4efyUY1prh/ce+L5RkUukVqZ/wCS9/E0H3GK0LP04eP9ykDzaY9jPxRW6P8A4HeqyrVw8sMOELZS6nqabxN+vqLw6U+x2Fh6TWerk8NP4Xdk++B9VqAry51mVixcWrUe48gfhOLfQ5eS7Wn68+Ksfqv4KJ6P/VnpSFznC+mdN8Nqjq3b/dPnp5romuBxGK9FQ1NKur03f1MU4Sg7SQqEIWggCEIQAIQhAAhCEACEIQAIQhAAqPFeM0rOy9UdGw1cdgFT6R9JmWVsd6o4dln/AGds34rze1WqpXealRxc4+w2A0HJcnXdRjQ8kMy9DVR07nl8GrxnpVWtJLQerp/hGZH5jr4ZLMp0UrKSsMpryFfUTqy3Td2dKMVBWQtOkp204RTar/DuGGq7DBozPyHNY7uTshtpZZTZZnuIuAk7DZXKHW0TBBGx+S6SlSZSbdYPPU+JUVS0pSVsXKPE3dsGORVJvNIB2cCAfMZK3St7x3mkHbMHzUxqJGyTAVTvYLp8oBxN+jJUf+qEGXNuHY5EcjqrbWAd4zyCf11M4XQeRUkm8N2I3XuI2W9hyPiPmpKgDxdeARoR9VF1FE/du+GCG2UgTTN4fhPwTs+2RYM628FuiW4hYtWmuq+2lubSORWXxWzN77DIOY25pJ2L4TfDOfqNV/hHSSrZyADeZ+E/9Toq1RirvYtlGtKm90XZlkoqSsz0zhXGqdobLDiM2nMeI25q+vIqNofScHMcWuGRH6xC9A6O9J22gXXdmqBi3R3Nv0XrtB1RVvJVxL3+/wDs5lfTOGY8G6hCF2zICEIQAIQhAAhCEACxOk/SNtlp4Qaju43/ALHkPdXONcXZZqRqP0wa3VzjkAvLLTa31qjqlQy53oBoBsAuT1HXeBHZH2n9jVp6O93fAx7nVHF73FznGSTqpqdJKxima1eMnNvJ1OAY1TtTAFI1USYE1GkSQBiSYHmt19o6popswAzO5OZUXDrMKHbfBce6Bjhv4lNtdcOJMYqt44ZS3ufwF+1zmjrlmm0AGE42lLgNpf65Ofa7ow1+SzuvTRaLxgkCcvHZAbS3Uts4+SY21bnEZFRsspOGhy8VWr03NOOija5JJGo22D6KYWsgyD+tFisq7+qd9qjBG1htOhZxQOEOAlVLS4GSABPv481l/aNdVZZaQ4fFKd2RULcGfUpwSPRV3tV+2swvDTNUziroO6uXplZ7JVfFpBBgjEEYEHkrjgoXtWiErDO76KdJvtDblSBVaP6xuOe4810S8fp1HMcHNJDmmQRoV6X0e44200r2T24PbsdxyP6yXsOma/xl4c/aX3/s5epobHujwaqEIXaMYIQhAAkJSrmenXGeqodW09urh4N+8fPLzVNeqqNNzfYlCLnJRRynSjjRtNbA/u2EhnPd3n8IWdTao6TVYa1eDr1pVZucuWduMVFWQ9qkamAJyyMZK0JwUQUjVBgWaPEnsYQ1zQRlLZJBOQcpW8QBlrxdfvO/IpjuGEU7zjBdF0axufZR2qw36bXNdeqtGIIiQNAdUWjwyt25RFa6ZbiMVU+1lTWa3XhdcANOaZVssHBSStiRNDW2yFJ14cDOu2fkq7qBUDrMXZCCPdWbYsDQs3GHMN1pvg/ddAPkTmr1l4w2sblZt12Qf8nDQrAZSD+ye9sUMs4JILi141n0TlTgxbTetVldTMOgtd3XAyDyVc05+ChocSLWmnWp3xGD2ifUjEKKlxq42KrHEnuuG2zgqvDl2QK5YBgwU4Vrpzw+qUW6nUZIIJbqDjGzmnFVnEEb6JKN+UPk0wZHsqcJlkrnI6Jbyio7XYaEIUTwpnFMcFNMZXc1WeCcXNmrB47pweN2nPzGYUD1BVatNGpKnJSi8oJJSVmew0awc0OaZDgCDuDiCnrj+gPFpaaDji3tM/hJxHkTP83Jdgve6auq9NTXc4lSDhJxBCELQVgvJukfFPtFpe8d1vYZ4N18zJ816F0q4h1NlqOBhxFxvi7D4SfJeWtaF53rNf2aS+b/AOG/Rw5kS0irIKrMU7F5iR0CQJwCaCnAqtiHCFp2CyENFRwn8DTr+Y/l+Ko2Yi82ReEjszE8lO/pA2q4guuaQeWgUGnbBGV+CwRUqOl5lKaVMuukODgIJLobO4Az8ymy1sObVv7tMZbiEloqMvkucC3QahVZvciV7fwmSHsIO5Gsct0MpwMVafxVgENAA0WXX4hippTkrDVyzUI2VK016jsKYAAyvDE/2THcSAx/X+U+hapOgxVsYOOWiQ2z2HrDFR7WgdpxjLe6c5Vhtqs5cWts1SqB/wCV9Q3jGrRl8E7jXDooX2u7TiG3dTOvkhhuU2NLSHDM7hTVTy3Xf6CeclW2UxTipQe66cCx2bTsUxlV5xgGdOafa7Q0YZy0E8jMgeMLPdaXYicPhsVOMXJcDLFV1J4kyx4yF3P+YfNNo1Y81B/qAIN5pJ/E3XxB1UTKs7q3Y7WYzRptLne/up1Xs8nFW+pN4NwnxEeuSzS5GJTInGY1hS9UMIMziDpd1J2UbbO5wMQNO8AfKUOoPks7XaEFu4zPgDAk7KOG+REj6dMHtCrd0IaAfNrjgNvFVLVTg4B10iRegE+QJwlTPsrpgEG/+Eh8kcwTomV7K5uMNxMYFrjPgCSpxaQL5kVhtxo1mVW5sMkbjIjzEheuUqoc0OBkEAg7giQvILTZXNGIjzEjxAOC7/oJxDrLMGnOkSz+XNvsY/lXpOi1/M6Xvyvz84MWshdKSOjQhC9Mc44f9ottxpUvF5/4t/7LkAtbplar9tqDO4Gt9Ggn3JWUxq8R1Cpv1En8bftg7NCO2miQBSJgHNOaFzWWkjVICogU9pUGBI1aFDo9ZO9VJe92MAmG+AWewqM2i46fxYeAGfy9Ulu/SRkrouWrg1JhNSkXgRg0mR4k5qjaXlwnVbFPttymRiT+vYLFq1LhLSlCTk85aBFR7nKRtmwkq5RI5I61pOOEYn+/krd77IZUqWYRGJ+Xhz90hluMQRhCuNcDJnLLQNH+Pim0qeInI4+QT3+8aLXDLBWqHrHUnS4YAZcuQKm47RcxjS/B7jABIkxsNk20cTawC9WIogYUwYcTJJxGKw6tF1d98X209C95c4jYF2QUYwUnveF9vkQV2xvVF7iRMTAPPdMq2UjsiSdSrdqLmtDaZDRvGPksm5Uk9sjWZxK0wvLNyZM+kRlmoOqcDn7bp7LQ4GCHP8oPhKu2Sm4uDnNiMhM+uysbcFkCzZhcYJzzjmcgpus7JZje3/LnnuXeyYc1JRaHG7jePdxwnY+KxN3yArWtqHEsyntOAGOeaS+09m+LhN28SYIGQ/hvfJB6vLtE92QBdvT6luk7oqBrTDiZHegCAdBjmd9kWEBpBk9pgDsCWuaYB3u5A5JKtlFLtA0wchcc0uA1cLpwA3S9S0GHGNXQJgaeJOGGxUbKTABoZ7WAy+ZzTTGRVbA1uPYA0N4SfDGSVv8A7PrXdtD2aVGz/Mwz8C5c6aTQcABzhX+jtS5aqLvzgeT+yf8Akt2iq+HWhK/f+iFWO6DR6shIhe7OIeP8VrXrRWdvUf8A8j8lC0qJz5c47kn1KeF8/q5m38Tuxwkidrkoco2lLeVFhkkp4coQ5OlRaAsMerFaz/urxjE4DcalUmvVwGTDsMMPkq5KwMp/6iQS0YAHH6eiW1NFSHNGIER8SoKlEMzOs+O/wUrHFzC4YOnEbN0VtksxEViWtwDiH7Zz/hN61xHa/wAwpBY5F68Z00jeOSlFVo7OwnlKnddsgVWV4MnL9fNadg4tTIILXNcDgTk7QAbLLNZkwC3lM+0KbqAS0zjjPwTnGLXmQy07gtJzjUcCcZzw9E99QDwTza5EDAQqj3TqqFul7TAUvlMqMjL4fJOCeXgCSp8cDM69cMlhM6zirjDgMCPFXeF2Z9Vwhstnwnw3TuKWMU3YHA+x2RKonLa+RXXBTBQ6pgWgRObuWwG53TS5IhDH/aMO72u7OED80eGm6WlXgCW3i3DGIdORPhqoin0i0YuaXcg675kwfgnYQdYQIzO+GMnVNdWPazOHrmpmNZJDpbhIBcBHLI3jsMFXqCNR4ZkeOxTSAW9glpVLpDtQQfQyoryS9gpLAz2Trwhcj9vOwQvbf5ZxvBZw92CeR/snNT+I0i2vVbHdqVB6PcAmBeOqx2za+J14u6TJGtSap7XgRL7hd966TAGeA3y9UOM9ps44ZQZyy5qgY0A7FPaw7FKyWHtdY0flwPvCWnXxxdVgyQbwn+Yz9UAICo7XVk6gQSXcxkBHgnOqTN6Q8nIZeZTCUJWdwM93EAYAOWc89zyTncUa0/iI1AKnfw+m7NvpgoqnB2aSImBoTz5LQpUnyFiC08ac49kXQOcqr9pLsC4gTph+grLuGlokieQ+KfZKb8Q110Rj9FcnCK8oWHULM0QDE5wMT4nZaIphVKbCHHU77q41+EQstRtgOdgMExKHKxTDW4uE7N+p+SpvYBbPZCccANXHAf3Tupp3gGg1HHKcp5MGfmlvPqODQJOjRkPoFdfXZZmw0zUOBeNJ+636qGSLZZ+0CzNl5vVSIAGTAfDX4LNfWNRpnE94frwVFry90mcVrcOs0EFQqWggStkyYSmkbsyPDWN42WvxjgsDrGd3UatP0WQa0OvXSQMA3KQPgCZKshJSV0STvwFSiRdkjHnl47bp9NrmG9TqNkDG49riBzadPJQNeMZPaMuPjqfcJXXQBDg5xiIBw3kkCPBWWYEjKbwJvht+9i57AXSe0RexOOoUDLMSJLmMbkC94aCRoJzT7rHTee1p1vA4gDCIBnwTGtYZvPa0iAC7AXdgYwxnBSv+WAVllJky0AGLxeA3yccD5JtagW4GDzDg4Y8xgnBjSYvNw7pJugg5kXohDKQvBrS10mJbiJOGmaau3YDr/wDT3bD1/shdb9hbsPQIXtv8VHI8ZnmfSqz3LZWEYFweP52gk/1Xlm1GwJBkawMjsur/AGh2KKtKp+NhYfFhvN9Q9/8ASuRb2SSPMbheW6hT2aiS+N/3ydKhLdTQtwQCDLiYIjQZY+qkcxgwdVDTqAHGNcSMioHmDLTp6cihtEiIBM5QJmfmsZaTdX2gHvwzDy5zhEIfRbEtqNfGBAvAjyIUTsJbE3dNidFO55d3mBgBwuzBcdy7HIaJZESVQy7HW03EZQHXv4cRBUb2gRBmRjyO3NK1/YxpDXty+c9u6m9U4zDXHHQE6clDj8Q0ISi8UNpuJgDFW2WJo7xk7D6pOSXIyvSBJ5qa12AMy72bgP1mrYDaYvRjomWZpguObvgfqqt/dcCMs7qWk0uIAzUp4Y4uIGAH3tAm1Xhousy1OpVu5PgB5cGYNxOrvp9UlnpF7g1okn9Ek6AbqKz2dz3BoxJ9B47BaFesKLSxhknvO1PIbBReMdxMkr2tlBpZTMuPffvyGzf0Vj9YXmSmOlxVilThTSUVfuCVizZ6YWpZneSy2FOqWnJozPsFmnFzBm5RqCo66T2Bnz5KlxfgTqfaabzN9R48uaZZa0ABblhtpyOI5qjc6b+BB3jwcW6mpyGxeu4zAZJ/qJ/D88F0nEujrXdulE6smAfA6LnKlNzXEuHa7pbiABo0bALZGakTUlLgjL2jC4XaE37uP5QAcBzTIBHZBwwIzx0Pmn39LjXbEucPUDNMvuaZbAJw8OY5jRWIkK5rQSIJI7JM4XtYwyGXirnAbNftNJv52nyaZPsFRAi6AMB9F0vQWy3q5fGDGn1dgPa8tWkh4leEV7/QrqvbBs75KhC94cQw+mVg62yvjvU4qj+Sbw82Fw815c4RMYyZ/wAL2wheRca4WaFZ9KDDT2dZYcWH07M7tK891mj7NVfJ/wDDfpJ8xMvWUrK7hN17mg5gFOcE1cE3iNwEDDwOM7yn1K7nEFz3ujK8ZjyTChMCanaXgQKj42vYeifTrP0fUbOMNcQPQKBoVqgzHwVcrILFlte7qSdScSVYs8nGPJVLPRnHT4lPqWljf9wPLdmx7rO1d2QMunhtWo7Fha3WcMPNWm8OqRJpvg7DTT2WZSax/abUutAmHOnLbUEq03iIc29tgccI0aNpVcosg2yTiDqz2wyk8U2jCGkjDMk6nmselRc9wDcSVZqWgAgh7s8WFxyOwnJWLTUZRaQwy52LnRkDiGj5qxOyslkawJUqtoNLWYuPed8hyWQ+peKjrVpKsWWjqVYo7Fd8jQ6mzdSymvekBCjyMV9eBKbQBzOZ9lA58ujQZ/JWmGE2rICyx2Kt0rUQVndZzUjahVEoXEdNYuIqW3WCnXE5OjA/XcLnKFckgNkk5AYrdslirxiGt8XCfaVm8OSflKpLa73OctVjcwwRBH6lVnBddbuHPe3tABwyIxC5q0UC0kEYjRaKdS+HyXRluKZXoXQqwXLPeIxqGfIYD5nzXD2GyGrUaxubiB/f4lerUKQa0NGTQAPAYL0/RKG6bqvthfN/16mPWTslEehCF6g5oLlennCb9MVm4Op4OP8A6ycSf4T2uQvLqk2pTDgQQCCIIORBzBVNekq1Nwl3JQk4STR4pVpkZiEyFtce4GbPVNOHFpxpmc2beLCYPi06rIuwvEVacqU3CXKO1GSkroYWpIUkYJqhckOYzFX6LMmDM58gq9mpyQAr47IMReOZ25KipLsAtd4aIGghZ14ucGjMmFJaamik4XS71Q6YDxOfsopbY3BErbFQa8vLBDBJ1k7wqnEql6oGUm9nAXRmXHP6KwQSMicZA3OTR5HFWWNbZwcjVIxOd0HMDnuUKVsvLEya1tp06QplrXPiXuiTOwPJYNorTkn2mvOqrgK2nC2WCRNZLNOJU9otIGAVekxriBUvXcpaSCOYjONk21cJNN0NqXm6E6jxUrJy8zGSUsVJXMNlVW13txuXh+U/IpW2o1DkWhu4zKNjvfsA+kyPHVT3lCx6baK8JNOTAmbUBViz0i50DAanQBZdOsSYGas1rYGtDQcNeZRKm+EBp1OLimLtEXd36nz0Cpi3GcXGfFY1W1zklbRedVJadRWRJHWWHibtH+RK0bWzrmzheAwjXkuE+wncrW6O2OtUrsp03GZxOYa0d5x8PckDVVPROpJeG8ilaPmO06E8Hgms4btbP/0fl6rr0ylTDQANE9e90unWnpKmvr8zj1JuctzBCELSVghCEAZnSDgrbTSu4B7TeY46OiMdbpGB5HcBeZWqzODi0tuuaYLTmCNPDERvIIzXsC57pT0ZFcdYwDrWiImOsbj2CdDjgTllkSuR1LQ+PHfD2l9/h/Bq09bY7Pg82DUrWYqV1nOJgjEgggggjNpBxBGoT6NIkjxXkpO3J1eS3Z2XGz953sP7pj3gBSVNVn2ypos8VuZEge8k/r0WpVF1gYMx7k5qpwmzy+9mGCfPRazB1fbd3tOXNTqySaQ2PeRQaBgakZ/gw054lYdd8qe1V5JKpVHp04dyNiG4SVOygmtVqzkAS69kSIE9qMMNt1dKTJcA5sBNAvYen0UNS0SmC0BuJKiosCw2nGZ8lXeBKmq29lUBzTJGDtsMjKr1CpRT7gKx2Cp2mripHvMJlho9Y8A5a+GvsFdFJXkwJ6TBSp3nHtOE+A0Cphj6h1DVathBeXvMNHdHhlgkp8VbldICa3W3JXYCUrIGqyx4CgfaNZWfaOIyYZ6/RCpyqBc1X1cQ0SSSAAMSScgBqSV6j0R6OfZqcvg1nwXnO6NGA7DU6nyWJ+z/AKFGjFotA/ekdhpzpg6nZ5HoOZMd0vS9P0KorfL2vQ5uor7vKuAQhC6xjBCEIAEIQgAQhCAMDpH0ZFb95TDRWG+AeB91xGR2dmPDBcZQhl4uBa5uBY4Q5riMnDwI8ZlepLJ470bpWkS7s1B3ajcxyd+Nv5T5QcVxuo9LjqfPDEvX895qo13DD4POa1XCVQJla3HuFVKBaKjYGQe2bjjpj90/ld5SoeEWG/U7Xdb2nfIeZ+C8rOnLT3VRWZ0oyUldGrYLJ1dEE5nGNzz5BZ1rqlxJJV7iFpLjyWParS1oxIWOmnJ37sRBXeqwBTKluYM3BNbay7uNc7mRA9SuhGDS4JItB8KtaraBuTsErrK498+TfqUtOiGnDDnr6lNKKzyMpkVX6Bg3dn6JRw0ZuJceZw9FbqFMJlWb32wFhaZgQBh6IvSmnBRB2KVr5AfWdgpLBVDGPfhgI9f7Soq2IVqw0GtpB9TBgcTjrGQRKyjkbF4dwc1f3tbBv3W8tyo+J8QpNlrBJHp5lU+J8fdVJDeyz3P0CTgfRuva33aLCQIvOODWz+J3yxPJXUtNOpK8/okVuVldlBxdUIAkkmAAMycgAMyvVOgv7PhQu17QAaubWaU+Z3f8PHFa3RToPRsYDsKlbWoRlyYPujnmfZdKvSabRqn5p8+hz62o3YjwCEIXRMgIQhAAhCEACEIQAIQhAAhCEAR16DXtLXtDmuEFpEgg5gg5rmbd0RcxjhZS3E3rlQujLJtQSQNgQfELqkLPqNNS1EdtWNycZyhweJcZfbKb7lZppE5YANPhUEh3kVRo8EqVDLivd61Br2lrmhzTmCAQfEHArn7d0FoOxpF1E7NN5n/5uwH8pauRW6XKC/8AO19f5NkNUv1I88p8MpUxiATuUw1JyyW/xboBa82GlUA2JY70d2f/AKWJX4HaqffoVRza0vHqyQuPPQ6iGZp+pqjWhLhkBhRvcoqriO8Y8cPioDaQPvD1CqVNosuTOKQPUBtTTqPVJTqzlj4Y/BWKm32C5O5Rk4q/ZuBWmp3KFU87haPV0D3WxYf2b2t+L+rpDm687+lmHutFPSVp8RZCVWEeWYdChfIEgbnYan0UVoNW21RSs9NzmU+y1rROH4nHITzhel8K/Z1Qpj96XVnaz2G46XWmT5krprLZGU2htNjWNGTWtDQPIYLoafpMr7qj/Yy1NWv0o884B+ynJ1qdH/rYfZz/AJN9V6FYrDTosFOm0MY3JrRA/wA81OhdqlRhSVooxzqSn7QIQhXFYIQhAAhCEACEIQAIQhAAhCEACEIQAIQhAAhCEACRCEAV7d3T+tCvO+Ld9v8AD8yhCorcFkORvC/9zyPzXoXCf9tv8I+CEJUQqclwpUIWgrBCEIAEIQgAQhCABCEIAEIQgAQhC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0" name="Picture 6" descr="http://upload.wikimedia.org/wikipedia/en/thumb/e/ed/Nobel_Prize.png/220px-Nobel_Priz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68334"/>
            <a:ext cx="4533900" cy="4451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r-HR" b="1" dirty="0" smtClean="0"/>
              <a:t>Nobelova nagrada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5720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b="1" dirty="0" smtClean="0"/>
              <a:t>Nobelove</a:t>
            </a:r>
            <a:r>
              <a:rPr lang="hr-HR" sz="2400" dirty="0" smtClean="0"/>
              <a:t> se </a:t>
            </a:r>
            <a:r>
              <a:rPr lang="hr-HR" sz="2400" b="1" dirty="0" smtClean="0"/>
              <a:t>nagrade</a:t>
            </a:r>
            <a:r>
              <a:rPr lang="hr-HR" sz="2400" dirty="0" smtClean="0"/>
              <a:t> dodjeljuju svake godine pojedincima ili skupinama čiji su uspjesi iznimni. To uključuje izvanredna istraživanja, nove tehnike i tehnologije ili izniman doprinos društvu. Pri samom spomenu Nobelove nagrade u glavi većine ljudi se stvara slika univerzalnih genijalaca i briljantnih pojedinaca koji su je dobili.</a:t>
            </a:r>
            <a:endParaRPr lang="hr-HR" sz="2400" dirty="0"/>
          </a:p>
        </p:txBody>
      </p:sp>
      <p:pic>
        <p:nvPicPr>
          <p:cNvPr id="14338" name="Picture 2" descr="https://encrypted-tbn3.gstatic.com/images?q=tbn:ANd9GcRK9rVz-Fgvdp4hkc-Y27pfkgdr-Qte8KnkLXlelHq5UvHTZTj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066800"/>
            <a:ext cx="2438400" cy="3476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s://encrypted-tbn2.gstatic.com/images?q=tbn:ANd9GcS4NOkdonQP2GyDyH2BU-2amliruH7e9pKuYhLWuZT6MFsNebT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572000"/>
            <a:ext cx="4456074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r-HR" b="1" dirty="0" smtClean="0"/>
              <a:t>Povijest...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990600"/>
            <a:ext cx="47244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2000" dirty="0" smtClean="0"/>
              <a:t>Nobelova nagrada nosi ime po</a:t>
            </a:r>
            <a:r>
              <a:rPr lang="hr-HR" sz="2000" i="1" u="sng" dirty="0" smtClean="0"/>
              <a:t> Alfredu Nobelu</a:t>
            </a:r>
            <a:r>
              <a:rPr lang="hr-HR" sz="2000" dirty="0" smtClean="0"/>
              <a:t>, </a:t>
            </a:r>
            <a:r>
              <a:rPr lang="hr-HR" sz="2000" u="sng" dirty="0" smtClean="0"/>
              <a:t>švedskom izumitelju dinamita</a:t>
            </a:r>
            <a:r>
              <a:rPr lang="hr-HR" sz="2000" dirty="0" smtClean="0"/>
              <a:t>. On je u švedsko–norveškom klubu u Parizu obznanio ideju o osnivanju fonda iz kojeg bi se dodjeljivala nagrade najzaslužnijima. Nobel je bio zaprepašten i šokiran načinom na koji je svijet upotrebljavao njegov izum – dinamit i u toj činjenici leži razlog njegove odluke da se nagrade dodjeljuju onima koji svojim sposobnostima najviše doprinose čovječanstvu.</a:t>
            </a:r>
          </a:p>
        </p:txBody>
      </p:sp>
      <p:sp>
        <p:nvSpPr>
          <p:cNvPr id="15362" name="AutoShape 2" descr="data:image/jpeg;base64,/9j/4AAQSkZJRgABAQAAAQABAAD/2wCEAAkGBhISEBUUEhQUFBIUFBkWFBcUFBUYFBcXFRQVFBUUFBYXGyYfFxkjGRQVHy8gJCcpLCwsFR4xNTAqNSYrLCkBCQoKBQUFDQUFDSkYEhgpKSkpKSkpKSkpKSkpKSkpKSkpKSkpKSkpKSkpKSkpKSkpKSkpKSkpKSkpKSkpKSkpKf/AABEIALYAkAMBIgACEQEDEQH/xAAcAAABBQEBAQAAAAAAAAAAAAADAQIEBQYHAAj/xAA/EAABAwIDBAcFBQgCAwEAAAABAAIRAyEEBRIxQVFhBhMicYGRsQcyUnKhIzNCYsEUJIKSssLR4VPwQ2PSNP/EABQBAQAAAAAAAAAAAAAAAAAAAAD/xAAUEQEAAAAAAAAAAAAAAAAAAAAA/9oADAMBAAIRAxEAPwCwchkI1QIJKBhCQJ6GQgICmFKF6UDQF6o9rQS4gACT3bZhV+d5oKNJxHvkQ2NxO/wVDl2Bp1WkurAPg+/Jk7bHjy4INGekGGEDrW34SYmIm1tqk08YxxIa9riNoDgSPBU3R7I9L9TtJHIjSRykLXM6NsrgEUmkt918Q6OGoeqCs1JHFScXkb2GQK4AuY01G7Jgh145gqG+Nx1DcYIBB5HZ3IHgr0pGlKEDgnhMaigoHNKcEwJQUD3hDcEdyE8IAlKlKYSgQhIvEppKCHU6OPx2KZSBLaLG66z+AmGtbxc68cA0lb/AezPAtDZp6oFpJP1Vf0Lph2og3LvSwW3psLdqAWG6NYVkaaTBGyysm4doEBoA4Qh0jKPKCHj8pZVYWxEiLc1zHOaFShrpuGosNrEy3d3z52XVzWXOvaBVaKzHTug3FxwM7Y/VBmcLjGVW6qZtvadrTw7kaFn/ALrE62Ommffa4gHSbFwMwQNvgtCSgc1OBTAllA8OStKYnNQHeENyK9DcEAShOKM8ILkCakN0wYuYMd4FgvOKRtXTfhfyugoso6a4mkGuDGWFxLgAT8UCB5rd4f2ntdSFoqbHN2kGJ8Vz/KcsIqEvBEEkgkhpDp7Nj/3iukdBOhVJmGq1nTUdWIDC4AaWNEDSBxJJnuQQqHtaqg//AJyWfFqAI7wYHitHk/Tp9UTUpAMPulpnzOyVk+knRR9NwNIhrTe7A7tAQCAbd49FZUejRqtpvplrKwA6wtYKYc6bghoDXiPiBvsIQa+rmE3abHzXPPae/wC6dO2x7jvW3wuWPaO0IWT6W5O7EYhrdWlrWy4xqDRYDsjaST9EHK6uHIILgdIcZ7QuN4B4G2zit8wjSI2QI7ot9EfH9DMP1Omlhw/S4B1au6qHu2FzqIY8NYBIuQ6Yg8VFBQGaUoQ2lOQElPYUIItNBKemFecmygY9R3lSHlR6gQBco2M+7f8AKVIIUTNvuHneBbvkQgnftbG4fW5up2m0bbbYG8roGX9NMB+zU/t6dJsBo1va24tvK487GsbRLXEk6QJgiZtv3eqbgcJTD3sY4hpAb2gIIMgzyJsg7g3HUajjSc5rrSHNO7/Km06baY7N1zvA5kBQp0tDWdWAKZYI0ki+zaDBtyVqzpKWth0yNv8ApBd5znmhhcbAKiyGu7ECsTtqDQCLaSbap3RPmFS9IekDXAjbI3c9yZ0Q6R0WtfrFZha8kOpgFtVrhdjp2Q4G/egvcHTq4XBmlXeXHDhzabnmS9oMUxO+8eR4LJtClZrmfXOsC1kyGl7nnvc5xuY3bBuUUFA8FEaEMIjAgeAnsCaEQIDvQy1SKjUJzUEcob0V4QntQBLVEzWoQyImd0x3CeE7+SsGsuhZrQmlqgnS4ExuBsT9UGVr5QZl7+yRsB2nntJ3WhAo4YtPZMW/FY7438titWthstABiSY2XgxO9SG0mF0m0Ab7zYCPXxQRnZuWgB4IdpDQeBlpHlMqyrZ31lEEe8TB77yPMEBMfRpWAAOkb+EBv0A+qqyASTyBA5i49YsgM4uqvLW++8hs8Nna8pVq7DNp9huxsAeAUnoxlnac8i/raf1UfMdVLGvoVIJc1tai4CA6nUE6Y+JrtTfAIERAEvVpzWoEARAUgCfpQKwo7UJgRg1BKeUPSivCZCALmIdQACTAA47FGzLOmUrDtP4DYO8rH5vm1Wt7x7PwjZ/tBf5h0poUhY9Y7cG7PF25Y/NeleJqyC8sYbaGWEcHHafFRHCSoeJCC2y7pA8lrH33A8uB8h5K5OZAn3o1Gdkmw2DjdY7CH7RnzAeZhdMyzo0yo0sqCA73XgXpuEw7mNxG8HigrKFUv7IBcT73dwnarvK8ie89rifLkh0Ojj6NXS9pDh5EbiDvB3FbLLKENQGwOUEAMYLnZwnifVZD2tPDcwwzB/46Apzv7Wp1/wCVq6r0fw3Z6z4vc+X4vH071xb2jYjrcwqPvbEBg5aG6PUFABmMqtjSZHwu/Q7lZ4LMGVB8Lhtad3dxVdRHZ5qPiWFp1juKDSp7WKkweZFvNvDh3FXmGxDXix8N6BzWKRTYhsCMwIH4qs1jdTjAWazbPC7ssJa3jvKTpbmgNdtEH3BJ+Y/4CosRU38vRB6sZVfikajXkHkYUfEXBhBGpi08VFxFNS6TngAPZI4t3d4KSrTkoK6tSIYXDa2/kvo7L8Azq21JaGuYx+okBsPa1wubD3lwZmFljhH4T9BP6Lo2SYbM80y+nhGtpUcCykylUrPGurW6ojs02kgNA0gE8tu5Bv8ANs3y3qR1+Jw7SwWIrUy9vygEl3dBlRclfg68fvVCozVZgeGl+9uproMb4AuomT+yShT++e+oNIhrYptBvqnRc/h37ioPST2K0XjVgn9U7/iqy+i6NkEy6med+5B0xfOee1Nbus+KuH/zVCf7lo6Ga4/LYpYltekx0sa69fDOkRDXtksPeAbLP50xnVjQ5rhqYbEGBqEbOKCQ1sXSVmCORt5ozW2TMQ4NpuLpjkCSTwACCFhWmS07lNp2NrEKDRe4va5zdMi43jhPNS31IJQX2AxwdZ3veqsQFkOtgStBkmJ1DTM2kH6EFBi+qLyahu8kud4m6bjGQAd2zzSMNi+mTfa0/VCxeIDqL9xAmOEIAYIdk8yShEnWRuEfUImDd2QmUPviPibbvbf0KA3V2QGU7qe9sBBoUkBcGyHj/vJdX9imJ/da9A7aNeR8tRv/ANMeuXUmXW79lmL0ZjVpnZWoyObqZDvRz0HWztSrxTKb5mxFyLxeN4jcgoOn2I0YCpxeWMHi8foCuM5wPs/4m/1BdR9qGJ+zoUx+J7nnuY2PWoFyjP6kUwPzN/qCCyYLBFagU3WCKHHdB9fDmgHpUbEuuVOgbdyg4gdnV+UlB6nVlwvs2q3y2poeCO4jkVQUK0Rv79oKt8PUtJ8EFFRoBzZYS143HYe9V2atsSRoqRDm/heOLTxVpgHdntASELNKlNzCDe1rfqgpsDW7KfUBjWNrSHeW0eUqHgnEAxEb5U+hVMWQWNa7RGwgEeO9LQpwomU19TXM3sNh+V1xHcZHkrGm1ArRdXXR/F9TjsLV2DWGO7nnqz9Kn0VU0XRsWyaYO8O8pBv5gIPoVeULJcf1+HpVf+Sm1x7yBqHgZCmEwg5j7QsZrxmgbKVMN8XnWfpo8lzzPr6Rxc3+oLRZnmHXVqlX/kqOcPlmGD+UNWZzgzUpj84+l0FvSbZSaLbodNtgjsagZjrMPEiB42VfjbUHRtAgSY2xvU/HmQ3vJPgLeqq+kFcU6AJFnVGNPd7x9EAcCANnbdvI90d0+qucMz4jBUbDMtLYghS2UxvN0Gfy+tLjbmpGMqDSe5QcLTc14Kk5sewSgycw6Oas8DUsqmoe0p+FfbagXEYg0qragGyzhxadoWlpPDgHNMtcJB71nMXTJan9H8zFN3U1D9m89g/C47u4+qC/1QVMF6Tx+WfIgqPUoQpeBZfTxBHmIQdK9lOZa8G6kdtGoQPkqdtv1Lx4K36Z5iaOCrGwLwKbDN5qdk90Ak+C537MczNLGimdlZhYfmb22ejh/Er32mZnqq0qA2Maaj/mdLWeTQ8/xBBinCLcrLO5m6a9Mfm/QrRYl1ll61YOxdNo3STysbINdRZ2RCfCAGfCS124/wCRsIRjX0sLnfhF42E7o4TZA5rQ4uB3W8tvqqPprTAwjOIrN/oernCyGgkyTc95uqjpo6cID/7mf0vCBuT1JpNkxYK3wwbtJuqLJKeqg26kOw7hslAFu2AkzOl9me5OYIclzXENbTvvsgxdTapNBtlHqbSjYYIJHVcCouNpSOYU2nTuEmJpO4ILToznPXN6qp940dkn8TQPULQ0hpcubvDmODmktcDII3Eb1u8jzduJZNhVZGtv9w4g/RAR1c0cQKjbGnUDweYIeAfOPFW2aZj+1YipWuBUdLQdoaAGtB5wFmekYLMQ1wLh1rWB4AkOjsGBud2QouL6QVCTTpDq9xcSC7uAFgUFtnuaCn9m2HVSNm5g+J36BZnJ2/vIvMAknibXRRT0NO8m5JMkniTvSdHWTXJ5D1/0g3VJllCzSr2m0x87v7R6nyU+riG0qZqO91ok8TwaOZNlR4IueTUd7zzJ5cB4CyCywlS3coPTFg/Y3RtFRhHmR+qmUTCj9JxqwTxwLPo8IKnopmTBLH2n3Sdi1QqjcBC5ncKRRzqsz3Xm243QX+BxXWAyILULOmh1Cd7XDbvmQvLyDNPi4AiN/gkpgylXkFhhB2o5KdViF5eQVOIZJjioeDxj6FUVKZ7TTv2Eb2u5ELy8g22f1m1aeEqNlrKrxa0gOAdHqh08opsbDZO+XRq+mxeXkFdjKSToxS7bjzASLyCyz/Fl9RtIWayHO/M47PABTaDYAC8vIJVEIGft/davyj6OC8vIMM8dlS6eGaxmojUT5BeXk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5364" name="Picture 4" descr="http://www.nobelprize.org/alfred_nobel/biographical/articles/life-work/images/alfre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2628900" cy="332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https://encrypted-tbn0.gstatic.com/images?q=tbn:ANd9GcSWk9R8eWK0sLTikdSIHpzjdRPwWC4uhiAZLhqzt__5WF6_jE8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124200"/>
            <a:ext cx="321945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362200" cy="6858000"/>
          </a:xfrm>
        </p:spPr>
        <p:txBody>
          <a:bodyPr vert="wordArtVert"/>
          <a:lstStyle/>
          <a:p>
            <a:r>
              <a:rPr lang="hr-HR" b="1" dirty="0" smtClean="0"/>
              <a:t>Povijest</a:t>
            </a:r>
            <a:endParaRPr lang="hr-H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457200"/>
            <a:ext cx="601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Nagrada za mir se dodjeljuje u </a:t>
            </a:r>
            <a:r>
              <a:rPr lang="hr-HR" u="sng" dirty="0" smtClean="0"/>
              <a:t>norveškoj metropoli Oslu </a:t>
            </a:r>
            <a:r>
              <a:rPr lang="hr-HR" dirty="0" smtClean="0"/>
              <a:t>jer su početkom 20. stoljeća, kada je dodjeljivanje započelo, te dvije države bile unutar jedne države, Kraljevine Švedske.</a:t>
            </a:r>
          </a:p>
          <a:p>
            <a:r>
              <a:rPr lang="hr-HR" dirty="0" smtClean="0"/>
              <a:t>Nagrade se dodjeljuju jednom godišnje na svečanosti koji se održava u pravilu 10. prosinca – dana kada je preminuo Alfred Nobel. No, imena dobitnika (laureata) nagrada se u pravilu objavljuju već u listopadu. Dužnost objave imaju različite ustanove povezane sa Švedskom Akademijom.</a:t>
            </a:r>
          </a:p>
          <a:p>
            <a:endParaRPr lang="hr-HR" dirty="0"/>
          </a:p>
        </p:txBody>
      </p:sp>
      <p:sp>
        <p:nvSpPr>
          <p:cNvPr id="16386" name="AutoShape 2" descr="data:image/jpeg;base64,/9j/4AAQSkZJRgABAQAAAQABAAD/2wCEAAkGBhQSERQUEhQUFRUUFRgXFRYYFxYWHxkbGhwXHBkZHRwYHSYgGB4jGRcaHy8gIycpLCwsGB4xNTAqNSYsLCkBCQoKDgwOGg8PGi8kHyQsLCwsLCksLCwpLCksLCwsLCwpKSksLCksLCwsLCwsLCwsLCwsLCwsLCwsLCwsLCksLP/AABEIALYBFAMBIgACEQEDEQH/xAAcAAABBQEBAQAAAAAAAAAAAAAGAAMEBQcCAQj/xABHEAACAQIEAwUEBwMKBgIDAAABAhEAAwQSITEFQVEGEyJhcQcygZEjQlKhscHRFDPwFSRTYnKSk6Lh8RZDgrLC0nOzCGOD/8QAGgEAAgMBAQAAAAAAAAAAAAAAAQIAAwQFBv/EADQRAAICAQMCAwQKAgMBAAAAAAABAhEDEiExBEEFE1EiYXGhFSMyQoGxwdHh8FKRFDSSJP/aAAwDAQACEQMRAD8ApsIhW8G7ph3k+OQ0Ajy8MTPnI1FWuEtWiXZFysDDbeLUgER6T5TFU/DsebZWxfIBWfdBOhBykHUroDpGkirfhHDktZsiuFfKRMZtoMg9PM1Z0KjgmlG7X2lzXb+0cTPc1vXufqSQle5KfyUstemuzmUM93XuSnYr3LQsIzkr3LXeWmcRcYEBQDIMzPKI2PnVWbNHFBzlwi3DhllmoR5Y4LdetZj5TXC3iQIXWTMhh0iPvqRirzeDwz9GkwCOU/6Vz/pTDff/AEdH6KzV2/2Mm3SyVxfxJEwhKzoTm2mPwqSVrXg6qGe9HYyZ+lyYK19xnJXmSnYryK0WZqOAtOpg3InI0f2T+lCXEu05GLNpDC2yAY1zHTNMDlMb8jRNwftD7rEnwsVjz03Bkjy6xpXLzeI6JaYqzqYfD3OOqTo7y+VLLRQ3d4m00gZ1Ii4AdiugbaRPWhK3j1L3FOmQgEzzKho28xVsOvxOGuWxVLoMuvRHcdK0gtetiFG8jbSRJrwYhPP/ACz8dai8S6d/e+TC/DepX3fmv3FkpZK7S4CxUbgAn4x+tOZa148sckdUeDHkxSxy0yVMYyUslPZaWWrLKxnJXeWu8te5alkoayVzkp/LSKUSEfJXJSpBWuSKNgI5t1wbdSilcZaJCKbdcPaqUVrh1pgEBkpVLNulUshC4V2fAY3bhzFh4VliFB6SZq8A0A6CJpwJXQSsuPBjxfZX7lkskpv2mNhaRWnStIrV1iUMZa9y07lpFaFhobddB6fmaHO1Lw1rTTxz/lonuLt6fmaGe1qEtaj+t/41zvEH/wDPL+9zo+G/9mP97FWMaMqrrKz8ZPr0FSWxABXWfdOh2jcGOc8qgraaec+h86k4pGmCIjyI+P8ArXla2PX/AHkjzE8QLkuJEnNvGmkbGjTfXrrNAT25EAGI0MRpFHfDmzWbZ3lF/Cuz4RKpSRxfGY3GMj3LSIp7LVT2n4l3GHdgwVz4EJ+0dj8BJ+FdyU1FNs87CDlJJGR4/EEYq6VOabr6jWfEY9aKeEcRVFD4gEKDyVpHSemoqH2f4aEuupNhyuaWLsGEDUqIggGek70W9lM5tg30dHYZS2hR+fiUaeR9DXmMktTs9TCNKiThPaXbRTatEMGEqpVVg6bkTIiTy++gjgHGLjtefMwNy5mIDEanyB+HwpjtXimGMxJa0LTHkuxjZhy8UA6U97PD9NJ2V0M7QdYPzg0uRfVsswv6xMKSt0CWvZWy5gpdp1gRoDBHQ7VHxXEL1slS7hufin4zsfWr3gAQXL1q8rNcxCvbHuk54JXxcmJleQObzFUuKwpaxbmZzOF293QsNNff69TWOlR0U3dMusBjVbElbZBtmwjQBoHy2+8Hrnzz51cZKFezS/zlYn92QZEa7wNTI0309BRgFr03hr+p/E8l4kvrvwQzkpZKey0stdGzmUNZK8KU9lrzLRsI0FpZady17ko2ChkpXBt1Jy14Uo2CiMUptkqWbdcG3TWCiIUrg26mG3XJSjYCH3deVKy15UshO7uve6qQEr3JSWEjd3SNupJSuSlLYaI/d15kqQVqOMba/pLf99P1pJZYw+06LI45T+yrOrqe7/Z/M0GdvsabIRgATlaAfVaNXxCGIdDoBo67/OhDt5wpsQqi34iFIOWG3ZTrB026Vzusywlhe67d/edDocU4502n37e4EsTx11towVZO+pjUEmD5VY8W7TXGuYdGW3paS2YJ2QBee561GxPZW4bSoEeRlmQYEDrTmK7Ou1xGCPCGTKkbkHrrXAWjj4/wek9vn4fyRn4y/eZIXLlBmddhp6VpXALf82t+QI+TGs9bs6wu5wlwAIROUydNBE/fWjcA0w1oN4Tl1BIB1JPPbeuj4fKMZvfsc7xJSljW3ck3AACSYA3JrOe2/axLwbDWrWfUS7SMpGxUb/E9dqt+1Ha1SCtpgQJ13kjSfSdB13oU4bhgFN148Rn1b8d61Z+rtuMeDB0/SVUpcj3AOyN6/bZReVS0FvCCQAQRLaHeNJ5UQ4HA8RwLBUy4q0CD4W1kzpDGfl0qw7JYYWw7FtbhlhG22lR+0+P/AGZluoxInX+PlXM55OpdEL2gcNN/Ci+9m7h7tsbMNGWRIkbETInzoM7L4s21vFRmIVYExOpnXlpW0cC7fWMTY7jEKLiXFyvMRB5eY2oE4j2DOFxNzuQz2LiZrZAZo11QkDSAZBO4I86NLTTGi3qtEW72tPdWmNpXnLv9SSpUgxOhr3iHaRzdCss5g3iBA93MSAI8vvpq52YudwqBGzALPgeNDPT0rnjXBnVluLbuMFJJ8FzZpBjTXf7qzaYPb4/wa3Oa3+H8lt2Z4p3mNVMpXIDPikNKHUdBAo/Nusr7P3riYtHSxeLNCgG2418QkkgACG38q1w2/X5V3PD5KEGvf+h5/wARTlkT936kbJSNupLWvI1yUro+ZH1Ob5cvQj5KWSn4HUfMUu7plNPhgcGuUMZKWSn+7qEeK2RiBh2fLdZcyqQdRrAkc9D8qkpqKtsig5bJDot113dPqle5KayuiMbdNm3U0pXBt01kohlK47uphSuTbprFogslKpZtUqmolE3u667upC26Xd1VqGoilK8KVKNuuTboWFIgYpPo3PRW/A1lViQBB0ga6/nWt8QT6K5/8b/9prKLFnTaZgj+PWuD4q7cfxPReDbKf4DjLtJ1rpLfUz89OdcWxrEeu/WniK4h6DezyJ/2HKukAOmvzHwrkWvWvTYH+m35aVBrOTbPmPjO3+9VPaLiHd28q+88genM/lV3dtKFJ5Afx+VAXFMabt0np4R6CfzrRghqd+hj6nJoVLljNzENkCz/AByFEGDdntWrYO0k0MgSaI+DNKkTrFbGjmphHwbGQupI1IOmw0qB2t44gXux455dP0rq9dUqcw0jc6UGcUI7wxtUSthLTgGLXvBDd2Z0nVfj0ra+C8KOIw5tX2XUfRuDOo2g+R/OsMtdnrjWlu24cEEkDQiCQRrvt1on7De0i5hGCXPHamCDuKDrsMri7L/ifB7mHulLqkEHQjZhyIPMffUC56eemnTp/Gtas+Jw2PsTIIYeFhEoeon/AGrO+M8Iu4e6VYSDJVhoGH8RpWPJj07rg6OLLr2fJWNYYqxGbKoloGwnU6nxaSYHSm1S54W1KnxbRpMA6EjcbzBmRUbjOGuC3duI7Jltw6ifECwEadM1SuyOKD4NrY1NtEmd5JJj4UUvYbFk/rVEddyRBJ18ydq4unrJ5bHzru5aadB99N3MOSNZ+dVGn4DD6DltvHy51q2COa1bbqiH5qKyq5aldttz/HlWncGvn9htOFLkWAQoiWKrsPMkffXV8MlUpI4vjCuMfiLjLZbFzxi2WUqrkxDNomo/rEVnHZXG2ruLsnFXr738OrxoH7yGbQP7xUKCQG+esVYds+16XsBHu3TeSbJIDpkILZhMjxaDQHy50IcNtWRildC4W3YRmyuFKuFC3dWGoz5j6GtfUZdbVGDp8WmLs3DD3VuKHtklWnKSCDEkag6g6bGnMlBI43cwWHW6jpetE5zYeFuorsSzBgfENTuPrCve0ftYw9u2P2Y95dYAwVICSNmMxmHQTWnH1CUfae5kl08nL2eA1KVwUrH8L7ScXfvDNcCLlPhQBRpGpJkk6ffVrb7Z39jdfqCVGoETy13quXXxT2TLo9BNrlGklK4a3WcL2xxBMd6wPKVI0ri12wxRkd6206ry6+dH6QivusH0dP1RpGSlWXv7Qr66G6QfNSPxpU//AD4/4sH0fP8AyRs4t0u7rj+WMP8A01r++K6Xilg/861/fT9abz4eq/2Z/IyL7r/0xG3Xht12MZaO1y3/AH1/Wuu/tnZ0/vL+tFZo+pPJl6FfxVYsXT/+t/8AtNZPYWPOdNa1zjTL+z3oKn6K5zB+qawbjfaO7au5UFuCoOttfzHlXJ69ebOKi+x3PC35UJOS7ovzhuYHOnEt89PhpVfjuM3RawzIUVrkZj3VsxKyYGWkeJ3Fw9x1ZWYSVburaxtpliN65nkScdXvo676iClp91lpcQLH4kUlSTty/j8KawHfq30t1XERAtW1gyNfd6A1C4djrrtbzXiSTOXurMRJ0zZZ2FWf8TIpOPorKl1uNxUuzdEnimGZ7LhTARCzH+yugn11+FZuDWpWrufh2OuTqVcgwNpCgdPd0rLFFX4Y1EyZ56pWO2QZmr/h+mU9TsKn9meGWrqhSskxOsRR3gPY+93WzeVP7alvwIpmylIDcXhwyk9aG7nCbl26yopaGiYMCPPajvj3YfF4I+IJcG5NszoPIwZ8qpuHuyWFdLt1S1xWKAgIQzqNREzliioyduPYOqKaUu5b8I4d3FlLZ1InWOZkn4evlQ72v4FlJv2xoT9IB1+0I61fcbuMFuMt/EIwQkKrgLoD1E7iu7lg3rNvNcv+K2JCNAaQD4gfe/3qmGKalGX+Rry5scoSjX2dgX7K9rXwzjKfDOorSOL8TONwb92QGgMpnYggnUdRp8aBOH+zDE3ypXKk7gy0fLf/AFo/7M+ye7bENiG1EQoyRPMEkkGmkr+yZouuQQxlu5+x3e9yh32yjeXUmfPwny0qR2KVmwuIYhUB8IhYkqBLakjptG1GPGPZ5fwaO64q/eVhEM7FkGskN6E8uXOs9wGMupj2tC/edAnhzXGbkrTvG5NBwloky+M4OcUiVwmzdEi6ysIA0JkleevkeVS7q6nmIidf4mqK3jriY9UF68yHk1xm1Knz60zxHiF23jUUXruVmUlTcYjxEyInbypZ4J6nb4RdizwUVS5Zd3RJjXaTFah2QWcFY30UjXyZhWJ4/EXRiWIvXAqjNlztyCGIn+ttRqfaomDwq2QGe+ueZBIEklTJInQ9eVX9J9VPd8oydd9dCkuH+5W9u+y1z+Ul8TXFxWaJhmQ5CNtPCsgjXYdd86wOJ7tyWmCrKYOviBG/XXnRTgO1eIxWJL33PetZu27DaAW3ZTHhA5xlnzB1ihP94yiACYHQdB6VdOSk20ZscXGNMNbWNw97hgv3IbEYUPYCnXMLxHdOZ3yRcI846CgUEVfnhnc4XFd5EZ7KKdZF2M5X4IXDecUPHypEMiw4LcHf2yYjY/I60b94oZSUgahSYI2LbTpIWgLhj5bts9HX8RR/nYMvhlSwHmJ5/CYquS3a9xfDt8RgEZ1lYmQraHodp8qctqM8ZDMEAmDIBBMa6bg1zcxTi6ENsZJjP6g/npXQc98AVGUkiQDI0mducR8qSTtP4ev9ssjFbb964K7E2cx8WEvNGgI1016NXtT71oyYVI5SuteVeraun/6RQ5JOrX/kn3Gvz+4J0I/ejr6cxrXaYS4bRORh4wMneeIzrmBjQQJiiFsNG+FXnzTndA68m8Poacw4VDmbAo8BgQWWJzZeu4bT0NU+Sq4/M0ee75+aBrvrpMmy40I3894C9DPpTeW4QAbN0az7x68zl21n0Ioz4twa4BJ4eqKCo8LodfCdw0idvQ1VpglgThSZiPpBrLGPrc4K+gFL5UX2/P8AYbz5Lv8Al+5TYvA3Fd1Np2Oi5hJUb6jwjQTr8Kh472X38VczpctKIjxE8iRO3nV5iMd3Fod3Zu23jKtxbpV/FIze9r125DrVc/Gr+mbFYzXb6Vj15gDp91LpUJKkDVLJHd/kPv7N7txLSd7bXuRqSWAaAU0012keRr3E9gmt2/2drtvNe90y0amGOo2UAE+opn+Ub+s4jGef0107TvA02PyqPib5MM9zENGoLXbhjUTAOo25dKiyPTp7X8wSxvXqtXXyLfA+z/FWXZrl9b0yAqi5odwdj6ada7Hsve0pfvkY20LQFuSdGMDlNQHzm2rlsSUYkBmvXgCRvBzaxFMtiQSbZfEZoPha7f5b/X1FOss1Jve+/wABHhi4pWqvbfuQuz+NA4Nj5H/JAB82dB981m6UbWrmXguJjndtK3weY+aj5UEWzVsOCiQa+z+/9Is8q+gOzvEgAAedfMXZ7iHdv8a13s12kylZM/xrpVfDGW6Drt3hVa0rRrO9ZSeyUhhDk95KkACFBVhqdSZkbcq1TH8Tt4gWwWELM6xJim79+2inKBoNKdSkrruBxTq+wDWuzWZpuKvxAP4+tWi4W1ZAJEmueI8Xg6n01H50OcU4+APEfnSe4bvYWDtHlHhIUco0H3VCu9s7aH6W+FJ+qviPy3NZdi+0ly6cls6cyNgKJOz2Gt2EzlZuEe+0E/PlvyoOwmi4vjQZcyXjcXKCc65SummlBFns5hFvG8t60jmfC2ItLE+8Mu6+hqV+1DKTM5gZ+NV9206nZY2mNTuZ+6luTTrjuPBK1br0HX7P4E3e9OIshwoyn9psxmHUAExqedP3uz/DLjC4+Kt94AQCL9vLOpGmWefrUV8O+VWkZTHWZJAjSuLuFud2LgIKkmZBkQTPOpeRvjlfIfTjUeeH8x69wPhrEs2JslipUxiMog+QtnbSgztpw6yl1Xt4mxcVhBFsszAiJJlQIMmPSKKWwjlSysNM0ggn3QPOedCHaiQ66ZvCYZjsBOwn4/Cmx3ab4YMsY1JJ7rn8SPwW4cORfRbbmJTOC2UgxmyyBOnOYqy7N4DCF5xDHKdwAzcwYhRtp1qhtqReykxJAgHTXXT50Tdm8Ip7wETDN8qeWrsUKuQ5tcT4GoOdbhzNmb6JiCTuSuxPnFZv28t4HvkPDiTbZPGCGXK+YgDxf1Y5mif2d9iP2wYgHw27TEMeZkGFHrFZqqCDmLAx4YAIJBAMyRAidpqQvuwvT2Q3baCD0M1piC5EqQdtAJmSM2pPSflWZldN+cR+daXbtu1hCreI21KwSoBI3O9CaVq678j47p1fbgkYzDPoV93MunUZoYzOmhJ+FcYvDupGXUSJGkR9bXf5UuJYe43uOwMcmyid9RzpvH4dyQVYyCIOYgbyQRzHKqlTrjh/1+8vdq6vlf1e4jKj3Bm+Gvh26ApMV5Q/xi/eW54b5QZV0zMOUHQeYpVfFql7KM0rt+0zXrfDrTWxktYwkknPleCoO0R0++mrFjDquS6mN7yWJygr4STl0I66ExXr9oXyIMPi2bxqLqsgthLbGHYeMyQANOc1IsYsXFD3sflusCDFotsdBmDcxEdDVOuFNpqvwLFK1af5kTG2LQuEBcaqwvgYMTJI1257D4Vzi7eHzEouLVIEAqT66xzg/KpdrGK6k3sc4uQZhAwJBGUDxTJgH4UG9tO0CKHsJi7jhlOq24mG0UnkDvptr1poLU6X6EnJpW/1CzG+ya9iLlm8LiALbXIGuP1DSQE00mR1jpVpb7A4sKLaXrChQ0+FmksdCCU5DSPOsv4f2zxL3EtLj8YwJYATl933ddxKj56Vf8LfFX+8Y47ELkcJBu3GkkDXQgfWq9pqSpGXWtLTewbYb2b4m2LmS9aBcROVjA16jzqp412Fu2QrXbyOWbWEI3Ycv+qqXDW7126LRxWIEq7T3136pUbBhvm68q44pw9lIU4i68siyblzSWA2L/xFVOL00l3H8xar718gww/ZFsRZSwLiqLUnPlJzZiZAGkR1p3H+zXxG6b6IFQ5otk7Lq0lp5TFB2L4ILQ1vXGkxGe6Nfi5+VC/EOL2LZVW7xzdVWlWcxmkMpVn1IYaEHUHy1ic025cvkCcWklwuB/heHt4ng2NVHhrR70giJytmH+WRWcKda03hWCTB4LGYdjcuNjLA7t1tMoV1k92xbY7Enzihbg3Yo3lY3Ly2SGjIQWP9owRA5cz5Uykop2xuQfttGtEHCOOMm9dcZ7D3cKyB71mHPgeWg/HLHP7q7HYfE8jZP/XH4qKDafDBTRf4ftSSymY11n08qsv+LxHvdN9PWRzoVTsJi/tWv8Q/+tWGE9mOIYnvL1pI399z+ApXXqMrPeMdsF2tjMQdz91B2P4m90ksd60zhvsusA/Su1w9Sci/JTPMczvUb2m8Hw+Ew1pcPbRe9eCQsGFAJ1Ou8bmljNXSC4OrYK9lMJJkga0WY2zC6aaTHkKGOEY7Lb097+OtWOHV8RcC6xux6Db86Z8ioKOyF3Bd47Y1zlUQlsLdMzuxKCBG0TuTRaeLcE+y55/u8SaAV49hLz2LWH3VmzAArICNuTv4oNXfH8RZGFthEIuB7MsFifEoOvnTRg96EeRbbFtxPj/DMoFmy5E6jur3lBE6da9wfanhi2yLmHZtdAtho2H2iBvNUHGcZZOAvpkPeoslgq+GWlZYmdh0p1+KWbOCvJcQkujlSAvNOpM71FjepOw+aqaovn7ecKXbB3D/APwQf9zVAxXtL4TaAL4AmSYLWLGnkNTVT2Xxwt4czbDG8iBJ05EcxrqaDuI8MZsIoTxXrV0L3YXMSPpcxHUA2/voqLpWBT3aIXa7jVnEY8XsNb7u24WFyqseIxounuxRv7GzHEXUgGVaZ81B/KsvOGeLbhWIVQSYMCHgz8So/wCoda1P2b4dbeOwt0N+/R80kRmW41uB6rB+dDJwPEOuxGAFrF8SVfr3jcjaPpb6wI5QB86+d+JcNIu3wBPd3LgYCTGViJPlpv8AOvpPgoKcTxQjRleDPMNbb4fvTWIcU4fc/lLEBCfpMY6ZFEsQbklhIgRnA1OzHlNCHcbIgIMUfYXhT4jC2Ml0rCiSBPILGh8t6jL2AZbrKzRkYnNEAwfcUNGdiNZkBRE7wNDs+z4cQ4bhbXfm01h7xHglmVyp90ODAka+Y608oaqBCVWgVxvCS1tVJnKuUmG3gAkfKaj8W4Abi25uMkAgEaBtgd94NHz+yRr3DsNhb94q+GuXmU21zZlcyJFwrH31NwnstW9gMNhcUVD4ZrvdtGaQxkmDAE6aGYjc71S9qit69368Fmu7dc+8xzifAbl5gyI7gZlzKjMDDvzAiva27sCFwuGa2QI7wsoAgAFEkCf64alVikkqKLb3M04Lxm3bdWdLpIhpzrBIBIUiCRvr6Cn7vbC7bVLdsEooIlirN4pzAyBM8juKMrXsytrItX2UG4LmVrZYKQCFylnzDXWCeQ6VBPYLDWsSIGKdoJY27Je0mcnUhmJBEbSeUCuf5ajsmSOKTKa1x7E5O8Fm4LeXwuFJUwTBEAjQk0PXuLAhiSmZ85Y6wS5QkmdtUXatiwPCVEDNdgaEG0yyCDEbgDXUCdV1iDQle9i2Ea+bi4i8CHkoVRxPva5twaaHs/eaDLp2APC+D372IF+3lulCWuLbBYjPm1hQefp91W2Fwl9HuI9rFK125NuEuCSotnaNdJ22rQOzXZjDcKuMUNy++IyW9UtKqZdZgQD7w112on4desNbD3LdpCkwpFsm0I+1uZgma148y41WwSwSa4MixPCcUjrcTDXzCPooYSSU0nTpOvSpV7g2Ja2pazcAz25LaMJZdNT+FapwHiS4jvCoSEcgAQdORMgQTvHKu+P3ALLhgsKbRMMoI+lSDzgc58qs833ElgcXUuTM17OYif3TTOmZ05QRu3WPlWZX+GlXlwMxg5RrEgnQmZOafSvp+7jLJdG7214C3115iOvQ1kHtfwyvjle3qr4ddVOmYFxExExGnmPWklk1BjjUaozrG3SFEwQskfl8K77OYtgdN9id9zPX4fH4VC4ucoy+fukRA5b6/lrXHCuRkgyBp/v5Ty2oVcBrpmi8fAxOCs2m992i0eQdVzKpnbMJHTXegDAcVuWLmVmdMphhElSDqCpIn0os7Quf5Ns3M0lMSNp+y2uvoNfOmeIcOTiVlb1ogYpVi4sgC5l5no0fwNKXG0lT4Hnb4JeF4liXUNZazeXSQGCt6FXGh+J9aI8PxHiLJphxbJjxs6xInU5Trp5a1lmFC2Xi8lwMDqpY24+4H760LgvaF7llBYtNbVfeuPca4IjZFb3j+FLkVcBg7Cjh2DdWBu3O8uRJ0hV/sj7W+p+6az72p8W77FWrQEC0nzLHf5Ci5MZJWwklmJ7xhPgWZ8R3zGT8aC+LcEe9jcRCmLWUbcgoikwr2rYcr2oquH4JiyoqlmYgKBuSTAA+da32S9k1xQL15wjFICoQwgwwYnrMjTSIoG7P8GdQb50t4e7hzd2917gV4B6Dp1reey/Ehew63D4S7MxBL8zOmfUDXQbREVpV3aKa2AnhvsOs2rq3e+uswJMeADYj7HnRHiewCXLPdNcuZNDAKDZgw1ydQKKe+X7Q+Yrw3F6/jR1NA0Iz/B9lsPcvXsObzlb9vMFVolFPdu2YCDmYaQdlq5Ps5wxUK2YqB7uZxyjcN00q2/kaycSmIAAdLT2wQI0Zlb7vF/fNWJuL/E0dT9SaF6A1e4Nh8KtpCclvRAS5RVyjwAlm1kwvmTVbxXscr2cR3alfC1u0pUmHLFu9LTm99zvpRRxfhVjEp3d1cyzmE8iJg69Jn1AqcXU6RPy/WopN90NpPnXtDwO5YFvRzaaQ7Q+VczZ0YmNylw66Tlp7gOKNt+Hw0gYq6pOmoz2CN9vemt+tW0QtlB8REjloABp6CvnPil8W7xAI+i4ldgSNjlj/AOsUk6aDFNGsJicvGri/attP+Hh2X/tes/v9+nGMQLNouc5YkFlYByobKwIicxkQZgdNC/iGIy8atsJKvbWSNQDkxA1I0+qB8RVr2Za6uOxL5GNprahX3BYM0jrIHlzHWqoPcsmtilXs8164spkVB3hgOD3xBOwgN4tzrMDevMNav3e7u4chGt3WgjUER4200IJmc0SR1rRsPjGcgMhAM7iAI23qh7NcCWziOIKsG2Xtm2pCwpe3ncL5F2mtadooqiCmKxvuXbzkiCGW1bT18QUgbeXyqm4xj+IW9DiXbxAoUVNR7wBGXQiNQfzrUUywNFGnlWYducJj8XcAXCXFtoXAyXbQzifCWkyNpgfaquWpLZjpx7oEuJdsbtpgmQmASWEeKWYztvrXlPHsBiX1fCXc3/yp/wC9e1XHzK35A3HsvmG3/CmNP1rehBBzHWPI+712qXwmzfV8VhWUZjbVlckZGzqygbaweke750WltNNJGhAB+O2tV44OSwd7txmVgynKiwQHEEKsMIc6EdDVGLpYY3qQ0XVg52qs/tGGXFA5LVqwxZW8J8JkxptpptQeO2mByIgtFlKlXud4wZWckENAh1ANsgrJG3IkbDbwiC2LeTMoEQwnToZ3qHc7M4UtmOFsFtszW0Y/MjzNW+TDW5NXYtegG8O4VbxV27bw5KJYFtWDnvPEQTlBkgkDUkE6MBTnGex4tIW76wrDxKrArnURKghpJI0kA6kUdKqroAFHkAPviqbFWWvNcPcXCAdM3d5bi5CuTxMcozeKYG9IunxqWpIFK77mdcUxBGDD2+8/nKg2wIUgB1IAP18uc6xqpI2Igy7L9lgyIcQzXBdso+odMpBQwSG8Wvp7tX2H4QLZQkDKiBFEgZApJWI3EaH0FQO2HakcPwbXVXMZyoIgFj+W9Wyxwu672SnJ3LksLz3UukBSbemUyvMajUzvUi1iLse4R6sv5GsL4N7Y8UuJQ4jLctu+qwFKhujcgJmPKvOL+3vGftLdwtpbKsQqFZzKNAS0yCd9NqKhY+oofbBiu84xiTr4e7TXXVbaA/fNDXD209GHnzNd8d4ocTib19hBu3GcjeMxmK74OqkNI2I/EfGnlwVdwtvYYvwm/p7ly249PCPzPwoNwmNe0wZCQRWodl+F95gsTZgy6lRJ8iAOm4msuXAOTARvSDVWOt0WT2oL8F2+tsv85tZiCIICt6+9t5RVhc7Y9+yWsLaIJEeMiOsgDaBWe38O1tsrgqfMRWo9i8Dbt4d2XxO4ALEQQW0jyAJHrvQyKKVhg29gk4Fwv9nwz65mPjZju5I0PmOgnSOVUfAcXcGJxQuIFR7rQxIMr7oAA8hz86LjfTujaOhYZZGh2M68oihdezwyjJjHUaiWtKx+cjlrqNarxutx5xbDa3hrD2wloLbIIOn1ypDDMD73iAOvMVd4PjdtjFzwMd5OhPkf9qy17VyyW/nls5RJJsmdZ6NSscfuArF+28EZh3DkHy0uAj1q9NMTdGqYvtPhbRhrqA9Mw/Wq697QMKDCMjnoG+f3UGXOJ2biMpFmSJnKz7xl0YySNRqT92rKez646hlS1BEg5X2/w6rcqfFhfAXD2hYdAquFmNNZn0rke0qyTCqCegE/nVJwLsncwtwO1jDProWziN9f3Z/DlU44lb7vKNZyMqsLNrE284IYzmKKYAQ65Y1A3Iqxe29tv76iatK3HrntOQTpbU9CyKfkWpzA9u2vN9GbbQMzhWBKqCJJjahvivYG69xyFVlJOU3HUtHKSR0q57DdnDhGvG4iL3iZJVkPn101oLmtw2/cWvbHtSeH/SXSFtlwqkBmJMExovRTzPKa+c8V/OMY/cnMLl5ihYqmYMxiZiCZmPOvpftEtrFWe7uWhd1DAO1oR6HPod9aznFdgFN7OmFtIJmP2m3M9Rrpy5GnnJRWwEm2aBawptoodVVwi5hK7ga89daa/lnukfXLmkhg6iMwEQCDrodaGTwu8XUm2CAIM4qwSfiBprUTGdnrx/dW1UEAQcTZPLyI/CseNyiy+bTRD472mxS3cq4y+FVVBKsviMSW0Gu8TptTDdo7rPpj8eF+sTlBHoA8NVtZ7ON3WW5hyzzo64qyNNdIM6ffXnD+xF9SxuYZXBHhnE20j+7Na9RlbZSY7jF//l4/Gt1DMV116Oaee5c7ubmO4ihZZEi7B03B73mSNYohtdnMfbACthky+6Stt2H/AFC0Sa8xnZXGXhlvX7JHlZP4i2tMmTfsCdtrpGnFb48i9+R5ailV4fZVO98fC0f1pVNQPaNYGIP9T5n9K778/wBWoLcTB0tgsev+goW7Ve0Gxgm7u+zXL0Zu5tkSByzE+FJ5AyfIb0Cyw3/aOjL8qT2nP1o+H60JdiPaXhsc5s27b2bsEhXKnMBvBG5A1iibF8TVdPeby/OKNEsfWyF1Ov8AWamxxFSYEk+Sz8qr4e54nMIOogfATrU/DYTTbKp+bevQeVSgWcFAxJ8bEHX3aoe3uDsPgrv7U72rYg5wVJDD3YX6xnZRvRcqgCAIA6VnXtk4Y2Iw4COPoA197ciWUAidTuAGPxpJcFuKOqVGG4M2rd9HIuvbVjm0VSRrESSJ2Op8qcvdm7JOazdZ0n6yBSddiAdOn4cqr71lok6fd+OtPcKxAGZJ3GYeo0/DX4VpwadW+5Oog0tlXxI/FcEtsyrDxFvDzXaPUa7+Rp/gLasDz11jl6jr0qNxK7JE7gnl6c/WuMBj+7M9fQ/jQzRVtRM2O9rNh7AWhFwTrAO0dT9k9QdIGtDHFbQF5yBtcJjXk7TsIPXcEVG7P9vhZ8Its2ZQoCnWRMabbED4VziuItdc3GXR2JB0JVmJjzEg8iNRseeDS09zW2mi+70PZZXQXFCnwxqRzEAb7kbbGKY4JctWUHd5shJKnMT1yj0n4z1musDegA69do5TtPl/G1S7PD7ZulgiBvFqARmJJOn2XPUa79KErqiR5sscPiMwD6jMNDEEHxDYiPhvTwUnKVIB5naNdOemvKDEnaRUcWfMkzHUMSNDqsgmOU69dIlBxInUxOYCR4hG3r1PlGlKhyix9+UYkCSQdMjCR5GDB9D0NVmFQyIHOJEjyjfQafrpVnxiyJkRMgnmDvrpqRvy0PLWoNjDCSBOnIAjnoASPM/hpVq4Kpck9yuXXbrmUHfTcaGQefxrYOzdg/sljxn92u0R92lY3g7gYAyJgnLrJ5HSCZ3G2422ohX2qPYyYdEEWlVczIxzaDWQY58qswx1OhcklFWzWAjDST8a4axcJ0cR0y/nNA+F9od6bZuIjLcZVkLcUgsY3Ph860PLV04OJVGalwRBYuf0h+Q/Suu7f+kPyH6VIr2KQchm1c+3/lH6V4LVz7f+UVNamrmGDcz8zUCRTbuD64+KimXZ/tp8QB+JrvEcMJ2YHyIqFctsvvWh6gD8QCPuoks6uYxxsyH4H/xJpo8WYe8gPo36iuExK+foR+aEfhUhWRhqoPoQ33NB+6oQZucXWNQw9QPxqOvFV5An1I/M1La3ZmYCnbmhqHfwttttfVZ+8AH76FkdjZx065G/xP0FKob8NWfrfAsPuM0qloG4VWsQBogCjmY/LnXyp2kF1MdiRfLG531zMx0k5jr6ERHlW8dru2ZwuGuXUEZRCyRLMdFHlrr6A1gF3j73rzXcT9MWic3ltHSnUW02gKrphd7NezeJfGYe+ua1a+kHegqYlGWcrbyWAiNdek1s2AxBs+DEkXLqErmQZVYT4WKzoYiQNJmsr7JdoMRlD4ewXVYA7xlt20YCdSCSygkGBBOgJ5UYYrixtqblxgXMkyYzMTrAmYnlyrT0uCeRN5FXoL1U8cGo4nfqaNhbYaHJzdI2HpUv5/dQf2Y4zqtt2kt8NTt6TqPlRci/xNUZsbxyoGOamrOjtWVf8K3McMZjL7XFVheFq0CRORWVcwGqhSoGUakgnYidVyba6etReIPFu5HJG188prNJWasWWWO9Pc+VuOWx3rsoCq0MoEQAwBgZSeu1UT3srAjlNXXFcI63Aom41wLkABJJOgWOs6aTVTjuG3bTRdtvbP2XVlPyYCrcVKmmTqc2uTWmkRnObWpGC4d3hjvLaa/XJX8AaizUjC7j1qxt8mZBpwTsNay52xNl2kBcjCA2pAJO50j51f2eztlfduJBiRn0Jn5DpHlQMuHGQsrgjmpkCBJ8UEQYBHqD5Va8LMKcsgwCNJ0UtupbUDrqdjymskre7Zcq9ArscMUD30Mc8y6CZHwmpOGW3mM3LY2OrcwRBjprVHl90wpAMAjMZkGFnNvKxrtFScFZVXmWyakZt11OwBLFRrI5T6UjVodPcv7tu0xJ7xNYmAfrHlpprFOObRBzuDpyQ8wNRGvL8OlQLeGUM0spA00zSehMkyZ6gHnzmnLqZWkZSx3jKA2+hKkyG8UAjQjeq0hrFxC3h5GZ2P1vdVjrGsieZ38uVMDFYYAxbYudiXCxGsQJIPLbkKbx7anL3gX7L+HygMCNcw2MgZuUiq+0jAxDbyCFMxB8JkCOWnwmNQ64EZcW8WpAi0IOsksZG4IOX1I9NJoi4Bx12K21YotxgpK3JieaGCoYdPjQiE2kHU75WbWNSFUxPMqdZ6zNTuz2MRcUn0ltcz2/CGQSQQIgnw8tNfgal1uGrCDtD2U4oHX+dHGYVXW53bJbW6pU6HwKM8AnYj+zWmqa9BrwkaTGu3nW7lGet7ERXgr2a87wbTrShEWpU3dvoIBIE7agUyuIWAVIIOxUgz8tDQCPvb86aZBTffqfd1MTprp1qM+OI5Ej4CPnStDDl+yh3+cVX38Ap91m/H9K7u8WjfKP7VwDfbaod7iwGpa2PPxGpTJseNgnj3yPSf1pg4EfWdj8B+dMNxpSJF4EE7qog+Uk1Bucatn/AJjGZjxIJ6xG8VNLBsWn8nJ1b7v0r2qH+VlOwZhyIuHX5aUqFMFoBPbHiSgw9iScwa63IaHKo+HiPxrPOG4PvbipMSdTvA5+pilSrdhKJcGgdjOLxcWxEp4lTlDDMZIk6EDlsetTu2Dm2qd8dLtxR4ACQBJgZttY19dKVKut2Mb5QQ8IAW9h7Zks1y3rvrMiSTJAyx/vRd2q7eWMBcFu8t1mKhhkVCIMjUs4PLpSpVzet+0jT03DBvEe3vCLoLGJP+EP/I1X4r25d8jJh8MVJUgtcuAwCCJCqup20JApUqyOKo0NkP2XcAF/iFm9chu4sZ9ebyFU/Akn4CtsxXD7d1ctxEdfssoYfI6UqVVY4px3LMjtg1xP2WcNvCGwllfO2DbPztkUKY//APH3CGTZvXrXkclwfIgH76VKkzezuhUVV72EYhT9FiLDgCB3iOsaa6DNTeG9lOLtQubDGD/SXYAkGAO601FKlVCk3yPEsbPswxuQgXMMJjUs7ajafohIB+UD4yrXswxfizXsMuaSSFuPE67EqDqdtBSpUrYbJln2Z3vr4q3JMythvSNbsRHlUu17MBEHF3uvhS0o130II1/SvaVFAbYr3srw5/eX8U+msOiTpz7tBOnWuk9nGAQCUvNAgZr13baNHFKlThW4h2X4eugwdtjv4hn+ecmrfgmCw4Cm3hrFvplRBEdIUV7SpLLXFUXzsY0ihK32cuXy7tcAm7fygG5vN9EY+LQpmEBY0X0hUq06mmUVsPt2Quk5jdBIJ37zxAmWLeLQuALbAaZdulV+P4U8oSVIs2yrtNzMQGDNlObmFKeKTBmd5VKrWVnKYS7dwlkM6i4Rna5BJIug94o6eByB0KoeVe28Dftl8l0CVdUPjlA0lVAzZcqyCNJmlSo1sBsq73Zm80JbvsqjRdcpCjvDBKiNHcsIA90bHWpLdlMTcM9+ulzPJzyPEhyjcQArAbHxnloVSpGwo4x3YNoEXQoGXX6QlCFUFlloJZpYz5edc4XsNlR1e6zFlyjoviZiB5ar029KVKlTY1HI7DooGcgsGMwIEFHUgRGpzAk6bR51BfsV4SCyyQcxgHXKyoAIGmsmI3O+mVUqjbHcUW/DuGpat5Sqk5mO0+8xaJaS0TudTXtKlSi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6388" name="Picture 4" descr="https://encrypted-tbn3.gstatic.com/images?q=tbn:ANd9GcQs9w8KbeL630UcGLHH9sswt1sQwd0nz-3SFKkI71MNx3lSm_hRz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895600"/>
            <a:ext cx="4762500" cy="3143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81600" y="6096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OSLO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556</Words>
  <Application>Microsoft Office PowerPoint</Application>
  <PresentationFormat>On-screen Show (4:3)</PresentationFormat>
  <Paragraphs>45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Fotografija Photo Editora</vt:lpstr>
      <vt:lpstr>Želim znati više…</vt:lpstr>
      <vt:lpstr>Ovako smo počeli…</vt:lpstr>
      <vt:lpstr>Rezultati su sljedeći:</vt:lpstr>
      <vt:lpstr>PowerPoint Presentation</vt:lpstr>
      <vt:lpstr>PowerPoint Presentation</vt:lpstr>
      <vt:lpstr>Nobelova nagrada</vt:lpstr>
      <vt:lpstr>Nobelova nagrada</vt:lpstr>
      <vt:lpstr>Povijest...</vt:lpstr>
      <vt:lpstr>Povijest</vt:lpstr>
      <vt:lpstr>Nagrada</vt:lpstr>
      <vt:lpstr>Kategorije...</vt:lpstr>
      <vt:lpstr>Naši dobitnici nagrada:</vt:lpstr>
      <vt:lpstr>Ostale nagrade u svijetu...</vt:lpstr>
      <vt:lpstr>Foto galerija</vt:lpstr>
      <vt:lpstr>Zanimljivosti...</vt:lpstr>
      <vt:lpstr>KRAJ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Nobelova nagrada</dc:title>
  <dc:creator/>
  <cp:lastModifiedBy>Korisnik</cp:lastModifiedBy>
  <cp:revision>10</cp:revision>
  <dcterms:created xsi:type="dcterms:W3CDTF">2006-08-16T00:00:00Z</dcterms:created>
  <dcterms:modified xsi:type="dcterms:W3CDTF">2013-02-27T11:43:56Z</dcterms:modified>
</cp:coreProperties>
</file>