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D1C43D-5D00-4481-845A-0F0A752C9669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6933F1-F48B-491C-8964-F351BCE451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</a:t>
            </a:r>
            <a:b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hr-HR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</a:t>
            </a:r>
            <a:r>
              <a:rPr lang="hr-HR" sz="1800" dirty="0" smtClean="0">
                <a:solidFill>
                  <a:srgbClr val="FFFF00"/>
                </a:solidFill>
              </a:rPr>
              <a:t>RADILI:5.A</a:t>
            </a:r>
            <a:r>
              <a:rPr lang="hr-H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</a:t>
            </a:r>
            <a:endParaRPr lang="en-US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              </a:t>
            </a:r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ČOKOLADA</a:t>
            </a:r>
            <a:endParaRPr lang="en-US" sz="5400" dirty="0"/>
          </a:p>
        </p:txBody>
      </p:sp>
      <p:pic>
        <p:nvPicPr>
          <p:cNvPr id="1026" name="Picture 2" descr="C:\Documents and Settings\Midenjak\Desktop\cokolada-nutritivno145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" y="1569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3684" y="2782979"/>
            <a:ext cx="54966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hr-HR" sz="8000" b="1" cap="none" spc="0" dirty="0" smtClean="0">
                <a:ln/>
                <a:solidFill>
                  <a:srgbClr val="FFFF00"/>
                </a:solidFill>
                <a:effectLst/>
              </a:rPr>
              <a:t>ČOKOLADA</a:t>
            </a:r>
            <a:endParaRPr lang="en-US" sz="8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51723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 smtClean="0"/>
              <a:t>U DONJIM ANDRIJEVCIMA, 26.2. 2013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429077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dirty="0" smtClean="0">
                <a:solidFill>
                  <a:schemeClr val="bg1"/>
                </a:solidFill>
              </a:rPr>
              <a:t>5.a</a:t>
            </a:r>
            <a:endParaRPr lang="hr-H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1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</a:t>
            </a:r>
            <a:r>
              <a:rPr lang="hr-HR" dirty="0" smtClean="0">
                <a:solidFill>
                  <a:srgbClr val="FFFF00"/>
                </a:solidFill>
              </a:rPr>
              <a:t>...</a:t>
            </a:r>
            <a:r>
              <a:rPr lang="hr-HR" dirty="0" smtClean="0">
                <a:solidFill>
                  <a:srgbClr val="FFFF00"/>
                </a:solidFill>
              </a:rPr>
              <a:t>ZANIMLJIVOSTI</a:t>
            </a:r>
            <a:r>
              <a:rPr lang="hr-HR" dirty="0" smtClean="0">
                <a:solidFill>
                  <a:srgbClr val="FFFF00"/>
                </a:solidFill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*ČOKOLADA  LIJEČI  DEPRESIJU  I  NAPETOST.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*ČOKOLADA  LIJEČI  KAŠALJ.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*TRUDNICAMA  NIJE  ZABRANJENO  JESTI ČOKOLADU.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*ČOKOLADA  IMA  PUNO KOFEINA.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0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hr-HR" sz="8000" dirty="0" smtClean="0"/>
          </a:p>
          <a:p>
            <a:pPr marL="68580" indent="0">
              <a:buNone/>
            </a:pPr>
            <a:r>
              <a:rPr lang="hr-HR" sz="8000" dirty="0"/>
              <a:t> </a:t>
            </a:r>
            <a:r>
              <a:rPr lang="hr-HR" sz="8000" dirty="0" smtClean="0"/>
              <a:t>          </a:t>
            </a:r>
            <a:r>
              <a:rPr lang="hr-HR" sz="8000" dirty="0" smtClean="0">
                <a:solidFill>
                  <a:srgbClr val="FFFF00"/>
                </a:solidFill>
              </a:rPr>
              <a:t>KRAJ!</a:t>
            </a:r>
            <a:endParaRPr lang="hr-HR" sz="8000" dirty="0" smtClean="0"/>
          </a:p>
          <a:p>
            <a:endParaRPr lang="en-US" sz="8000" dirty="0"/>
          </a:p>
        </p:txBody>
      </p:sp>
      <p:pic>
        <p:nvPicPr>
          <p:cNvPr id="7170" name="Picture 2" descr="C:\Documents and Settings\Midenjak\Desktop\cokolada-kao-afrodizij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39557" y="2967335"/>
            <a:ext cx="28648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KRAJ!</a:t>
            </a:r>
            <a:endParaRPr lang="en-US" sz="8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720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 ŠTO JE OPĆENITO ČOKOLADA?</a:t>
            </a:r>
            <a:br>
              <a:rPr lang="hr-HR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783560"/>
            <a:ext cx="4978896" cy="45720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r-HR" sz="3200" b="1" dirty="0" smtClean="0">
                <a:solidFill>
                  <a:srgbClr val="FFFF00"/>
                </a:solidFill>
              </a:rPr>
              <a:t>*  </a:t>
            </a:r>
            <a:r>
              <a:rPr lang="en-US" sz="3200" b="1" dirty="0" err="1" smtClean="0">
                <a:solidFill>
                  <a:srgbClr val="FFFF00"/>
                </a:solidFill>
              </a:rPr>
              <a:t>Čokolada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je </a:t>
            </a:r>
            <a:r>
              <a:rPr lang="en-US" sz="3200" dirty="0" err="1">
                <a:solidFill>
                  <a:srgbClr val="FFFF00"/>
                </a:solidFill>
              </a:rPr>
              <a:t>poslastica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hr-HR" sz="3200" dirty="0" smtClean="0">
                <a:solidFill>
                  <a:srgbClr val="FFFF00"/>
                </a:solidFill>
              </a:rPr>
              <a:t>            </a:t>
            </a:r>
            <a:r>
              <a:rPr lang="en-US" sz="3200" dirty="0" err="1" smtClean="0">
                <a:solidFill>
                  <a:srgbClr val="FFFF00"/>
                </a:solidFill>
              </a:rPr>
              <a:t>koja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se </a:t>
            </a:r>
            <a:r>
              <a:rPr lang="en-US" sz="3200" dirty="0" err="1">
                <a:solidFill>
                  <a:srgbClr val="FFFF00"/>
                </a:solidFill>
              </a:rPr>
              <a:t>dobiva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miješanjem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hr-HR" sz="3200" dirty="0" smtClean="0">
                <a:solidFill>
                  <a:srgbClr val="FFFF00"/>
                </a:solidFill>
              </a:rPr>
              <a:t>kakaove </a:t>
            </a:r>
            <a:r>
              <a:rPr lang="en-US" sz="3200" dirty="0" err="1" smtClean="0">
                <a:solidFill>
                  <a:srgbClr val="FFFF00"/>
                </a:solidFill>
              </a:rPr>
              <a:t>mase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s </a:t>
            </a:r>
            <a:r>
              <a:rPr lang="en-US" sz="3200" dirty="0" err="1">
                <a:solidFill>
                  <a:srgbClr val="FFFF00"/>
                </a:solidFill>
              </a:rPr>
              <a:t>većom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ili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hr-HR" sz="3200" dirty="0" smtClean="0">
                <a:solidFill>
                  <a:srgbClr val="FFFF00"/>
                </a:solidFill>
              </a:rPr>
              <a:t>    </a:t>
            </a:r>
            <a:r>
              <a:rPr lang="en-US" sz="3200" dirty="0" err="1" smtClean="0">
                <a:solidFill>
                  <a:srgbClr val="FFFF00"/>
                </a:solidFill>
              </a:rPr>
              <a:t>manjom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količinom</a:t>
            </a:r>
            <a:r>
              <a:rPr lang="hr-HR" sz="3200" dirty="0" smtClean="0">
                <a:solidFill>
                  <a:srgbClr val="FFFF00"/>
                </a:solidFill>
              </a:rPr>
              <a:t> šećera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r>
              <a:rPr lang="hr-HR" sz="3200" dirty="0" smtClean="0">
                <a:solidFill>
                  <a:srgbClr val="FFFF00"/>
                </a:solidFill>
              </a:rPr>
              <a:t> 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hr-HR" sz="3200" dirty="0" smtClean="0">
              <a:solidFill>
                <a:srgbClr val="FFFF00"/>
              </a:solidFill>
            </a:endParaRPr>
          </a:p>
          <a:p>
            <a:pPr marL="68580" indent="0">
              <a:buNone/>
            </a:pPr>
            <a:r>
              <a:rPr lang="hr-HR" sz="3200" dirty="0" smtClean="0">
                <a:solidFill>
                  <a:srgbClr val="FFFF00"/>
                </a:solidFill>
              </a:rPr>
              <a:t>*  Proizvodi se od kakaovca.</a:t>
            </a:r>
          </a:p>
          <a:p>
            <a:pPr>
              <a:buFont typeface="Arial" charset="0"/>
              <a:buChar char="•"/>
            </a:pPr>
            <a:endParaRPr lang="hr-HR" sz="3200" dirty="0">
              <a:solidFill>
                <a:srgbClr val="FFFF00"/>
              </a:solidFill>
            </a:endParaRPr>
          </a:p>
          <a:p>
            <a:pPr marL="68580" indent="0">
              <a:buNone/>
            </a:pPr>
            <a:r>
              <a:rPr lang="hr-HR" sz="3200" dirty="0" smtClean="0">
                <a:solidFill>
                  <a:srgbClr val="FFFF00"/>
                </a:solidFill>
              </a:rPr>
              <a:t> *  </a:t>
            </a:r>
            <a:r>
              <a:rPr lang="en-US" sz="3200" dirty="0" err="1" smtClean="0">
                <a:solidFill>
                  <a:srgbClr val="FFFF00"/>
                </a:solidFill>
              </a:rPr>
              <a:t>Najčešće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na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hr-HR" sz="3200" dirty="0" smtClean="0">
                <a:solidFill>
                  <a:srgbClr val="FFFF00"/>
                </a:solidFill>
              </a:rPr>
              <a:t>tržište </a:t>
            </a:r>
            <a:r>
              <a:rPr lang="en-US" sz="3200" dirty="0" err="1" smtClean="0">
                <a:solidFill>
                  <a:srgbClr val="FFFF00"/>
                </a:solidFill>
              </a:rPr>
              <a:t>dolazi</a:t>
            </a:r>
            <a:r>
              <a:rPr lang="hr-HR" sz="3200" dirty="0" smtClean="0">
                <a:solidFill>
                  <a:srgbClr val="FFFF00"/>
                </a:solidFill>
              </a:rPr>
              <a:t> </a:t>
            </a:r>
          </a:p>
          <a:p>
            <a:pPr marL="68580" indent="0">
              <a:buNone/>
            </a:pPr>
            <a:r>
              <a:rPr lang="hr-HR" sz="3200" dirty="0">
                <a:solidFill>
                  <a:srgbClr val="FFFF00"/>
                </a:solidFill>
              </a:rPr>
              <a:t> </a:t>
            </a:r>
            <a:r>
              <a:rPr lang="hr-HR" sz="3200" dirty="0" smtClean="0">
                <a:solidFill>
                  <a:srgbClr val="FFFF00"/>
                </a:solidFill>
              </a:rPr>
              <a:t>   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u </a:t>
            </a:r>
            <a:r>
              <a:rPr lang="en-US" sz="3200" dirty="0" err="1">
                <a:solidFill>
                  <a:srgbClr val="FFFF00"/>
                </a:solidFill>
              </a:rPr>
              <a:t>obliku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pločica</a:t>
            </a:r>
            <a:r>
              <a:rPr lang="hr-HR" dirty="0" smtClean="0">
                <a:solidFill>
                  <a:srgbClr val="FFFF00"/>
                </a:solidFill>
              </a:rPr>
              <a:t>.</a:t>
            </a:r>
            <a:endParaRPr lang="en-US" dirty="0"/>
          </a:p>
        </p:txBody>
      </p:sp>
      <p:pic>
        <p:nvPicPr>
          <p:cNvPr id="3074" name="Picture 2" descr="C:\Documents and Settings\Midenjak\Desktop\sl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66429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3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FFFF00"/>
                </a:solidFill>
              </a:rPr>
              <a:t>POVIJEST ČOKOLADE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9552" y="1412776"/>
            <a:ext cx="4536504" cy="4680520"/>
          </a:xfrm>
        </p:spPr>
        <p:txBody>
          <a:bodyPr>
            <a:normAutofit fontScale="92500" lnSpcReduction="20000"/>
          </a:bodyPr>
          <a:lstStyle/>
          <a:p>
            <a:r>
              <a:rPr lang="vi-VN" sz="2500" dirty="0">
                <a:solidFill>
                  <a:srgbClr val="FFFF00"/>
                </a:solidFill>
              </a:rPr>
              <a:t>Pretpostavlja se da su </a:t>
            </a:r>
            <a:r>
              <a:rPr lang="hr-HR" sz="2500" dirty="0">
                <a:solidFill>
                  <a:srgbClr val="FFFF00"/>
                </a:solidFill>
              </a:rPr>
              <a:t>O</a:t>
            </a:r>
            <a:r>
              <a:rPr lang="hr-HR" sz="2500" dirty="0" smtClean="0">
                <a:solidFill>
                  <a:srgbClr val="FFFF00"/>
                </a:solidFill>
              </a:rPr>
              <a:t>lmeci </a:t>
            </a:r>
            <a:r>
              <a:rPr lang="vi-VN" sz="2500" dirty="0" smtClean="0">
                <a:solidFill>
                  <a:srgbClr val="FFFF00"/>
                </a:solidFill>
              </a:rPr>
              <a:t>još </a:t>
            </a:r>
            <a:r>
              <a:rPr lang="vi-VN" sz="2500" dirty="0">
                <a:solidFill>
                  <a:srgbClr val="FFFF00"/>
                </a:solidFill>
              </a:rPr>
              <a:t>prije 2.600 godina kuhali čokoladnu smjesu. </a:t>
            </a:r>
            <a:endParaRPr lang="hr-HR" sz="2500" dirty="0" smtClean="0">
              <a:solidFill>
                <a:srgbClr val="FFFF00"/>
              </a:solidFill>
            </a:endParaRPr>
          </a:p>
          <a:p>
            <a:endParaRPr lang="hr-HR" sz="2500" dirty="0" smtClean="0">
              <a:solidFill>
                <a:srgbClr val="FFFF00"/>
              </a:solidFill>
            </a:endParaRPr>
          </a:p>
          <a:p>
            <a:r>
              <a:rPr lang="vi-VN" sz="2500" dirty="0" smtClean="0">
                <a:solidFill>
                  <a:srgbClr val="FFFF00"/>
                </a:solidFill>
              </a:rPr>
              <a:t>Visoko </a:t>
            </a:r>
            <a:r>
              <a:rPr lang="vi-VN" sz="2500" dirty="0">
                <a:solidFill>
                  <a:srgbClr val="FFFF00"/>
                </a:solidFill>
              </a:rPr>
              <a:t>razvijena civilizacija </a:t>
            </a:r>
            <a:r>
              <a:rPr lang="hr-HR" sz="2500" dirty="0" smtClean="0">
                <a:solidFill>
                  <a:srgbClr val="FFFF00"/>
                </a:solidFill>
              </a:rPr>
              <a:t>Maja poznavala je kakaovac.Njihovi potomci s</a:t>
            </a:r>
            <a:r>
              <a:rPr lang="vi-VN" sz="2500" dirty="0" smtClean="0">
                <a:solidFill>
                  <a:srgbClr val="FFFF00"/>
                </a:solidFill>
              </a:rPr>
              <a:t>u </a:t>
            </a:r>
            <a:r>
              <a:rPr lang="hr-HR" sz="2500" dirty="0" smtClean="0">
                <a:solidFill>
                  <a:srgbClr val="FFFF00"/>
                </a:solidFill>
              </a:rPr>
              <a:t>u </a:t>
            </a:r>
            <a:r>
              <a:rPr lang="vi-VN" sz="2500" dirty="0" smtClean="0">
                <a:solidFill>
                  <a:srgbClr val="FFFF00"/>
                </a:solidFill>
              </a:rPr>
              <a:t>travnju  priređival</a:t>
            </a:r>
            <a:r>
              <a:rPr lang="hr-HR" sz="2500" dirty="0" smtClean="0">
                <a:solidFill>
                  <a:srgbClr val="FFFF00"/>
                </a:solidFill>
              </a:rPr>
              <a:t>i</a:t>
            </a:r>
            <a:r>
              <a:rPr lang="vi-VN" sz="2500" dirty="0" smtClean="0">
                <a:solidFill>
                  <a:srgbClr val="FFFF00"/>
                </a:solidFill>
              </a:rPr>
              <a:t> </a:t>
            </a:r>
            <a:r>
              <a:rPr lang="vi-VN" sz="2500" dirty="0">
                <a:solidFill>
                  <a:srgbClr val="FFFF00"/>
                </a:solidFill>
              </a:rPr>
              <a:t>slavlja u čast boga kakaa </a:t>
            </a:r>
            <a:r>
              <a:rPr lang="vi-VN" sz="2500" i="1" dirty="0">
                <a:solidFill>
                  <a:srgbClr val="FFFF00"/>
                </a:solidFill>
              </a:rPr>
              <a:t>Ek </a:t>
            </a:r>
            <a:r>
              <a:rPr lang="vi-VN" sz="2500" i="1" dirty="0" smtClean="0">
                <a:solidFill>
                  <a:srgbClr val="FFFF00"/>
                </a:solidFill>
              </a:rPr>
              <a:t>Chuaha</a:t>
            </a:r>
            <a:r>
              <a:rPr lang="hr-HR" sz="2500" i="1" dirty="0" smtClean="0">
                <a:solidFill>
                  <a:srgbClr val="FFFF00"/>
                </a:solidFill>
              </a:rPr>
              <a:t>. </a:t>
            </a:r>
          </a:p>
          <a:p>
            <a:endParaRPr lang="hr-HR" sz="2500" i="1" dirty="0">
              <a:solidFill>
                <a:srgbClr val="FFFF00"/>
              </a:solidFill>
            </a:endParaRPr>
          </a:p>
          <a:p>
            <a:r>
              <a:rPr lang="en-US" sz="2500" dirty="0">
                <a:solidFill>
                  <a:srgbClr val="FFFF00"/>
                </a:solidFill>
              </a:rPr>
              <a:t>Sa </a:t>
            </a:r>
            <a:r>
              <a:rPr lang="en-US" sz="2500" dirty="0" err="1">
                <a:solidFill>
                  <a:srgbClr val="FFFF00"/>
                </a:solidFill>
              </a:rPr>
              <a:t>svojih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putovanja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po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Južnoj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Americi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hr-HR" sz="2500" dirty="0" smtClean="0">
                <a:solidFill>
                  <a:srgbClr val="FFFF00"/>
                </a:solidFill>
              </a:rPr>
              <a:t>Kristofor Kolumbo </a:t>
            </a:r>
            <a:r>
              <a:rPr lang="en-US" sz="2500" dirty="0" err="1" smtClean="0">
                <a:solidFill>
                  <a:srgbClr val="FFFF00"/>
                </a:solidFill>
              </a:rPr>
              <a:t>donio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>
                <a:solidFill>
                  <a:srgbClr val="FFFF00"/>
                </a:solidFill>
              </a:rPr>
              <a:t>je </a:t>
            </a:r>
            <a:r>
              <a:rPr lang="en-US" sz="2500" dirty="0" err="1">
                <a:solidFill>
                  <a:srgbClr val="FFFF00"/>
                </a:solidFill>
              </a:rPr>
              <a:t>na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španjolski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dvor</a:t>
            </a:r>
            <a:r>
              <a:rPr lang="en-US" sz="2500" dirty="0">
                <a:solidFill>
                  <a:srgbClr val="FFFF00"/>
                </a:solidFill>
              </a:rPr>
              <a:t> i </a:t>
            </a:r>
            <a:r>
              <a:rPr lang="en-US" sz="2500" dirty="0" err="1">
                <a:solidFill>
                  <a:srgbClr val="FFFF00"/>
                </a:solidFill>
              </a:rPr>
              <a:t>sjeme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kakaovca</a:t>
            </a:r>
            <a:r>
              <a:rPr lang="en-US" sz="2500" dirty="0">
                <a:solidFill>
                  <a:srgbClr val="FFFF00"/>
                </a:solidFill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ali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nije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pobudilo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nikakvo</a:t>
            </a:r>
            <a:r>
              <a:rPr lang="en-US" sz="2500" dirty="0">
                <a:solidFill>
                  <a:srgbClr val="FFFF00"/>
                </a:solidFill>
              </a:rPr>
              <a:t> </a:t>
            </a:r>
            <a:r>
              <a:rPr lang="en-US" sz="2500" dirty="0" err="1">
                <a:solidFill>
                  <a:srgbClr val="FFFF00"/>
                </a:solidFill>
              </a:rPr>
              <a:t>zanimanje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 flipH="1">
            <a:off x="8915400" y="5733256"/>
            <a:ext cx="49088" cy="216024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C:\Documents and Settings\Midenjak\Desktop\putovanje-ljubitelje-cokolade-slika-426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3458493" cy="484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55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 NAJVAŽNIJI SASTOJCI ČOKOLADE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42082"/>
            <a:ext cx="4038600" cy="4525963"/>
          </a:xfrm>
        </p:spPr>
        <p:txBody>
          <a:bodyPr/>
          <a:lstStyle/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*bjelančevine 10.g 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*masnoće 27.g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*ugljikohidrati 54.g 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*balastne </a:t>
            </a:r>
            <a:r>
              <a:rPr lang="hr-HR" dirty="0" smtClean="0">
                <a:solidFill>
                  <a:srgbClr val="FFFF00"/>
                </a:solidFill>
              </a:rPr>
              <a:t>tvari 9. g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*magnezij </a:t>
            </a:r>
            <a:r>
              <a:rPr lang="hr-HR" dirty="0" smtClean="0">
                <a:solidFill>
                  <a:srgbClr val="FFFF00"/>
                </a:solidFill>
              </a:rPr>
              <a:t>300.mg 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*kalcij </a:t>
            </a:r>
            <a:r>
              <a:rPr lang="hr-HR" dirty="0" smtClean="0">
                <a:solidFill>
                  <a:srgbClr val="FFFF00"/>
                </a:solidFill>
              </a:rPr>
              <a:t>100.mg 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*željezo </a:t>
            </a:r>
            <a:r>
              <a:rPr lang="hr-HR" dirty="0" smtClean="0">
                <a:solidFill>
                  <a:srgbClr val="FFFF00"/>
                </a:solidFill>
              </a:rPr>
              <a:t>3.mg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Documents and Settings\Midenja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360995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97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	  </a:t>
            </a:r>
            <a:r>
              <a:rPr lang="hr-HR" dirty="0" smtClean="0">
                <a:solidFill>
                  <a:srgbClr val="FFFF00"/>
                </a:solidFill>
              </a:rPr>
              <a:t>VRSTE ČOKOLADE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3729608" cy="4572000"/>
          </a:xfrm>
        </p:spPr>
        <p:txBody>
          <a:bodyPr/>
          <a:lstStyle/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VRSTE  ČOKOLADAE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 1. MLIJEČNA    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     ČOKOLADA            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2. GORKA    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    ČOKOLADA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3. BIJELA</a:t>
            </a:r>
          </a:p>
          <a:p>
            <a:pPr marL="68580" indent="0">
              <a:buNone/>
            </a:pPr>
            <a:r>
              <a:rPr lang="hr-HR" dirty="0">
                <a:solidFill>
                  <a:srgbClr val="FFFF00"/>
                </a:solidFill>
              </a:rPr>
              <a:t> </a:t>
            </a:r>
            <a:r>
              <a:rPr lang="hr-HR" dirty="0" smtClean="0">
                <a:solidFill>
                  <a:srgbClr val="FFFF00"/>
                </a:solidFill>
              </a:rPr>
              <a:t>    ČOKOLADA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Documents and Settings\Midenjak\Desktop\359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4079785" cy="362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76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TVORNICE ČOKOLADE U HRVATSKOJ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r-HR" sz="3200" dirty="0">
                <a:solidFill>
                  <a:srgbClr val="FFFF00"/>
                </a:solidFill>
              </a:rPr>
              <a:t>*</a:t>
            </a:r>
            <a:r>
              <a:rPr lang="hr-HR" sz="3200" dirty="0" smtClean="0">
                <a:solidFill>
                  <a:srgbClr val="FFFF00"/>
                </a:solidFill>
              </a:rPr>
              <a:t>Kandit - Kandit je osječka konditorska </a:t>
            </a:r>
            <a:r>
              <a:rPr lang="hr-HR" sz="3200" dirty="0">
                <a:solidFill>
                  <a:srgbClr val="FFFF00"/>
                </a:solidFill>
              </a:rPr>
              <a:t>industrija koja se bavi proizvodnjom čokolade, </a:t>
            </a:r>
            <a:r>
              <a:rPr lang="hr-HR" sz="3200" dirty="0" smtClean="0">
                <a:solidFill>
                  <a:srgbClr val="FFFF00"/>
                </a:solidFill>
              </a:rPr>
              <a:t> bombona </a:t>
            </a:r>
            <a:r>
              <a:rPr lang="hr-HR" sz="3200" dirty="0">
                <a:solidFill>
                  <a:srgbClr val="FFFF00"/>
                </a:solidFill>
              </a:rPr>
              <a:t>i krem proizvoda koju je 2011. preuzela širokobriješka tvrtka Mepas. </a:t>
            </a:r>
            <a:endParaRPr lang="hr-HR" sz="3200" dirty="0" smtClean="0">
              <a:solidFill>
                <a:srgbClr val="FFFF00"/>
              </a:solidFill>
            </a:endParaRPr>
          </a:p>
          <a:p>
            <a:pPr marL="68580" indent="0">
              <a:buNone/>
            </a:pPr>
            <a:r>
              <a:rPr lang="hr-HR" sz="3200" dirty="0" smtClean="0">
                <a:solidFill>
                  <a:srgbClr val="FFFF00"/>
                </a:solidFill>
              </a:rPr>
              <a:t>*</a:t>
            </a:r>
            <a:r>
              <a:rPr lang="hr-HR" sz="3200" dirty="0">
                <a:solidFill>
                  <a:srgbClr val="FFFF00"/>
                </a:solidFill>
              </a:rPr>
              <a:t>Zvečevo- Tvrtka Zvečevo osnovana je i započela s radom kao tvornica "Stock cognac Medicinal" 20. listopada 1921. godine.</a:t>
            </a:r>
            <a:endParaRPr lang="en-US" sz="3200" dirty="0">
              <a:solidFill>
                <a:srgbClr val="FFFF00"/>
              </a:solidFill>
            </a:endParaRPr>
          </a:p>
          <a:p>
            <a:pPr marL="68580" indent="0">
              <a:buNone/>
            </a:pP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25527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65104"/>
            <a:ext cx="2390775" cy="133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817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TVORNICE </a:t>
            </a:r>
            <a:r>
              <a:rPr lang="en-US" dirty="0" smtClean="0">
                <a:solidFill>
                  <a:srgbClr val="FFFF00"/>
                </a:solidFill>
              </a:rPr>
              <a:t>ČOKOLAD</a:t>
            </a:r>
            <a:r>
              <a:rPr lang="hr-HR" dirty="0" smtClean="0">
                <a:solidFill>
                  <a:srgbClr val="FFFF00"/>
                </a:solidFill>
              </a:rPr>
              <a:t>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U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r-HR" sz="3300" dirty="0">
                <a:solidFill>
                  <a:srgbClr val="FFFF00"/>
                </a:solidFill>
              </a:rPr>
              <a:t>*KRAŠ-Kraš, prehrambena industrija d.d. je najveća hrvatska tvrtka koja se bavi proizvodnjom konditorskih </a:t>
            </a:r>
            <a:r>
              <a:rPr lang="hr-HR" sz="3300" dirty="0" smtClean="0">
                <a:solidFill>
                  <a:srgbClr val="FFFF00"/>
                </a:solidFill>
              </a:rPr>
              <a:t>proizvoda</a:t>
            </a:r>
            <a:r>
              <a:rPr lang="hr-HR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311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8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12064"/>
            <a:ext cx="8928992" cy="914400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NAJPOZNATIJA ČOKOLADA NA SVIJETU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MILKA-</a:t>
            </a:r>
            <a:r>
              <a:rPr lang="vi-VN" dirty="0">
                <a:solidFill>
                  <a:srgbClr val="FFFF00"/>
                </a:solidFill>
              </a:rPr>
              <a:t>Milka je poznata vrsta mliječne čokolade. Vlasnik licence za prozvodnju Milka čokolade je međunarodni koncern Kraft Foods. Prvu </a:t>
            </a:r>
            <a:r>
              <a:rPr lang="vi-VN" dirty="0" smtClean="0">
                <a:solidFill>
                  <a:srgbClr val="FFFF00"/>
                </a:solidFill>
              </a:rPr>
              <a:t> </a:t>
            </a:r>
            <a:r>
              <a:rPr lang="vi-VN" dirty="0">
                <a:solidFill>
                  <a:srgbClr val="FFFF00"/>
                </a:solidFill>
              </a:rPr>
              <a:t>je izmislio švicarski </a:t>
            </a:r>
            <a:r>
              <a:rPr lang="vi-VN" dirty="0" smtClean="0">
                <a:solidFill>
                  <a:srgbClr val="FFFF00"/>
                </a:solidFill>
              </a:rPr>
              <a:t>slastičar </a:t>
            </a:r>
            <a:r>
              <a:rPr lang="vi-VN" dirty="0">
                <a:solidFill>
                  <a:srgbClr val="FFFF00"/>
                </a:solidFill>
              </a:rPr>
              <a:t>Philippe Suchard 1901. godine u švicarskom gradu Neuchâtelu.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25457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23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26" y="620688"/>
            <a:ext cx="568863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4048" y="6093296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4305" y="5631631"/>
            <a:ext cx="30684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4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I ZA KRAJ...</a:t>
            </a:r>
            <a:endParaRPr lang="en-US" sz="44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95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198</TotalTime>
  <Words>315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                                                                                     RADILI:5.A        </vt:lpstr>
      <vt:lpstr> ŠTO JE OPĆENITO ČOKOLADA? </vt:lpstr>
      <vt:lpstr>POVIJEST ČOKOLADE</vt:lpstr>
      <vt:lpstr> NAJVAŽNIJI SASTOJCI ČOKOLADE</vt:lpstr>
      <vt:lpstr>      VRSTE ČOKOLADE</vt:lpstr>
      <vt:lpstr>TVORNICE ČOKOLADE U HRVATSKOJ</vt:lpstr>
      <vt:lpstr>TVORNICE ČOKOLADE U HRVATSKOJ</vt:lpstr>
      <vt:lpstr>NAJPOZNATIJA ČOKOLADA NA SVIJETU</vt:lpstr>
      <vt:lpstr>PowerPoint Presentation</vt:lpstr>
      <vt:lpstr>      ...ZANIMLJIVOSTI!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RADILI:5.A        </dc:title>
  <dc:creator>Midenjak</dc:creator>
  <cp:lastModifiedBy>Midenjak</cp:lastModifiedBy>
  <cp:revision>28</cp:revision>
  <dcterms:created xsi:type="dcterms:W3CDTF">2013-02-21T16:40:20Z</dcterms:created>
  <dcterms:modified xsi:type="dcterms:W3CDTF">2013-02-25T19:50:53Z</dcterms:modified>
</cp:coreProperties>
</file>