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79" r:id="rId10"/>
    <p:sldId id="266" r:id="rId11"/>
    <p:sldId id="281" r:id="rId12"/>
    <p:sldId id="267" r:id="rId13"/>
    <p:sldId id="268" r:id="rId14"/>
    <p:sldId id="270" r:id="rId15"/>
    <p:sldId id="283" r:id="rId16"/>
    <p:sldId id="284" r:id="rId17"/>
    <p:sldId id="285" r:id="rId18"/>
    <p:sldId id="286" r:id="rId19"/>
    <p:sldId id="287" r:id="rId20"/>
    <p:sldId id="288" r:id="rId21"/>
    <p:sldId id="289" r:id="rId22"/>
    <p:sldId id="290" r:id="rId23"/>
    <p:sldId id="291" r:id="rId24"/>
    <p:sldId id="292" r:id="rId25"/>
    <p:sldId id="293" r:id="rId26"/>
  </p:sldIdLst>
  <p:sldSz cx="9144000" cy="6858000" type="screen4x3"/>
  <p:notesSz cx="6669088" cy="97536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5" autoAdjust="0"/>
    <p:restoredTop sz="83563" autoAdjust="0"/>
  </p:normalViewPr>
  <p:slideViewPr>
    <p:cSldViewPr>
      <p:cViewPr varScale="1">
        <p:scale>
          <a:sx n="97" d="100"/>
          <a:sy n="97" d="100"/>
        </p:scale>
        <p:origin x="-20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88226"/>
          </a:xfrm>
          <a:prstGeom prst="rect">
            <a:avLst/>
          </a:prstGeom>
        </p:spPr>
        <p:txBody>
          <a:bodyPr vert="horz" lIns="89785" tIns="44892" rIns="89785" bIns="44892" rtlCol="0"/>
          <a:lstStyle>
            <a:lvl1pPr algn="l">
              <a:defRPr sz="1200"/>
            </a:lvl1pPr>
          </a:lstStyle>
          <a:p>
            <a:pPr>
              <a:defRPr/>
            </a:pPr>
            <a:endParaRPr lang="hr-HR"/>
          </a:p>
        </p:txBody>
      </p:sp>
      <p:sp>
        <p:nvSpPr>
          <p:cNvPr id="3" name="Date Placeholder 2"/>
          <p:cNvSpPr>
            <a:spLocks noGrp="1"/>
          </p:cNvSpPr>
          <p:nvPr>
            <p:ph type="dt" sz="quarter" idx="1"/>
          </p:nvPr>
        </p:nvSpPr>
        <p:spPr>
          <a:xfrm>
            <a:off x="3776866" y="0"/>
            <a:ext cx="2890665" cy="488226"/>
          </a:xfrm>
          <a:prstGeom prst="rect">
            <a:avLst/>
          </a:prstGeom>
        </p:spPr>
        <p:txBody>
          <a:bodyPr vert="horz" lIns="89785" tIns="44892" rIns="89785" bIns="44892" rtlCol="0"/>
          <a:lstStyle>
            <a:lvl1pPr algn="r">
              <a:defRPr sz="1200"/>
            </a:lvl1pPr>
          </a:lstStyle>
          <a:p>
            <a:pPr>
              <a:defRPr/>
            </a:pPr>
            <a:fld id="{076A81DE-6E95-44EB-86C0-8B58692921AD}" type="datetimeFigureOut">
              <a:rPr lang="sr-Latn-CS"/>
              <a:pPr>
                <a:defRPr/>
              </a:pPr>
              <a:t>17.12.2012</a:t>
            </a:fld>
            <a:endParaRPr lang="hr-HR"/>
          </a:p>
        </p:txBody>
      </p:sp>
      <p:sp>
        <p:nvSpPr>
          <p:cNvPr id="4" name="Footer Placeholder 3"/>
          <p:cNvSpPr>
            <a:spLocks noGrp="1"/>
          </p:cNvSpPr>
          <p:nvPr>
            <p:ph type="ftr" sz="quarter" idx="2"/>
          </p:nvPr>
        </p:nvSpPr>
        <p:spPr>
          <a:xfrm>
            <a:off x="0" y="9263815"/>
            <a:ext cx="2890665" cy="488225"/>
          </a:xfrm>
          <a:prstGeom prst="rect">
            <a:avLst/>
          </a:prstGeom>
        </p:spPr>
        <p:txBody>
          <a:bodyPr vert="horz" lIns="89785" tIns="44892" rIns="89785" bIns="44892"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776866" y="9263815"/>
            <a:ext cx="2890665" cy="488225"/>
          </a:xfrm>
          <a:prstGeom prst="rect">
            <a:avLst/>
          </a:prstGeom>
        </p:spPr>
        <p:txBody>
          <a:bodyPr vert="horz" lIns="89785" tIns="44892" rIns="89785" bIns="44892" rtlCol="0" anchor="b"/>
          <a:lstStyle>
            <a:lvl1pPr algn="r">
              <a:defRPr sz="1200"/>
            </a:lvl1pPr>
          </a:lstStyle>
          <a:p>
            <a:pPr>
              <a:defRPr/>
            </a:pPr>
            <a:fld id="{817FC225-7C96-4FE5-8EFC-38AA36559A89}" type="slidenum">
              <a:rPr lang="hr-HR"/>
              <a:pPr>
                <a:defRPr/>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88226"/>
          </a:xfrm>
          <a:prstGeom prst="rect">
            <a:avLst/>
          </a:prstGeom>
        </p:spPr>
        <p:txBody>
          <a:bodyPr vert="horz" lIns="89785" tIns="44892" rIns="89785" bIns="44892" rtlCol="0"/>
          <a:lstStyle>
            <a:lvl1pPr algn="l">
              <a:defRPr sz="1200"/>
            </a:lvl1pPr>
          </a:lstStyle>
          <a:p>
            <a:endParaRPr lang="hr-HR"/>
          </a:p>
        </p:txBody>
      </p:sp>
      <p:sp>
        <p:nvSpPr>
          <p:cNvPr id="3" name="Date Placeholder 2"/>
          <p:cNvSpPr>
            <a:spLocks noGrp="1"/>
          </p:cNvSpPr>
          <p:nvPr>
            <p:ph type="dt" idx="1"/>
          </p:nvPr>
        </p:nvSpPr>
        <p:spPr>
          <a:xfrm>
            <a:off x="3776866" y="0"/>
            <a:ext cx="2890665" cy="488226"/>
          </a:xfrm>
          <a:prstGeom prst="rect">
            <a:avLst/>
          </a:prstGeom>
        </p:spPr>
        <p:txBody>
          <a:bodyPr vert="horz" lIns="89785" tIns="44892" rIns="89785" bIns="44892" rtlCol="0"/>
          <a:lstStyle>
            <a:lvl1pPr algn="r">
              <a:defRPr sz="1200"/>
            </a:lvl1pPr>
          </a:lstStyle>
          <a:p>
            <a:fld id="{2CA7C207-E1FB-4F96-A254-B54090CA9D69}" type="datetimeFigureOut">
              <a:rPr lang="sr-Latn-CS" smtClean="0"/>
              <a:pPr/>
              <a:t>17.12.2012</a:t>
            </a:fld>
            <a:endParaRPr lang="hr-HR"/>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89785" tIns="44892" rIns="89785" bIns="44892" rtlCol="0" anchor="ctr"/>
          <a:lstStyle/>
          <a:p>
            <a:endParaRPr lang="hr-HR"/>
          </a:p>
        </p:txBody>
      </p:sp>
      <p:sp>
        <p:nvSpPr>
          <p:cNvPr id="5" name="Notes Placeholder 4"/>
          <p:cNvSpPr>
            <a:spLocks noGrp="1"/>
          </p:cNvSpPr>
          <p:nvPr>
            <p:ph type="body" sz="quarter" idx="3"/>
          </p:nvPr>
        </p:nvSpPr>
        <p:spPr>
          <a:xfrm>
            <a:off x="666598" y="4632687"/>
            <a:ext cx="5335893" cy="4389354"/>
          </a:xfrm>
          <a:prstGeom prst="rect">
            <a:avLst/>
          </a:prstGeom>
        </p:spPr>
        <p:txBody>
          <a:bodyPr vert="horz" lIns="89785" tIns="44892" rIns="89785" bIns="448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263815"/>
            <a:ext cx="2890665" cy="488225"/>
          </a:xfrm>
          <a:prstGeom prst="rect">
            <a:avLst/>
          </a:prstGeom>
        </p:spPr>
        <p:txBody>
          <a:bodyPr vert="horz" lIns="89785" tIns="44892" rIns="89785" bIns="44892" rtlCol="0" anchor="b"/>
          <a:lstStyle>
            <a:lvl1pPr algn="l">
              <a:defRPr sz="1200"/>
            </a:lvl1pPr>
          </a:lstStyle>
          <a:p>
            <a:endParaRPr lang="hr-HR"/>
          </a:p>
        </p:txBody>
      </p:sp>
      <p:sp>
        <p:nvSpPr>
          <p:cNvPr id="7" name="Slide Number Placeholder 6"/>
          <p:cNvSpPr>
            <a:spLocks noGrp="1"/>
          </p:cNvSpPr>
          <p:nvPr>
            <p:ph type="sldNum" sz="quarter" idx="5"/>
          </p:nvPr>
        </p:nvSpPr>
        <p:spPr>
          <a:xfrm>
            <a:off x="3776866" y="9263815"/>
            <a:ext cx="2890665" cy="488225"/>
          </a:xfrm>
          <a:prstGeom prst="rect">
            <a:avLst/>
          </a:prstGeom>
        </p:spPr>
        <p:txBody>
          <a:bodyPr vert="horz" lIns="89785" tIns="44892" rIns="89785" bIns="44892" rtlCol="0" anchor="b"/>
          <a:lstStyle>
            <a:lvl1pPr algn="r">
              <a:defRPr sz="1200"/>
            </a:lvl1pPr>
          </a:lstStyle>
          <a:p>
            <a:fld id="{6C8ABABD-41F2-4C98-80D7-8C7758295C63}"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Pročitati tvrdnju</a:t>
            </a:r>
            <a:r>
              <a:rPr lang="hr-HR" baseline="0" dirty="0" smtClean="0"/>
              <a:t> po tvrdnju i tražiti od učenika da na glas kažu svoje mišljenje, no ne zadržavati se u diskusiji jer se na slijedećim slajdovima detaljnije raspravlja o svakoj temi.</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2</a:t>
            </a:fld>
            <a:endParaRPr lang="hr-H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što</a:t>
            </a:r>
            <a:r>
              <a:rPr lang="hr-HR" baseline="0" dirty="0" smtClean="0"/>
              <a:t> je vršnjački pritisak, a nakon toga pokazati definiciju.</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12</a:t>
            </a:fld>
            <a:endParaRPr lang="hr-H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Pročitati na glas opis</a:t>
            </a:r>
            <a:r>
              <a:rPr lang="hr-HR" baseline="0" dirty="0" smtClean="0"/>
              <a:t> situacije. </a:t>
            </a:r>
          </a:p>
          <a:p>
            <a:r>
              <a:rPr lang="hr-HR" baseline="0" dirty="0" smtClean="0"/>
              <a:t>Pitati što bi po njihovom mišljenju bilo najbolje za Marka, a nakon toga pokazati odgovor po odgovor.</a:t>
            </a:r>
          </a:p>
          <a:p>
            <a:r>
              <a:rPr lang="hr-HR" baseline="0" dirty="0" smtClean="0"/>
              <a:t>Kratko raspraviti.</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13</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Pročitati na glas opis</a:t>
            </a:r>
            <a:r>
              <a:rPr lang="hr-HR" baseline="0" dirty="0" smtClean="0"/>
              <a:t> situacije. </a:t>
            </a:r>
          </a:p>
          <a:p>
            <a:r>
              <a:rPr lang="hr-HR" baseline="0" dirty="0" smtClean="0"/>
              <a:t>Pitati što bi po njihovom mišljenju bilo najbolje za Filipa, a nakon toga pokazati odgovor po odgovor.</a:t>
            </a:r>
          </a:p>
          <a:p>
            <a:r>
              <a:rPr lang="hr-HR" baseline="0" dirty="0" smtClean="0"/>
              <a:t>Kratko raspraviti.</a:t>
            </a:r>
            <a:endParaRPr lang="hr-HR" dirty="0" smtClean="0"/>
          </a:p>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14</a:t>
            </a:fld>
            <a:endParaRPr lang="hr-H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koji su znakovi stresa? </a:t>
            </a:r>
          </a:p>
          <a:p>
            <a:r>
              <a:rPr lang="hr-HR" dirty="0" smtClean="0"/>
              <a:t>Nakon što daju svoje odgovore</a:t>
            </a:r>
            <a:r>
              <a:rPr lang="hr-HR" baseline="0" dirty="0" smtClean="0"/>
              <a:t> pokazati natuknicu po natuknicu.</a:t>
            </a:r>
          </a:p>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15</a:t>
            </a:fld>
            <a:endParaRPr lang="hr-H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Postaviti im prikazano pitanje. </a:t>
            </a:r>
          </a:p>
          <a:p>
            <a:r>
              <a:rPr lang="hr-HR" dirty="0" smtClean="0"/>
              <a:t>Na slijedećim slajdovima detaljnije se raspravlja o mogućim</a:t>
            </a:r>
            <a:r>
              <a:rPr lang="hr-HR" baseline="0" dirty="0" smtClean="0"/>
              <a:t> odgovorima.</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16</a:t>
            </a:fld>
            <a:endParaRPr lang="hr-H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23</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849">
              <a:defRPr/>
            </a:pPr>
            <a:r>
              <a:rPr lang="hr-HR" dirty="0" smtClean="0"/>
              <a:t>Pročitati tvrdnju</a:t>
            </a:r>
            <a:r>
              <a:rPr lang="hr-HR" baseline="0" dirty="0" smtClean="0"/>
              <a:t> po tvrdnju i tražiti od učenika da na glas kažu svoje mišljenje, no ne zadržavati se u diskusiji jer se na slijedećim slajdovima detaljnije raspravlja o svakoj temi.</a:t>
            </a:r>
            <a:endParaRPr lang="hr-HR" dirty="0" smtClean="0"/>
          </a:p>
          <a:p>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3</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hamburger, običan - kalorije po porciji = 245</a:t>
            </a:r>
          </a:p>
          <a:p>
            <a:r>
              <a:rPr lang="hr-HR" dirty="0" smtClean="0"/>
              <a:t>hot dog (hrenovka u pecivu) = 280</a:t>
            </a:r>
          </a:p>
          <a:p>
            <a:r>
              <a:rPr lang="hr-HR" dirty="0" smtClean="0"/>
              <a:t>krafna sa pekmezom = 225</a:t>
            </a:r>
          </a:p>
          <a:p>
            <a:endParaRPr lang="hr-HR" dirty="0" smtClean="0"/>
          </a:p>
          <a:p>
            <a:r>
              <a:rPr lang="hr-HR" dirty="0" smtClean="0"/>
              <a:t>Primjer piva:</a:t>
            </a:r>
          </a:p>
          <a:p>
            <a:r>
              <a:rPr lang="hr-HR" dirty="0" smtClean="0"/>
              <a:t>Carlsberg, Budweiser, Stella Artois….oko 850 kalorija u dvije litre (4 limenke ili boce od 500 ml)</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4</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Objasniti da alkohol nije psihostimulans</a:t>
            </a:r>
            <a:r>
              <a:rPr lang="hr-HR" baseline="0" dirty="0" smtClean="0"/>
              <a:t> (“dizalica”) već je psihodepresor (“spuštalica”).</a:t>
            </a:r>
          </a:p>
          <a:p>
            <a:endParaRPr lang="hr-HR" baseline="0" dirty="0" smtClean="0"/>
          </a:p>
          <a:p>
            <a:r>
              <a:rPr lang="hr-HR" baseline="0" dirty="0" smtClean="0"/>
              <a:t>Ukoliko ne znaju, objasniti što je samoozlijeđivanje - </a:t>
            </a:r>
            <a:r>
              <a:rPr lang="hr-HR" dirty="0" smtClean="0"/>
              <a:t>dobrovoljno nanošenje štete vlastitom tijelu, a ozljeda je dovoljno jaka da dovodi do oštećenja tkiva. Obično predstavlja oblik borbe protiv stresa i tjeskobe koji ubrzo poprima kompulzivni karakter. Osoba si nanosi fizičku bol zato da ublaži emocionalnu bol.</a:t>
            </a:r>
            <a:br>
              <a:rPr lang="hr-HR" dirty="0" smtClean="0"/>
            </a:br>
            <a:r>
              <a:rPr lang="hr-HR" dirty="0" smtClean="0"/>
              <a:t/>
            </a:r>
            <a:br>
              <a:rPr lang="hr-HR" dirty="0" smtClean="0"/>
            </a:b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5</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Istaknuti da se mozak razvija do </a:t>
            </a:r>
            <a:r>
              <a:rPr lang="hr-HR" dirty="0" smtClean="0"/>
              <a:t>sredine 20-ih godina.</a:t>
            </a:r>
            <a:endParaRPr lang="hr-HR" dirty="0" smtClean="0"/>
          </a:p>
          <a:p>
            <a:r>
              <a:rPr lang="hr-HR" dirty="0" smtClean="0"/>
              <a:t>Objasniti</a:t>
            </a:r>
            <a:r>
              <a:rPr lang="hr-HR" baseline="0" dirty="0" smtClean="0"/>
              <a:t> da su neki dijelovi mozga već u ranoj mladosti potpuno razvijeni, npr. regulacija motorike, koordinacija oko-ruka i sl. </a:t>
            </a:r>
          </a:p>
          <a:p>
            <a:r>
              <a:rPr lang="hr-HR" baseline="0" dirty="0" smtClean="0"/>
              <a:t>U djetinjstvu i ranoj adolescenciji u mozgu ima puno sive tvari koja omogućuje usvajanje velikog broja novih podataka (npr. djeca lako uče strane jezike). </a:t>
            </a:r>
          </a:p>
          <a:p>
            <a:r>
              <a:rPr lang="hr-HR" baseline="0" dirty="0" smtClean="0"/>
              <a:t>Pred kraj puberteta u mozgu se povećava udio bijele tvari, a udio sive tvari počinje opadati. Bijela tvar pomaže u spajanju različitih dijelova mozga. </a:t>
            </a:r>
          </a:p>
          <a:p>
            <a:r>
              <a:rPr lang="hr-HR" baseline="0" dirty="0" smtClean="0"/>
              <a:t>S</a:t>
            </a:r>
            <a:r>
              <a:rPr lang="hr-HR" dirty="0" smtClean="0"/>
              <a:t>azrijevanje mozga najprije zahvaća njegove stražnje dijelove i tek pred kraj dolazi do prednjih dijelova.</a:t>
            </a:r>
          </a:p>
          <a:p>
            <a:r>
              <a:rPr lang="hr-HR" dirty="0" smtClean="0"/>
              <a:t>Prefrontalni korteks - razvija</a:t>
            </a:r>
            <a:r>
              <a:rPr lang="hr-HR" baseline="0" dirty="0" smtClean="0"/>
              <a:t> se posljednji - </a:t>
            </a:r>
            <a:r>
              <a:rPr lang="hr-HR" b="0" dirty="0" smtClean="0"/>
              <a:t>dio mozga </a:t>
            </a:r>
            <a:r>
              <a:rPr lang="en-US" b="0" dirty="0" err="1" smtClean="0"/>
              <a:t>odgovor</a:t>
            </a:r>
            <a:r>
              <a:rPr lang="hr-HR" b="0" dirty="0" smtClean="0"/>
              <a:t>an</a:t>
            </a:r>
            <a:r>
              <a:rPr lang="en-US" b="0" dirty="0" smtClean="0"/>
              <a:t> </a:t>
            </a:r>
            <a:r>
              <a:rPr lang="en-US" b="0" dirty="0" err="1" smtClean="0"/>
              <a:t>za</a:t>
            </a:r>
            <a:r>
              <a:rPr lang="en-US" b="0" dirty="0" smtClean="0"/>
              <a:t> </a:t>
            </a:r>
            <a:r>
              <a:rPr lang="en-US" b="0" dirty="0" err="1" smtClean="0"/>
              <a:t>planiranje</a:t>
            </a:r>
            <a:r>
              <a:rPr lang="en-US" b="0" dirty="0" smtClean="0"/>
              <a:t>, </a:t>
            </a:r>
            <a:r>
              <a:rPr lang="en-US" b="0" dirty="0" err="1" smtClean="0"/>
              <a:t>određivanje</a:t>
            </a:r>
            <a:r>
              <a:rPr lang="en-US" b="0" dirty="0" smtClean="0"/>
              <a:t> </a:t>
            </a:r>
            <a:r>
              <a:rPr lang="en-US" b="0" dirty="0" err="1" smtClean="0"/>
              <a:t>prioriteta</a:t>
            </a:r>
            <a:r>
              <a:rPr lang="en-US" b="0" dirty="0" smtClean="0"/>
              <a:t> </a:t>
            </a:r>
            <a:r>
              <a:rPr lang="en-US" b="0" dirty="0" err="1" smtClean="0"/>
              <a:t>i</a:t>
            </a:r>
            <a:r>
              <a:rPr lang="en-US" b="0" dirty="0" smtClean="0"/>
              <a:t> </a:t>
            </a:r>
            <a:r>
              <a:rPr lang="en-US" b="0" dirty="0" err="1" smtClean="0"/>
              <a:t>procjenjivanje</a:t>
            </a:r>
            <a:r>
              <a:rPr lang="en-US" b="0" dirty="0" smtClean="0"/>
              <a:t> </a:t>
            </a:r>
            <a:r>
              <a:rPr lang="en-US" b="0" dirty="0" err="1" smtClean="0"/>
              <a:t>posljedica</a:t>
            </a:r>
            <a:r>
              <a:rPr lang="hr-HR" b="0" dirty="0" smtClean="0"/>
              <a:t>.</a:t>
            </a:r>
          </a:p>
          <a:p>
            <a:endParaRPr lang="hr-HR" b="0" dirty="0" smtClean="0"/>
          </a:p>
          <a:p>
            <a:r>
              <a:rPr lang="hr-HR" b="0" dirty="0" smtClean="0"/>
              <a:t>Pitati poznaju li koju bolest jetre?</a:t>
            </a:r>
          </a:p>
          <a:p>
            <a:r>
              <a:rPr lang="hr-HR" b="0" dirty="0" smtClean="0"/>
              <a:t>Najčešći</a:t>
            </a:r>
            <a:r>
              <a:rPr lang="hr-HR" b="0" baseline="0" dirty="0" smtClean="0"/>
              <a:t> odgovor ciroza - </a:t>
            </a:r>
            <a:r>
              <a:rPr lang="hr-HR" b="0" dirty="0" smtClean="0"/>
              <a:t>kronična bolest jetre, obilježena oštećenjima tkiva jetre, gubitkom funkcije jetre, stvaranjem ožiljaka na jetri, nakupljanjem vode u abdomenu i krvarenjima.</a:t>
            </a:r>
            <a:endParaRPr lang="hr-HR" b="0"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7</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koja se</a:t>
            </a:r>
            <a:r>
              <a:rPr lang="hr-HR" baseline="0" dirty="0" smtClean="0"/>
              <a:t> rizična ponašanja najčešće događaju kada ljudi piju alkohol?</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8</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jesu li ikada svjedočili</a:t>
            </a:r>
            <a:r>
              <a:rPr lang="hr-HR" baseline="0" dirty="0" smtClean="0"/>
              <a:t> nekom takvom obliku ponašanja u svojoj okolini?</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9</a:t>
            </a:fld>
            <a:endParaRPr lang="hr-H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Objasniti</a:t>
            </a:r>
            <a:r>
              <a:rPr lang="hr-HR" baseline="0" dirty="0" smtClean="0"/>
              <a:t> koji su to “razni lijekovi” - lijekovi za smirenje, spavanje i sl., koji se dobivaju na recept i najčešće su propisani nekome od ukućana (roditelji, bake, djedovi). Osim što u kombinaciji s alkoholom mogu biti pogubni za zdravlje i život pojedinca, važno je istaknuti i činjenicu da, ukoliko policija uhvati nekoga s tabletom u džepu (a za koju osoba nema liječnički recept!), koja se nalazi na popisu opojnih droga, daljnji postupak je isti kao da su ga uhvatili sa npr. jointom marihuane ili bilo kojom drugom drogom.</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10</a:t>
            </a:fld>
            <a:endParaRPr lang="hr-H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Pitati ih</a:t>
            </a:r>
            <a:r>
              <a:rPr lang="hr-HR" baseline="0" dirty="0" smtClean="0"/>
              <a:t> jesu li čuli nekada da ljudi piju kako bi zaboravili na svoje probleme? </a:t>
            </a:r>
          </a:p>
          <a:p>
            <a:r>
              <a:rPr lang="hr-HR" baseline="0" dirty="0" smtClean="0"/>
              <a:t>Što misle o tome?</a:t>
            </a:r>
            <a:endParaRPr lang="hr-HR" dirty="0"/>
          </a:p>
        </p:txBody>
      </p:sp>
      <p:sp>
        <p:nvSpPr>
          <p:cNvPr id="4" name="Slide Number Placeholder 3"/>
          <p:cNvSpPr>
            <a:spLocks noGrp="1"/>
          </p:cNvSpPr>
          <p:nvPr>
            <p:ph type="sldNum" sz="quarter" idx="10"/>
          </p:nvPr>
        </p:nvSpPr>
        <p:spPr/>
        <p:txBody>
          <a:bodyPr/>
          <a:lstStyle/>
          <a:p>
            <a:fld id="{6C8ABABD-41F2-4C98-80D7-8C7758295C63}" type="slidenum">
              <a:rPr lang="hr-HR" smtClean="0"/>
              <a:pPr/>
              <a:t>11</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6AFA2BEC-690F-4F07-8966-02311ABAEEF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A8A5AF-0A9F-43C1-816C-9C18D120BD0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1A38B-8EAD-4721-9CD6-BA79610EE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endParaRPr lang="en-US"/>
          </a:p>
        </p:txBody>
      </p:sp>
      <p:sp>
        <p:nvSpPr>
          <p:cNvPr id="5" name="Footer Placeholder 4"/>
          <p:cNvSpPr>
            <a:spLocks noGrp="1"/>
          </p:cNvSpPr>
          <p:nvPr>
            <p:ph type="ftr" sz="quarter" idx="11"/>
          </p:nvPr>
        </p:nvSpPr>
        <p:spPr>
          <a:xfrm>
            <a:off x="457200" y="6480969"/>
            <a:ext cx="4260056" cy="300831"/>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698429-446D-4066-8C07-52ED5B9D338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endParaRPr lang="en-US"/>
          </a:p>
        </p:txBody>
      </p:sp>
      <p:sp>
        <p:nvSpPr>
          <p:cNvPr id="5" name="Footer Placeholder 4"/>
          <p:cNvSpPr>
            <a:spLocks noGrp="1"/>
          </p:cNvSpPr>
          <p:nvPr>
            <p:ph type="ftr" sz="quarter" idx="11"/>
          </p:nvPr>
        </p:nvSpPr>
        <p:spPr>
          <a:xfrm>
            <a:off x="2619376" y="6480969"/>
            <a:ext cx="4260056" cy="300831"/>
          </a:xfrm>
        </p:spPr>
        <p:txBody>
          <a:bodyPr/>
          <a:lstStyle/>
          <a:p>
            <a:pPr>
              <a:defRPr/>
            </a:pPr>
            <a:endParaRPr lang="en-US"/>
          </a:p>
        </p:txBody>
      </p:sp>
      <p:sp>
        <p:nvSpPr>
          <p:cNvPr id="6" name="Slide Number Placeholder 5"/>
          <p:cNvSpPr>
            <a:spLocks noGrp="1"/>
          </p:cNvSpPr>
          <p:nvPr>
            <p:ph type="sldNum" sz="quarter" idx="12"/>
          </p:nvPr>
        </p:nvSpPr>
        <p:spPr>
          <a:xfrm>
            <a:off x="8451056" y="809624"/>
            <a:ext cx="502920" cy="300831"/>
          </a:xfrm>
        </p:spPr>
        <p:txBody>
          <a:bodyPr/>
          <a:lstStyle/>
          <a:p>
            <a:pPr>
              <a:defRPr/>
            </a:pPr>
            <a:fld id="{AC64E0E4-807B-4097-B3A7-D6E81A481E82}" type="slidenum">
              <a:rPr lang="en-US" smtClean="0"/>
              <a:pPr>
                <a:defRPr/>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endParaRPr lang="en-US"/>
          </a:p>
        </p:txBody>
      </p:sp>
      <p:sp>
        <p:nvSpPr>
          <p:cNvPr id="6" name="Footer Placeholder 5"/>
          <p:cNvSpPr>
            <a:spLocks noGrp="1"/>
          </p:cNvSpPr>
          <p:nvPr>
            <p:ph type="ftr" sz="quarter" idx="11"/>
          </p:nvPr>
        </p:nvSpPr>
        <p:spPr>
          <a:xfrm>
            <a:off x="457200" y="6480969"/>
            <a:ext cx="4260056" cy="301752"/>
          </a:xfrm>
        </p:spPr>
        <p:txBody>
          <a:bodyPr/>
          <a:lstStyle/>
          <a:p>
            <a:pPr>
              <a:defRPr/>
            </a:pPr>
            <a:endParaRPr lang="en-US"/>
          </a:p>
        </p:txBody>
      </p:sp>
      <p:sp>
        <p:nvSpPr>
          <p:cNvPr id="7" name="Slide Number Placeholder 6"/>
          <p:cNvSpPr>
            <a:spLocks noGrp="1"/>
          </p:cNvSpPr>
          <p:nvPr>
            <p:ph type="sldNum" sz="quarter" idx="12"/>
          </p:nvPr>
        </p:nvSpPr>
        <p:spPr>
          <a:xfrm>
            <a:off x="7589520" y="6480969"/>
            <a:ext cx="502920" cy="301752"/>
          </a:xfrm>
        </p:spPr>
        <p:txBody>
          <a:bodyPr/>
          <a:lstStyle/>
          <a:p>
            <a:pPr>
              <a:defRPr/>
            </a:pPr>
            <a:fld id="{7DC96216-2140-4CDD-BE60-FDC47F852FF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endParaRPr lang="en-US"/>
          </a:p>
        </p:txBody>
      </p:sp>
      <p:sp>
        <p:nvSpPr>
          <p:cNvPr id="8" name="Footer Placeholder 7"/>
          <p:cNvSpPr>
            <a:spLocks noGrp="1"/>
          </p:cNvSpPr>
          <p:nvPr>
            <p:ph type="ftr" sz="quarter" idx="11"/>
          </p:nvPr>
        </p:nvSpPr>
        <p:spPr>
          <a:xfrm>
            <a:off x="457200" y="6480969"/>
            <a:ext cx="4261104" cy="301752"/>
          </a:xfrm>
        </p:spPr>
        <p:txBody>
          <a:bodyPr/>
          <a:lstStyle/>
          <a:p>
            <a:pPr>
              <a:defRPr/>
            </a:pP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D90CC94D-1BA8-400C-87D7-48FF28EAB75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CFDB6FB-FA1D-4497-A992-D6ED699B33E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endParaRPr lang="en-US"/>
          </a:p>
        </p:txBody>
      </p:sp>
      <p:sp>
        <p:nvSpPr>
          <p:cNvPr id="3" name="Footer Placeholder 2"/>
          <p:cNvSpPr>
            <a:spLocks noGrp="1"/>
          </p:cNvSpPr>
          <p:nvPr>
            <p:ph type="ftr" sz="quarter" idx="11"/>
          </p:nvPr>
        </p:nvSpPr>
        <p:spPr>
          <a:xfrm>
            <a:off x="457200" y="6481890"/>
            <a:ext cx="4260056" cy="300831"/>
          </a:xfrm>
        </p:spPr>
        <p:txBody>
          <a:bodyPr/>
          <a:lstStyle/>
          <a:p>
            <a:pPr>
              <a:defRPr/>
            </a:pPr>
            <a:endParaRPr lang="en-US"/>
          </a:p>
        </p:txBody>
      </p:sp>
      <p:sp>
        <p:nvSpPr>
          <p:cNvPr id="4" name="Slide Number Placeholder 3"/>
          <p:cNvSpPr>
            <a:spLocks noGrp="1"/>
          </p:cNvSpPr>
          <p:nvPr>
            <p:ph type="sldNum" sz="quarter" idx="12"/>
          </p:nvPr>
        </p:nvSpPr>
        <p:spPr>
          <a:xfrm>
            <a:off x="7589520" y="6480969"/>
            <a:ext cx="502920" cy="301752"/>
          </a:xfrm>
        </p:spPr>
        <p:txBody>
          <a:bodyPr/>
          <a:lstStyle/>
          <a:p>
            <a:pPr>
              <a:defRPr/>
            </a:pPr>
            <a:fld id="{E511821C-3F04-445F-B8C5-0DD20CEBF6C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1E684845-851B-46A3-A519-8B97333C5E3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5AD2BA27-7FAB-499B-91AF-7995A1648A2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94854F33-69BB-4062-8711-E76729B4D187}"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4348" y="428604"/>
            <a:ext cx="8215370" cy="1428760"/>
          </a:xfrm>
        </p:spPr>
        <p:txBody>
          <a:bodyPr>
            <a:normAutofit/>
          </a:bodyPr>
          <a:lstStyle/>
          <a:p>
            <a:pPr eaLnBrk="1" hangingPunct="1">
              <a:defRPr/>
            </a:pPr>
            <a:r>
              <a:rPr lang="sr-Latn-CS" sz="6600"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NULA PROMILA</a:t>
            </a:r>
          </a:p>
        </p:txBody>
      </p:sp>
      <p:sp>
        <p:nvSpPr>
          <p:cNvPr id="3075" name="Rectangle 3"/>
          <p:cNvSpPr>
            <a:spLocks noGrp="1" noChangeArrowheads="1"/>
          </p:cNvSpPr>
          <p:nvPr>
            <p:ph type="subTitle" idx="1"/>
          </p:nvPr>
        </p:nvSpPr>
        <p:spPr>
          <a:xfrm>
            <a:off x="1785918" y="5357813"/>
            <a:ext cx="5286412" cy="1360487"/>
          </a:xfrm>
        </p:spPr>
        <p:txBody>
          <a:bodyPr>
            <a:normAutofit/>
          </a:bodyPr>
          <a:lstStyle/>
          <a:p>
            <a:pPr algn="l" eaLnBrk="1" hangingPunct="1"/>
            <a:endParaRPr lang="hr-HR" sz="1600" b="1" dirty="0" smtClean="0">
              <a:solidFill>
                <a:srgbClr val="FFC000"/>
              </a:solidFill>
              <a:latin typeface="Georgia" pitchFamily="18" charset="0"/>
            </a:endParaRPr>
          </a:p>
          <a:p>
            <a:pPr algn="l" eaLnBrk="1" hangingPunct="1"/>
            <a:endParaRPr lang="hr-HR" sz="1600" b="1" dirty="0" smtClean="0">
              <a:solidFill>
                <a:srgbClr val="FFC000"/>
              </a:solidFill>
              <a:latin typeface="Georgia" pitchFamily="18" charset="0"/>
            </a:endParaRPr>
          </a:p>
          <a:p>
            <a:pPr algn="l" eaLnBrk="1" hangingPunct="1"/>
            <a:r>
              <a:rPr lang="hr-HR" sz="1200" dirty="0" smtClean="0">
                <a:solidFill>
                  <a:srgbClr val="FFC000"/>
                </a:solidFill>
                <a:latin typeface="Antique Olive CompactPS" pitchFamily="34" charset="0"/>
              </a:rPr>
              <a:t>ZDRAV ZA 5!</a:t>
            </a:r>
          </a:p>
          <a:p>
            <a:pPr algn="l" eaLnBrk="1" hangingPunct="1"/>
            <a:r>
              <a:rPr lang="hr-HR" sz="1200" dirty="0" smtClean="0">
                <a:solidFill>
                  <a:srgbClr val="FFC000"/>
                </a:solidFill>
                <a:latin typeface="Antique Olive CompactPS" pitchFamily="34" charset="0"/>
              </a:rPr>
              <a:t>Promocija sigurnosti i javnozdravstvene samosvijesti </a:t>
            </a:r>
          </a:p>
          <a:p>
            <a:pPr algn="l" eaLnBrk="1" hangingPunct="1"/>
            <a:r>
              <a:rPr lang="hr-HR" sz="1200" dirty="0" smtClean="0">
                <a:solidFill>
                  <a:srgbClr val="FFC000"/>
                </a:solidFill>
                <a:latin typeface="Antique Olive CompactPS" pitchFamily="34" charset="0"/>
              </a:rPr>
              <a:t>2012.</a:t>
            </a:r>
          </a:p>
          <a:p>
            <a:pPr algn="l" eaLnBrk="1" hangingPunct="1"/>
            <a:endParaRPr lang="en-US" sz="2400" dirty="0" smtClean="0">
              <a:solidFill>
                <a:schemeClr val="accent1"/>
              </a:solidFill>
              <a:latin typeface="Georgia" pitchFamily="18" charset="0"/>
            </a:endParaRPr>
          </a:p>
        </p:txBody>
      </p:sp>
      <p:pic>
        <p:nvPicPr>
          <p:cNvPr id="4" name="Picture 3" descr="pokus.png"/>
          <p:cNvPicPr>
            <a:picLocks noChangeAspect="1"/>
          </p:cNvPicPr>
          <p:nvPr/>
        </p:nvPicPr>
        <p:blipFill>
          <a:blip r:embed="rId2" cstate="print"/>
          <a:stretch>
            <a:fillRect/>
          </a:stretch>
        </p:blipFill>
        <p:spPr>
          <a:xfrm>
            <a:off x="428596" y="5500702"/>
            <a:ext cx="1247449" cy="120367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2844" y="115888"/>
            <a:ext cx="8532844" cy="1301750"/>
          </a:xfrm>
        </p:spPr>
        <p:txBody>
          <a:bodyPr/>
          <a:lstStyle/>
          <a:p>
            <a:pPr eaLnBrk="1" hangingPunct="1"/>
            <a:r>
              <a:rPr lang="hr-HR" sz="3600" b="1" dirty="0" smtClean="0">
                <a:solidFill>
                  <a:srgbClr val="FF6600"/>
                </a:solidFill>
                <a:latin typeface="Georgia" pitchFamily="18" charset="0"/>
              </a:rPr>
              <a:t>Ostale droge povećavaju efekte konzumacije alkohola.</a:t>
            </a:r>
            <a:endParaRPr lang="en-US" sz="3600" b="1" dirty="0" smtClean="0">
              <a:solidFill>
                <a:srgbClr val="FF6600"/>
              </a:solidFill>
              <a:latin typeface="Georgia" pitchFamily="18" charset="0"/>
            </a:endParaRPr>
          </a:p>
        </p:txBody>
      </p:sp>
      <p:sp>
        <p:nvSpPr>
          <p:cNvPr id="48131" name="Rectangle 3"/>
          <p:cNvSpPr>
            <a:spLocks noGrp="1" noChangeArrowheads="1"/>
          </p:cNvSpPr>
          <p:nvPr>
            <p:ph idx="1"/>
          </p:nvPr>
        </p:nvSpPr>
        <p:spPr>
          <a:xfrm>
            <a:off x="285750" y="1600200"/>
            <a:ext cx="8858250" cy="4924425"/>
          </a:xfrm>
        </p:spPr>
        <p:txBody>
          <a:bodyPr>
            <a:normAutofit/>
          </a:bodyPr>
          <a:lstStyle/>
          <a:p>
            <a:pPr eaLnBrk="1" hangingPunct="1">
              <a:buClr>
                <a:srgbClr val="00B0F0"/>
              </a:buClr>
              <a:buSzPct val="85000"/>
              <a:buFont typeface="Wingdings" pitchFamily="2" charset="2"/>
              <a:buChar char="ü"/>
              <a:defRPr/>
            </a:pPr>
            <a:r>
              <a:rPr lang="hr-HR" sz="3000" b="1" dirty="0" smtClean="0">
                <a:solidFill>
                  <a:srgbClr val="66FFFF"/>
                </a:solidFill>
                <a:latin typeface="Georgia" pitchFamily="18" charset="0"/>
              </a:rPr>
              <a:t>TOČNO!</a:t>
            </a:r>
          </a:p>
          <a:p>
            <a:pPr eaLnBrk="1" hangingPunct="1">
              <a:buClr>
                <a:srgbClr val="00B0F0"/>
              </a:buClr>
              <a:buSzPct val="85000"/>
              <a:buFont typeface="Wingdings" pitchFamily="2" charset="2"/>
              <a:buNone/>
              <a:defRPr/>
            </a:pPr>
            <a:endParaRPr lang="hr-HR" sz="3000" b="1" dirty="0" smtClean="0">
              <a:solidFill>
                <a:schemeClr val="accent6">
                  <a:lumMod val="60000"/>
                  <a:lumOff val="40000"/>
                </a:schemeClr>
              </a:solidFill>
              <a:latin typeface="Georgia" pitchFamily="18" charset="0"/>
            </a:endParaRPr>
          </a:p>
          <a:p>
            <a:pPr eaLnBrk="1" hangingPunct="1">
              <a:buClr>
                <a:srgbClr val="00B0F0"/>
              </a:buClr>
              <a:buSzPct val="85000"/>
              <a:buFont typeface="Wingdings" pitchFamily="2" charset="2"/>
              <a:buNone/>
              <a:defRPr/>
            </a:pPr>
            <a:endParaRPr lang="hr-HR" sz="3000" b="1" dirty="0" smtClean="0">
              <a:solidFill>
                <a:schemeClr val="accent6">
                  <a:lumMod val="60000"/>
                  <a:lumOff val="40000"/>
                </a:schemeClr>
              </a:solidFill>
              <a:latin typeface="Georgia" pitchFamily="18" charset="0"/>
            </a:endParaRPr>
          </a:p>
          <a:p>
            <a:pPr eaLnBrk="1" hangingPunct="1">
              <a:buClr>
                <a:srgbClr val="00B0F0"/>
              </a:buClr>
              <a:buSzPct val="85000"/>
              <a:buFont typeface="Wingdings" pitchFamily="2" charset="2"/>
              <a:buChar char="ü"/>
              <a:defRPr/>
            </a:pPr>
            <a:r>
              <a:rPr lang="hr-HR" sz="3000" b="1" dirty="0" smtClean="0">
                <a:latin typeface="Georgia" pitchFamily="18" charset="0"/>
              </a:rPr>
              <a:t>Ostale droge (</a:t>
            </a:r>
            <a:r>
              <a:rPr lang="hr-HR" sz="3000" b="1" dirty="0" smtClean="0">
                <a:solidFill>
                  <a:srgbClr val="66FFFF"/>
                </a:solidFill>
                <a:latin typeface="Georgia" pitchFamily="18" charset="0"/>
              </a:rPr>
              <a:t>i razni lijekovi!</a:t>
            </a:r>
            <a:r>
              <a:rPr lang="hr-HR" sz="3000" b="1" dirty="0" smtClean="0">
                <a:latin typeface="Georgia" pitchFamily="18" charset="0"/>
              </a:rPr>
              <a:t>) mogu loše reagirati zajedno s alkoholom i dovesti do nepredvidivih posljedica. </a:t>
            </a:r>
          </a:p>
          <a:p>
            <a:pPr eaLnBrk="1" hangingPunct="1">
              <a:buClr>
                <a:srgbClr val="00B0F0"/>
              </a:buClr>
              <a:buSzPct val="85000"/>
              <a:buFont typeface="Wingdings" pitchFamily="2" charset="2"/>
              <a:buNone/>
              <a:defRPr/>
            </a:pPr>
            <a:endParaRPr lang="hr-HR" sz="1800" b="1" dirty="0" smtClean="0">
              <a:latin typeface="Georgia" pitchFamily="18" charset="0"/>
            </a:endParaRPr>
          </a:p>
          <a:p>
            <a:pPr eaLnBrk="1" hangingPunct="1">
              <a:buClr>
                <a:srgbClr val="00B0F0"/>
              </a:buClr>
              <a:buSzPct val="85000"/>
              <a:buFont typeface="Wingdings" pitchFamily="2" charset="2"/>
              <a:buChar char="ü"/>
              <a:defRPr/>
            </a:pPr>
            <a:r>
              <a:rPr lang="hr-HR" sz="3000" b="1" dirty="0" smtClean="0">
                <a:latin typeface="Georgia" pitchFamily="18" charset="0"/>
              </a:rPr>
              <a:t>Alkohol usporava rad središnjeg živčanog sustava te je posebno opasno                         kombinirati ga s drugim “spuštalicama”.</a:t>
            </a:r>
            <a:endParaRPr lang="en-US" sz="3000" b="1" dirty="0" smtClean="0">
              <a:latin typeface="Georgia" pitchFamily="18" charset="0"/>
            </a:endParaRPr>
          </a:p>
        </p:txBody>
      </p:sp>
      <p:pic>
        <p:nvPicPr>
          <p:cNvPr id="12292" name="Picture 7" descr="http://t3.gstatic.com/images?q=tbn:ANd9GcSeINh2ESDIxhaTHjbihwevsGhkIjI-H6UogCBzDg-HFtOhtRE1"/>
          <p:cNvPicPr>
            <a:picLocks noChangeAspect="1" noChangeArrowheads="1"/>
          </p:cNvPicPr>
          <p:nvPr/>
        </p:nvPicPr>
        <p:blipFill>
          <a:blip r:embed="rId3" cstate="print"/>
          <a:srcRect/>
          <a:stretch>
            <a:fillRect/>
          </a:stretch>
        </p:blipFill>
        <p:spPr bwMode="auto">
          <a:xfrm>
            <a:off x="6143636" y="1357298"/>
            <a:ext cx="2705100" cy="16954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42844" y="0"/>
            <a:ext cx="8543956" cy="1285860"/>
          </a:xfrm>
        </p:spPr>
        <p:txBody>
          <a:bodyPr>
            <a:normAutofit/>
          </a:bodyPr>
          <a:lstStyle/>
          <a:p>
            <a:r>
              <a:rPr lang="hr-HR" sz="3200" b="1" dirty="0" smtClean="0">
                <a:solidFill>
                  <a:srgbClr val="FF6600"/>
                </a:solidFill>
                <a:latin typeface="Georgia" pitchFamily="18" charset="0"/>
              </a:rPr>
              <a:t>Onaj tko često pije, koristi alkohol              kao sredstvo za rješavanje problema.</a:t>
            </a:r>
            <a:endParaRPr lang="hr-HR" sz="3200" b="1" dirty="0" smtClean="0">
              <a:solidFill>
                <a:srgbClr val="FF6600"/>
              </a:solidFill>
            </a:endParaRPr>
          </a:p>
        </p:txBody>
      </p:sp>
      <p:sp>
        <p:nvSpPr>
          <p:cNvPr id="3" name="Content Placeholder 2"/>
          <p:cNvSpPr>
            <a:spLocks noGrp="1"/>
          </p:cNvSpPr>
          <p:nvPr>
            <p:ph idx="1"/>
          </p:nvPr>
        </p:nvSpPr>
        <p:spPr>
          <a:xfrm>
            <a:off x="285750" y="1600200"/>
            <a:ext cx="8715375" cy="5114925"/>
          </a:xfrm>
        </p:spPr>
        <p:txBody>
          <a:bodyPr>
            <a:normAutofit lnSpcReduction="10000"/>
          </a:bodyPr>
          <a:lstStyle/>
          <a:p>
            <a:pPr eaLnBrk="1" hangingPunct="1">
              <a:buClr>
                <a:srgbClr val="00B0F0"/>
              </a:buClr>
              <a:buSzPct val="85000"/>
              <a:buFont typeface="Wingdings" pitchFamily="2" charset="2"/>
              <a:buChar char="ü"/>
              <a:defRPr/>
            </a:pPr>
            <a:r>
              <a:rPr lang="hr-HR" sz="3000" b="1" dirty="0" smtClean="0">
                <a:solidFill>
                  <a:srgbClr val="66FFFF"/>
                </a:solidFill>
                <a:latin typeface="Georgia" pitchFamily="18" charset="0"/>
              </a:rPr>
              <a:t>TOČNO!</a:t>
            </a:r>
          </a:p>
          <a:p>
            <a:pPr eaLnBrk="1" hangingPunct="1">
              <a:buClr>
                <a:srgbClr val="00B0F0"/>
              </a:buClr>
              <a:buSzPct val="85000"/>
              <a:buFont typeface="Wingdings" pitchFamily="2" charset="2"/>
              <a:buNone/>
              <a:defRPr/>
            </a:pPr>
            <a:endParaRPr lang="hr-HR" sz="900" b="1" dirty="0" smtClean="0">
              <a:solidFill>
                <a:schemeClr val="accent6">
                  <a:lumMod val="60000"/>
                  <a:lumOff val="40000"/>
                </a:schemeClr>
              </a:solidFill>
              <a:latin typeface="Georgia" pitchFamily="18" charset="0"/>
            </a:endParaRPr>
          </a:p>
          <a:p>
            <a:pPr eaLnBrk="1" hangingPunct="1">
              <a:buClr>
                <a:srgbClr val="00B0F0"/>
              </a:buClr>
              <a:buSzPct val="85000"/>
              <a:buFont typeface="Wingdings" pitchFamily="2" charset="2"/>
              <a:buChar char="ü"/>
              <a:defRPr/>
            </a:pPr>
            <a:endParaRPr lang="hr-HR" sz="800" dirty="0" smtClean="0">
              <a:latin typeface="Georgia" pitchFamily="18" charset="0"/>
            </a:endParaRPr>
          </a:p>
          <a:p>
            <a:pPr eaLnBrk="1" hangingPunct="1">
              <a:buClr>
                <a:srgbClr val="00B0F0"/>
              </a:buClr>
              <a:buSzPct val="85000"/>
              <a:buFont typeface="Wingdings" pitchFamily="2" charset="2"/>
              <a:buChar char="ü"/>
              <a:defRPr/>
            </a:pPr>
            <a:r>
              <a:rPr lang="hr-HR" b="1" dirty="0" smtClean="0">
                <a:latin typeface="Georgia" pitchFamily="18" charset="0"/>
              </a:rPr>
              <a:t>Ljudi koji redovito piju s </a:t>
            </a:r>
            <a:br>
              <a:rPr lang="hr-HR" b="1" dirty="0" smtClean="0">
                <a:latin typeface="Georgia" pitchFamily="18" charset="0"/>
              </a:rPr>
            </a:br>
            <a:r>
              <a:rPr lang="hr-HR" b="1" dirty="0" smtClean="0">
                <a:latin typeface="Georgia" pitchFamily="18" charset="0"/>
              </a:rPr>
              <a:t>vremenom se počinju oslanjati na alkohol kako bi imali bolje mišljenje o sebi samima ili kako bi se nosili sa stresnim situacijama. </a:t>
            </a:r>
          </a:p>
          <a:p>
            <a:pPr eaLnBrk="1" hangingPunct="1">
              <a:buClr>
                <a:srgbClr val="00B0F0"/>
              </a:buClr>
              <a:buSzPct val="85000"/>
              <a:buFont typeface="Wingdings" pitchFamily="2" charset="2"/>
              <a:buNone/>
              <a:defRPr/>
            </a:pPr>
            <a:endParaRPr lang="hr-HR" sz="900" b="1" dirty="0" smtClean="0">
              <a:latin typeface="Georgia" pitchFamily="18" charset="0"/>
            </a:endParaRPr>
          </a:p>
          <a:p>
            <a:pPr eaLnBrk="1" hangingPunct="1">
              <a:buClr>
                <a:srgbClr val="00B0F0"/>
              </a:buClr>
              <a:buSzPct val="85000"/>
              <a:buFont typeface="Wingdings" pitchFamily="2" charset="2"/>
              <a:buNone/>
              <a:defRPr/>
            </a:pPr>
            <a:endParaRPr lang="hr-HR" sz="800" dirty="0" smtClean="0">
              <a:latin typeface="Georgia" pitchFamily="18" charset="0"/>
            </a:endParaRPr>
          </a:p>
          <a:p>
            <a:pPr eaLnBrk="1" hangingPunct="1">
              <a:buClr>
                <a:srgbClr val="00B0F0"/>
              </a:buClr>
              <a:buSzPct val="85000"/>
              <a:buFont typeface="Wingdings" pitchFamily="2" charset="2"/>
              <a:buChar char="ü"/>
              <a:defRPr/>
            </a:pPr>
            <a:r>
              <a:rPr lang="hr-HR" b="1" dirty="0" smtClean="0">
                <a:latin typeface="Georgia" pitchFamily="18" charset="0"/>
              </a:rPr>
              <a:t>Redovito pijenje alkohola može doprinijeti visokom krvnom tlaku, bolesti jetre kao i ozbiljnim problemima u području mentalnog zdravlja.</a:t>
            </a:r>
          </a:p>
          <a:p>
            <a:pPr>
              <a:buFont typeface="Wingdings" pitchFamily="2" charset="2"/>
              <a:buNone/>
              <a:defRPr/>
            </a:pPr>
            <a:endParaRPr lang="hr-HR" dirty="0" smtClean="0"/>
          </a:p>
        </p:txBody>
      </p:sp>
      <p:pic>
        <p:nvPicPr>
          <p:cNvPr id="13316" name="Picture 7" descr="http://ifightthelaw.files.wordpress.com/2010/11/homer-drunk1.jpg"/>
          <p:cNvPicPr>
            <a:picLocks noChangeAspect="1" noChangeArrowheads="1"/>
          </p:cNvPicPr>
          <p:nvPr/>
        </p:nvPicPr>
        <p:blipFill>
          <a:blip r:embed="rId3" cstate="print"/>
          <a:srcRect/>
          <a:stretch>
            <a:fillRect/>
          </a:stretch>
        </p:blipFill>
        <p:spPr bwMode="auto">
          <a:xfrm>
            <a:off x="7162800" y="1142984"/>
            <a:ext cx="1981200" cy="200025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hr-HR" b="1" dirty="0" smtClean="0">
                <a:solidFill>
                  <a:srgbClr val="FF6600"/>
                </a:solidFill>
                <a:latin typeface="Georgia" pitchFamily="18" charset="0"/>
              </a:rPr>
              <a:t>VRŠNJAČKI PRITISAK</a:t>
            </a:r>
            <a:endParaRPr lang="en-US" b="1" dirty="0" smtClean="0">
              <a:solidFill>
                <a:srgbClr val="FF6600"/>
              </a:solidFill>
              <a:latin typeface="Georgia" pitchFamily="18" charset="0"/>
            </a:endParaRPr>
          </a:p>
        </p:txBody>
      </p:sp>
      <p:sp>
        <p:nvSpPr>
          <p:cNvPr id="49155" name="Rectangle 3"/>
          <p:cNvSpPr>
            <a:spLocks noGrp="1" noChangeArrowheads="1"/>
          </p:cNvSpPr>
          <p:nvPr>
            <p:ph idx="1"/>
          </p:nvPr>
        </p:nvSpPr>
        <p:spPr/>
        <p:txBody>
          <a:bodyPr/>
          <a:lstStyle/>
          <a:p>
            <a:pPr eaLnBrk="1" hangingPunct="1">
              <a:buClr>
                <a:srgbClr val="00B0F0"/>
              </a:buClr>
              <a:buSzPct val="85000"/>
              <a:buFont typeface="Wingdings" pitchFamily="2" charset="2"/>
              <a:buChar char="v"/>
            </a:pPr>
            <a:r>
              <a:rPr lang="hr-HR" b="1" dirty="0" smtClean="0">
                <a:latin typeface="Georgia" pitchFamily="18" charset="0"/>
              </a:rPr>
              <a:t>Vršnjački pritisak je pritisak koji mladi doživljavaju od strane prijatelja i vršnjačke skupine s ciljem da učine nešto što ne žele ili za što se još ne osjećaju spremnima.</a:t>
            </a:r>
          </a:p>
        </p:txBody>
      </p:sp>
      <p:pic>
        <p:nvPicPr>
          <p:cNvPr id="14340" name="Picture 5" descr="http://t0.gstatic.com/images?q=tbn:ANd9GcRGPZ12fYmIZAHChkpR_Xi_zT9VvjA9OKLJG3AWi7hxpUHT-Nye"/>
          <p:cNvPicPr>
            <a:picLocks noChangeAspect="1" noChangeArrowheads="1"/>
          </p:cNvPicPr>
          <p:nvPr/>
        </p:nvPicPr>
        <p:blipFill>
          <a:blip r:embed="rId3" cstate="print"/>
          <a:srcRect/>
          <a:stretch>
            <a:fillRect/>
          </a:stretch>
        </p:blipFill>
        <p:spPr bwMode="auto">
          <a:xfrm>
            <a:off x="5143504" y="4205056"/>
            <a:ext cx="4000496" cy="2652944"/>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r>
              <a:rPr lang="hr-HR" b="1" dirty="0" smtClean="0">
                <a:solidFill>
                  <a:srgbClr val="FF6600"/>
                </a:solidFill>
                <a:latin typeface="Georgia" pitchFamily="18" charset="0"/>
              </a:rPr>
              <a:t>Razmislite...</a:t>
            </a:r>
          </a:p>
        </p:txBody>
      </p:sp>
      <p:sp>
        <p:nvSpPr>
          <p:cNvPr id="50179" name="Rectangle 3"/>
          <p:cNvSpPr>
            <a:spLocks noGrp="1" noChangeArrowheads="1"/>
          </p:cNvSpPr>
          <p:nvPr>
            <p:ph idx="1"/>
          </p:nvPr>
        </p:nvSpPr>
        <p:spPr>
          <a:xfrm>
            <a:off x="457200" y="1882808"/>
            <a:ext cx="8229600" cy="4832340"/>
          </a:xfrm>
        </p:spPr>
        <p:txBody>
          <a:bodyPr/>
          <a:lstStyle/>
          <a:p>
            <a:pPr marL="533400" indent="-533400" eaLnBrk="1" hangingPunct="1">
              <a:buFont typeface="Wingdings" pitchFamily="2" charset="2"/>
              <a:buNone/>
            </a:pPr>
            <a:r>
              <a:rPr lang="hr-HR" sz="2400" b="1" dirty="0" smtClean="0"/>
              <a:t>	</a:t>
            </a:r>
            <a:r>
              <a:rPr lang="hr-HR" sz="2600" dirty="0" smtClean="0">
                <a:latin typeface="Georgia" pitchFamily="18" charset="0"/>
              </a:rPr>
              <a:t>Marko je u parku sa svojim prijateljima. Jedan od njih donio je bocu vodke. Marko se nikada do sada nije napio i nije baš siguran da to želi. Bilo bi najbolje da Marko:</a:t>
            </a:r>
          </a:p>
          <a:p>
            <a:pPr marL="533400" indent="-533400" eaLnBrk="1" hangingPunct="1">
              <a:buFont typeface="Wingdings" pitchFamily="2" charset="2"/>
              <a:buNone/>
            </a:pPr>
            <a:endParaRPr lang="hr-HR" sz="2600" dirty="0" smtClean="0">
              <a:latin typeface="Georgia" pitchFamily="18" charset="0"/>
            </a:endParaRPr>
          </a:p>
          <a:p>
            <a:pPr marL="533400" indent="-533400" eaLnBrk="1" hangingPunct="1">
              <a:buClr>
                <a:srgbClr val="00B0F0"/>
              </a:buClr>
              <a:buSzTx/>
              <a:buFont typeface="Wingdings" pitchFamily="2" charset="2"/>
              <a:buAutoNum type="alphaLcParenR"/>
            </a:pPr>
            <a:r>
              <a:rPr lang="hr-HR" sz="2600" dirty="0" smtClean="0">
                <a:latin typeface="Georgia" pitchFamily="18" charset="0"/>
              </a:rPr>
              <a:t>izmisli neku ispriku i ode kući</a:t>
            </a:r>
          </a:p>
          <a:p>
            <a:pPr marL="533400" indent="-533400" eaLnBrk="1" hangingPunct="1">
              <a:buClr>
                <a:srgbClr val="00B0F0"/>
              </a:buClr>
              <a:buSzTx/>
              <a:buFont typeface="Wingdings" pitchFamily="2" charset="2"/>
              <a:buAutoNum type="alphaLcParenR"/>
            </a:pPr>
            <a:r>
              <a:rPr lang="hr-HR" sz="2600" dirty="0" smtClean="0">
                <a:latin typeface="Georgia" pitchFamily="18" charset="0"/>
              </a:rPr>
              <a:t>popije gut</a:t>
            </a:r>
            <a:r>
              <a:rPr lang="hr-HR" sz="2600" dirty="0" smtClean="0">
                <a:latin typeface="Arial" charset="0"/>
              </a:rPr>
              <a:t>ljaj</a:t>
            </a:r>
            <a:r>
              <a:rPr lang="hr-HR" sz="2600" dirty="0" smtClean="0">
                <a:latin typeface="Georgia" pitchFamily="18" charset="0"/>
              </a:rPr>
              <a:t> vodke ali kaže da ne želi više od toga</a:t>
            </a:r>
          </a:p>
          <a:p>
            <a:pPr marL="533400" indent="-533400" eaLnBrk="1" hangingPunct="1">
              <a:buClr>
                <a:srgbClr val="00B0F0"/>
              </a:buClr>
              <a:buSzTx/>
              <a:buFont typeface="Wingdings" pitchFamily="2" charset="2"/>
              <a:buAutoNum type="alphaLcParenR"/>
            </a:pPr>
            <a:r>
              <a:rPr lang="hr-HR" sz="2600" dirty="0" smtClean="0">
                <a:latin typeface="Georgia" pitchFamily="18" charset="0"/>
              </a:rPr>
              <a:t>kaže prijateljima da se ne želi napiti i da bi isto bilo najbolje i za njih</a:t>
            </a:r>
          </a:p>
          <a:p>
            <a:pPr marL="533400" indent="-533400" eaLnBrk="1" hangingPunct="1">
              <a:buClr>
                <a:srgbClr val="00B0F0"/>
              </a:buClr>
              <a:buSzTx/>
              <a:buFont typeface="Wingdings" pitchFamily="2" charset="2"/>
              <a:buAutoNum type="alphaLcParenR"/>
            </a:pPr>
            <a:r>
              <a:rPr lang="hr-HR" sz="2600" dirty="0" smtClean="0">
                <a:latin typeface="Georgia" pitchFamily="18" charset="0"/>
              </a:rPr>
              <a:t>kaže da ga od vodke boli glava i da preferira pivu</a:t>
            </a:r>
            <a:endParaRPr lang="en-US" sz="2600" dirty="0" smtClean="0">
              <a:latin typeface="Georgia" pitchFamily="18" charset="0"/>
            </a:endParaRPr>
          </a:p>
        </p:txBody>
      </p:sp>
      <p:pic>
        <p:nvPicPr>
          <p:cNvPr id="15364" name="Picture 5" descr="http://t3.gstatic.com/images?q=tbn:ANd9GcRFFXk16no3gpC7MjwUr0akRFQk5wASVCD9YGSwqLR6WtXS-tvvzg"/>
          <p:cNvPicPr>
            <a:picLocks noChangeAspect="1" noChangeArrowheads="1"/>
          </p:cNvPicPr>
          <p:nvPr/>
        </p:nvPicPr>
        <p:blipFill>
          <a:blip r:embed="rId3" cstate="print"/>
          <a:srcRect/>
          <a:stretch>
            <a:fillRect/>
          </a:stretch>
        </p:blipFill>
        <p:spPr bwMode="auto">
          <a:xfrm>
            <a:off x="6677355" y="0"/>
            <a:ext cx="2466646" cy="185736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1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r>
              <a:rPr lang="hr-HR" b="1" dirty="0" smtClean="0">
                <a:solidFill>
                  <a:srgbClr val="FF6600"/>
                </a:solidFill>
                <a:latin typeface="Georgia" pitchFamily="18" charset="0"/>
              </a:rPr>
              <a:t>Razmislite...</a:t>
            </a:r>
            <a:endParaRPr lang="hr-HR" dirty="0" smtClean="0">
              <a:solidFill>
                <a:srgbClr val="FF6600"/>
              </a:solidFill>
            </a:endParaRPr>
          </a:p>
        </p:txBody>
      </p:sp>
      <p:sp>
        <p:nvSpPr>
          <p:cNvPr id="52227" name="Rectangle 3"/>
          <p:cNvSpPr>
            <a:spLocks noGrp="1" noChangeArrowheads="1"/>
          </p:cNvSpPr>
          <p:nvPr>
            <p:ph idx="1"/>
          </p:nvPr>
        </p:nvSpPr>
        <p:spPr>
          <a:xfrm>
            <a:off x="457200" y="1600200"/>
            <a:ext cx="8229600" cy="5114925"/>
          </a:xfrm>
        </p:spPr>
        <p:txBody>
          <a:bodyPr/>
          <a:lstStyle/>
          <a:p>
            <a:pPr marL="533400" indent="-533400" eaLnBrk="1" hangingPunct="1">
              <a:buFont typeface="Wingdings" pitchFamily="2" charset="2"/>
              <a:buNone/>
            </a:pPr>
            <a:r>
              <a:rPr lang="hr-HR" b="1" dirty="0" smtClean="0"/>
              <a:t>	</a:t>
            </a:r>
            <a:r>
              <a:rPr lang="hr-HR" dirty="0" smtClean="0">
                <a:latin typeface="Georgia" pitchFamily="18" charset="0"/>
              </a:rPr>
              <a:t>Filip slavi rođendan, no roditelji su mu zabranili alkohol na tulumu. Bilo bi najbolje da Filip:</a:t>
            </a:r>
          </a:p>
          <a:p>
            <a:pPr marL="533400" indent="-533400" eaLnBrk="1" hangingPunct="1">
              <a:buFont typeface="Wingdings" pitchFamily="2" charset="2"/>
              <a:buNone/>
            </a:pPr>
            <a:endParaRPr lang="hr-HR" dirty="0" smtClean="0">
              <a:latin typeface="Georgia" pitchFamily="18" charset="0"/>
            </a:endParaRPr>
          </a:p>
          <a:p>
            <a:pPr marL="533400" indent="-533400" eaLnBrk="1" hangingPunct="1">
              <a:buClr>
                <a:srgbClr val="00B0F0"/>
              </a:buClr>
              <a:buSzTx/>
              <a:buFont typeface="Wingdings" pitchFamily="2" charset="2"/>
              <a:buAutoNum type="alphaLcParenR"/>
            </a:pPr>
            <a:r>
              <a:rPr lang="hr-HR" dirty="0" smtClean="0">
                <a:latin typeface="Georgia" pitchFamily="18" charset="0"/>
              </a:rPr>
              <a:t>otkaže tulum</a:t>
            </a:r>
          </a:p>
          <a:p>
            <a:pPr marL="533400" indent="-533400" eaLnBrk="1" hangingPunct="1">
              <a:buClr>
                <a:srgbClr val="00B0F0"/>
              </a:buClr>
              <a:buSzTx/>
              <a:buFont typeface="Wingdings" pitchFamily="2" charset="2"/>
              <a:buAutoNum type="alphaLcParenR"/>
            </a:pPr>
            <a:r>
              <a:rPr lang="hr-HR" dirty="0" smtClean="0">
                <a:latin typeface="Georgia" pitchFamily="18" charset="0"/>
              </a:rPr>
              <a:t>nabavi neke filmove ili igre za PlayStation i sl. tako da imaju više mogućnosti na izbor</a:t>
            </a:r>
          </a:p>
          <a:p>
            <a:pPr marL="533400" indent="-533400" eaLnBrk="1" hangingPunct="1">
              <a:buClr>
                <a:srgbClr val="00B0F0"/>
              </a:buClr>
              <a:buSzTx/>
              <a:buFont typeface="Wingdings" pitchFamily="2" charset="2"/>
              <a:buAutoNum type="alphaLcParenR"/>
            </a:pPr>
            <a:r>
              <a:rPr lang="hr-HR" dirty="0" smtClean="0">
                <a:latin typeface="Georgia" pitchFamily="18" charset="0"/>
              </a:rPr>
              <a:t>pretoči alkohol u bočice od soka</a:t>
            </a:r>
          </a:p>
          <a:p>
            <a:pPr marL="533400" indent="-533400" eaLnBrk="1" hangingPunct="1">
              <a:buClr>
                <a:srgbClr val="00B0F0"/>
              </a:buClr>
              <a:buSzTx/>
              <a:buFont typeface="Wingdings" pitchFamily="2" charset="2"/>
              <a:buAutoNum type="alphaLcParenR"/>
            </a:pPr>
            <a:r>
              <a:rPr lang="hr-HR" dirty="0" smtClean="0">
                <a:latin typeface="Georgia" pitchFamily="18" charset="0"/>
              </a:rPr>
              <a:t>pokuša natjerati roditelje da ukinu zabranu</a:t>
            </a:r>
            <a:endParaRPr lang="en-US" dirty="0" smtClean="0">
              <a:latin typeface="Georgia" pitchFamily="18" charset="0"/>
            </a:endParaRPr>
          </a:p>
        </p:txBody>
      </p:sp>
      <p:pic>
        <p:nvPicPr>
          <p:cNvPr id="16388" name="Picture 5" descr="http://t1.gstatic.com/images?q=tbn:ANd9GcQGV9DTcF8oVklP9M6fB8VGT7pr_GQ6TUW6rUOgOHuoQe0Rw_6CdQ"/>
          <p:cNvPicPr>
            <a:picLocks noChangeAspect="1" noChangeArrowheads="1"/>
          </p:cNvPicPr>
          <p:nvPr/>
        </p:nvPicPr>
        <p:blipFill>
          <a:blip r:embed="rId3" cstate="print"/>
          <a:srcRect/>
          <a:stretch>
            <a:fillRect/>
          </a:stretch>
        </p:blipFill>
        <p:spPr bwMode="auto">
          <a:xfrm>
            <a:off x="6934200" y="0"/>
            <a:ext cx="2209800" cy="178593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67494"/>
            <a:ext cx="8686800" cy="1399032"/>
          </a:xfrm>
        </p:spPr>
        <p:txBody>
          <a:bodyPr/>
          <a:lstStyle/>
          <a:p>
            <a:pPr eaLnBrk="1" hangingPunct="1"/>
            <a:r>
              <a:rPr lang="hr-HR" b="1" dirty="0" smtClean="0">
                <a:solidFill>
                  <a:srgbClr val="FF6600"/>
                </a:solidFill>
                <a:latin typeface="Georgia" pitchFamily="18" charset="0"/>
              </a:rPr>
              <a:t>Koji su znakovi stresa?</a:t>
            </a:r>
            <a:endParaRPr lang="en-US" b="1" dirty="0" smtClean="0">
              <a:solidFill>
                <a:srgbClr val="FF6600"/>
              </a:solidFill>
              <a:latin typeface="Georgia" pitchFamily="18" charset="0"/>
            </a:endParaRPr>
          </a:p>
        </p:txBody>
      </p:sp>
      <p:sp>
        <p:nvSpPr>
          <p:cNvPr id="16387" name="Rectangle 3"/>
          <p:cNvSpPr>
            <a:spLocks noGrp="1" noChangeArrowheads="1"/>
          </p:cNvSpPr>
          <p:nvPr>
            <p:ph idx="1"/>
          </p:nvPr>
        </p:nvSpPr>
        <p:spPr>
          <a:xfrm>
            <a:off x="457200" y="1882808"/>
            <a:ext cx="8507288" cy="4572000"/>
          </a:xfrm>
        </p:spPr>
        <p:txBody>
          <a:bodyPr>
            <a:normAutofit fontScale="92500" lnSpcReduction="10000"/>
          </a:bodyPr>
          <a:lstStyle/>
          <a:p>
            <a:pPr>
              <a:buClr>
                <a:srgbClr val="00B0F0"/>
              </a:buClr>
              <a:buFont typeface="Wingdings" pitchFamily="2" charset="2"/>
              <a:buChar char="v"/>
            </a:pPr>
            <a:r>
              <a:rPr lang="hr-HR" sz="3200" b="1" dirty="0" smtClean="0">
                <a:latin typeface="Georgia" pitchFamily="18" charset="0"/>
              </a:rPr>
              <a:t>nesanica</a:t>
            </a:r>
          </a:p>
          <a:p>
            <a:pPr>
              <a:buClr>
                <a:srgbClr val="00B0F0"/>
              </a:buClr>
              <a:buFont typeface="Wingdings" pitchFamily="2" charset="2"/>
              <a:buChar char="v"/>
            </a:pPr>
            <a:r>
              <a:rPr lang="hr-HR" sz="3200" b="1" dirty="0" smtClean="0">
                <a:latin typeface="Georgia" pitchFamily="18" charset="0"/>
              </a:rPr>
              <a:t>teškoće u koncentraciji</a:t>
            </a:r>
          </a:p>
          <a:p>
            <a:pPr>
              <a:buClr>
                <a:srgbClr val="00B0F0"/>
              </a:buClr>
              <a:buFont typeface="Wingdings" pitchFamily="2" charset="2"/>
              <a:buChar char="v"/>
            </a:pPr>
            <a:r>
              <a:rPr lang="hr-HR" sz="3200" b="1" dirty="0" smtClean="0">
                <a:latin typeface="Georgia" pitchFamily="18" charset="0"/>
              </a:rPr>
              <a:t>promjenjivo ili razdražljivo raspoloženje</a:t>
            </a:r>
          </a:p>
          <a:p>
            <a:pPr>
              <a:buClr>
                <a:srgbClr val="00B0F0"/>
              </a:buClr>
              <a:buFont typeface="Wingdings" pitchFamily="2" charset="2"/>
              <a:buChar char="v"/>
            </a:pPr>
            <a:r>
              <a:rPr lang="hr-HR" sz="3200" b="1" dirty="0" smtClean="0">
                <a:latin typeface="Georgia" pitchFamily="18" charset="0"/>
              </a:rPr>
              <a:t>npr. griženje noktiju, nemir, koračanje gore-dolje</a:t>
            </a:r>
          </a:p>
          <a:p>
            <a:pPr>
              <a:buClr>
                <a:srgbClr val="00B0F0"/>
              </a:buClr>
              <a:buFont typeface="Wingdings" pitchFamily="2" charset="2"/>
              <a:buChar char="v"/>
            </a:pPr>
            <a:r>
              <a:rPr lang="hr-HR" sz="3200" b="1" dirty="0" smtClean="0">
                <a:latin typeface="Georgia" pitchFamily="18" charset="0"/>
              </a:rPr>
              <a:t>pojačano znojenje</a:t>
            </a:r>
          </a:p>
          <a:p>
            <a:pPr>
              <a:buClr>
                <a:srgbClr val="00B0F0"/>
              </a:buClr>
              <a:buFont typeface="Wingdings" pitchFamily="2" charset="2"/>
              <a:buChar char="v"/>
            </a:pPr>
            <a:r>
              <a:rPr lang="hr-HR" sz="3200" b="1" dirty="0" smtClean="0">
                <a:latin typeface="Georgia" pitchFamily="18" charset="0"/>
              </a:rPr>
              <a:t>gubitak apetita ili prejedanje</a:t>
            </a:r>
          </a:p>
          <a:p>
            <a:pPr>
              <a:buClr>
                <a:srgbClr val="00B0F0"/>
              </a:buClr>
              <a:buFont typeface="Wingdings" pitchFamily="2" charset="2"/>
              <a:buChar char="v"/>
            </a:pPr>
            <a:r>
              <a:rPr lang="hr-HR" sz="3200" b="1" dirty="0" smtClean="0">
                <a:latin typeface="Georgia" pitchFamily="18" charset="0"/>
              </a:rPr>
              <a:t>glavobolje</a:t>
            </a:r>
          </a:p>
          <a:p>
            <a:pPr eaLnBrk="1" hangingPunct="1">
              <a:buFont typeface="Wingdings" pitchFamily="2" charset="2"/>
              <a:buNone/>
            </a:pPr>
            <a:endParaRPr lang="hr-HR" dirty="0" smtClean="0"/>
          </a:p>
        </p:txBody>
      </p:sp>
      <p:pic>
        <p:nvPicPr>
          <p:cNvPr id="17412" name="Picture 7" descr="http://www.answer-my-health-question.info/images/how-does-stress-affect-health-2.gif"/>
          <p:cNvPicPr>
            <a:picLocks noChangeAspect="1" noChangeArrowheads="1"/>
          </p:cNvPicPr>
          <p:nvPr/>
        </p:nvPicPr>
        <p:blipFill>
          <a:blip r:embed="rId3" cstate="print"/>
          <a:srcRect/>
          <a:stretch>
            <a:fillRect/>
          </a:stretch>
        </p:blipFill>
        <p:spPr bwMode="auto">
          <a:xfrm>
            <a:off x="7000892" y="71414"/>
            <a:ext cx="2061401"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457200" y="714356"/>
            <a:ext cx="8229600" cy="5883294"/>
          </a:xfrm>
        </p:spPr>
        <p:txBody>
          <a:bodyPr/>
          <a:lstStyle/>
          <a:p>
            <a:pPr marL="533400" indent="-533400" eaLnBrk="1" hangingPunct="1">
              <a:lnSpc>
                <a:spcPct val="90000"/>
              </a:lnSpc>
              <a:buClr>
                <a:srgbClr val="00B0F0"/>
              </a:buClr>
              <a:buFont typeface="Wingdings" pitchFamily="2" charset="2"/>
              <a:buChar char="v"/>
            </a:pPr>
            <a:r>
              <a:rPr lang="hr-HR" sz="3200" b="1" dirty="0" smtClean="0">
                <a:latin typeface="Georgia" pitchFamily="18" charset="0"/>
              </a:rPr>
              <a:t>Postoji mnogo načina za suočavanje sa stresom koji ne uključuju pijenje alkohola. </a:t>
            </a:r>
          </a:p>
          <a:p>
            <a:pPr marL="533400" indent="-533400" eaLnBrk="1" hangingPunct="1">
              <a:lnSpc>
                <a:spcPct val="90000"/>
              </a:lnSpc>
              <a:buClr>
                <a:srgbClr val="00B0F0"/>
              </a:buClr>
              <a:buFont typeface="Wingdings" pitchFamily="2" charset="2"/>
              <a:buNone/>
            </a:pPr>
            <a:endParaRPr lang="hr-HR" sz="1200" dirty="0" smtClean="0">
              <a:latin typeface="Georgia" pitchFamily="18" charset="0"/>
            </a:endParaRPr>
          </a:p>
          <a:p>
            <a:pPr marL="533400" indent="-533400" eaLnBrk="1" hangingPunct="1">
              <a:lnSpc>
                <a:spcPct val="90000"/>
              </a:lnSpc>
              <a:buClr>
                <a:srgbClr val="00B0F0"/>
              </a:buClr>
              <a:buFont typeface="Wingdings" pitchFamily="2" charset="2"/>
              <a:buChar char="v"/>
            </a:pPr>
            <a:r>
              <a:rPr lang="hr-HR" sz="3200" b="1" dirty="0" smtClean="0">
                <a:latin typeface="Georgia" pitchFamily="18" charset="0"/>
              </a:rPr>
              <a:t>Mnoge druge aktivnosti nam mogu pomoći da se osjećamo dobro i da zaboravimo na svoje            probleme. </a:t>
            </a:r>
          </a:p>
          <a:p>
            <a:pPr marL="533400" indent="-533400" eaLnBrk="1" hangingPunct="1">
              <a:lnSpc>
                <a:spcPct val="90000"/>
              </a:lnSpc>
              <a:buClr>
                <a:srgbClr val="00B0F0"/>
              </a:buClr>
              <a:buFont typeface="Wingdings" pitchFamily="2" charset="2"/>
              <a:buNone/>
            </a:pPr>
            <a:endParaRPr lang="hr-HR" dirty="0" smtClean="0">
              <a:latin typeface="Georgia" pitchFamily="18" charset="0"/>
            </a:endParaRPr>
          </a:p>
          <a:p>
            <a:pPr marL="533400" indent="-533400" eaLnBrk="1" hangingPunct="1">
              <a:lnSpc>
                <a:spcPct val="90000"/>
              </a:lnSpc>
              <a:buClr>
                <a:srgbClr val="00B0F0"/>
              </a:buClr>
              <a:buFont typeface="Wingdings" pitchFamily="2" charset="2"/>
              <a:buChar char="v"/>
            </a:pPr>
            <a:r>
              <a:rPr lang="hr-HR" sz="3200" b="1" dirty="0" smtClean="0">
                <a:latin typeface="Georgia" pitchFamily="18" charset="0"/>
              </a:rPr>
              <a:t>Koje su to aktivnosti?</a:t>
            </a:r>
          </a:p>
          <a:p>
            <a:pPr marL="533400" indent="-533400" eaLnBrk="1" hangingPunct="1">
              <a:lnSpc>
                <a:spcPct val="90000"/>
              </a:lnSpc>
              <a:buFont typeface="Wingdings" pitchFamily="2" charset="2"/>
              <a:buNone/>
            </a:pPr>
            <a:endParaRPr lang="en-US" dirty="0" smtClean="0">
              <a:latin typeface="Georgia" pitchFamily="18" charset="0"/>
            </a:endParaRPr>
          </a:p>
        </p:txBody>
      </p:sp>
      <p:pic>
        <p:nvPicPr>
          <p:cNvPr id="18435" name="Picture 7" descr="http://permissionslips.files.wordpress.com/2012/02/stop_stress1.gif"/>
          <p:cNvPicPr>
            <a:picLocks noChangeAspect="1" noChangeArrowheads="1"/>
          </p:cNvPicPr>
          <p:nvPr/>
        </p:nvPicPr>
        <p:blipFill>
          <a:blip r:embed="rId3" cstate="print"/>
          <a:srcRect/>
          <a:stretch>
            <a:fillRect/>
          </a:stretch>
        </p:blipFill>
        <p:spPr bwMode="auto">
          <a:xfrm>
            <a:off x="6286512" y="4000504"/>
            <a:ext cx="2714625" cy="2654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hr-HR" b="1" dirty="0" smtClean="0">
                <a:solidFill>
                  <a:srgbClr val="FF6600"/>
                </a:solidFill>
                <a:latin typeface="Georgia" pitchFamily="18" charset="0"/>
              </a:rPr>
              <a:t>Tjelovježba</a:t>
            </a:r>
            <a:endParaRPr lang="en-US" b="1" dirty="0" smtClean="0">
              <a:solidFill>
                <a:srgbClr val="FF6600"/>
              </a:solidFill>
              <a:latin typeface="Georgia" pitchFamily="18" charset="0"/>
            </a:endParaRPr>
          </a:p>
        </p:txBody>
      </p:sp>
      <p:sp>
        <p:nvSpPr>
          <p:cNvPr id="51203" name="Rectangle 3"/>
          <p:cNvSpPr>
            <a:spLocks noGrp="1" noChangeArrowheads="1"/>
          </p:cNvSpPr>
          <p:nvPr>
            <p:ph idx="1"/>
          </p:nvPr>
        </p:nvSpPr>
        <p:spPr>
          <a:xfrm>
            <a:off x="395288" y="1916113"/>
            <a:ext cx="8229600" cy="4941887"/>
          </a:xfrm>
        </p:spPr>
        <p:txBody>
          <a:bodyPr/>
          <a:lstStyle/>
          <a:p>
            <a:pPr marL="533400" indent="-533400" eaLnBrk="1" hangingPunct="1">
              <a:lnSpc>
                <a:spcPct val="80000"/>
              </a:lnSpc>
              <a:buClr>
                <a:schemeClr val="tx2"/>
              </a:buClr>
              <a:buFont typeface="Wingdings" pitchFamily="2" charset="2"/>
              <a:buChar char="v"/>
            </a:pPr>
            <a:endParaRPr lang="hr-HR" sz="3200" b="1" dirty="0" smtClean="0">
              <a:latin typeface="Georgia" pitchFamily="18" charset="0"/>
            </a:endParaRPr>
          </a:p>
          <a:p>
            <a:pPr marL="533400" indent="-533400" eaLnBrk="1" hangingPunct="1">
              <a:lnSpc>
                <a:spcPct val="80000"/>
              </a:lnSpc>
              <a:buClr>
                <a:srgbClr val="00B0F0"/>
              </a:buClr>
              <a:buFont typeface="Wingdings" pitchFamily="2" charset="2"/>
              <a:buChar char="v"/>
            </a:pPr>
            <a:r>
              <a:rPr lang="hr-HR" sz="3200" b="1" dirty="0" smtClean="0">
                <a:latin typeface="Georgia" pitchFamily="18" charset="0"/>
              </a:rPr>
              <a:t>odličan način za oslobađanje          od stresa </a:t>
            </a:r>
          </a:p>
          <a:p>
            <a:pPr marL="533400" indent="-533400" eaLnBrk="1" hangingPunct="1">
              <a:lnSpc>
                <a:spcPct val="80000"/>
              </a:lnSpc>
              <a:buClr>
                <a:srgbClr val="00B0F0"/>
              </a:buClr>
              <a:buFont typeface="Wingdings" pitchFamily="2" charset="2"/>
              <a:buNone/>
            </a:pPr>
            <a:endParaRPr lang="hr-HR" sz="800" b="1" dirty="0" smtClean="0">
              <a:latin typeface="Georgia" pitchFamily="18" charset="0"/>
            </a:endParaRPr>
          </a:p>
          <a:p>
            <a:pPr marL="533400" indent="-533400" eaLnBrk="1" hangingPunct="1">
              <a:lnSpc>
                <a:spcPct val="80000"/>
              </a:lnSpc>
              <a:buClr>
                <a:srgbClr val="00B0F0"/>
              </a:buClr>
              <a:buFont typeface="Wingdings" pitchFamily="2" charset="2"/>
              <a:buChar char="v"/>
            </a:pPr>
            <a:r>
              <a:rPr lang="hr-HR" sz="3200" b="1" dirty="0" smtClean="0">
                <a:latin typeface="Georgia" pitchFamily="18" charset="0"/>
              </a:rPr>
              <a:t>endorfini - “hormoni sreće”od kojih se dobro osjećamo</a:t>
            </a:r>
          </a:p>
          <a:p>
            <a:pPr marL="533400" indent="-533400" eaLnBrk="1" hangingPunct="1">
              <a:lnSpc>
                <a:spcPct val="80000"/>
              </a:lnSpc>
              <a:buClr>
                <a:srgbClr val="00B0F0"/>
              </a:buClr>
              <a:buFont typeface="Wingdings" pitchFamily="2" charset="2"/>
              <a:buNone/>
            </a:pPr>
            <a:endParaRPr lang="hr-HR" sz="800" b="1" dirty="0" smtClean="0">
              <a:latin typeface="Georgia" pitchFamily="18" charset="0"/>
            </a:endParaRPr>
          </a:p>
          <a:p>
            <a:pPr marL="533400" indent="-533400" eaLnBrk="1" hangingPunct="1">
              <a:lnSpc>
                <a:spcPct val="80000"/>
              </a:lnSpc>
              <a:buClr>
                <a:srgbClr val="00B0F0"/>
              </a:buClr>
              <a:buFont typeface="Wingdings" pitchFamily="2" charset="2"/>
              <a:buChar char="v"/>
            </a:pPr>
            <a:r>
              <a:rPr lang="hr-HR" sz="3200" b="1" dirty="0" smtClean="0">
                <a:latin typeface="Georgia" pitchFamily="18" charset="0"/>
              </a:rPr>
              <a:t>nakon vježbanja smo opušteniji i lakše spavamo </a:t>
            </a:r>
          </a:p>
          <a:p>
            <a:pPr marL="533400" indent="-533400" eaLnBrk="1" hangingPunct="1">
              <a:lnSpc>
                <a:spcPct val="80000"/>
              </a:lnSpc>
              <a:buClr>
                <a:srgbClr val="00B0F0"/>
              </a:buClr>
              <a:buFont typeface="Wingdings" pitchFamily="2" charset="2"/>
              <a:buNone/>
            </a:pPr>
            <a:endParaRPr lang="hr-HR" sz="800" b="1" dirty="0" smtClean="0">
              <a:latin typeface="Georgia" pitchFamily="18" charset="0"/>
            </a:endParaRPr>
          </a:p>
          <a:p>
            <a:pPr marL="533400" indent="-533400" eaLnBrk="1" hangingPunct="1">
              <a:lnSpc>
                <a:spcPct val="80000"/>
              </a:lnSpc>
              <a:buClr>
                <a:srgbClr val="00B0F0"/>
              </a:buClr>
              <a:buFont typeface="Wingdings" pitchFamily="2" charset="2"/>
              <a:buChar char="v"/>
            </a:pPr>
            <a:r>
              <a:rPr lang="hr-HR" sz="3200" b="1" dirty="0" smtClean="0">
                <a:latin typeface="Georgia" pitchFamily="18" charset="0"/>
              </a:rPr>
              <a:t>vježbanje ne mora ništa koštati – odlazak u šetnju ili trčanje su besplatni, a jednako učinkoviti</a:t>
            </a:r>
          </a:p>
          <a:p>
            <a:pPr marL="533400" indent="-533400" eaLnBrk="1" hangingPunct="1">
              <a:lnSpc>
                <a:spcPct val="80000"/>
              </a:lnSpc>
              <a:buFont typeface="Wingdings" pitchFamily="2" charset="2"/>
              <a:buNone/>
            </a:pPr>
            <a:endParaRPr lang="en-US" dirty="0" smtClean="0">
              <a:latin typeface="Georgia" pitchFamily="18" charset="0"/>
            </a:endParaRPr>
          </a:p>
        </p:txBody>
      </p:sp>
      <p:pic>
        <p:nvPicPr>
          <p:cNvPr id="19460" name="Picture 7" descr="http://www.fitnesstipsforlife.com/wp-content/uploads/2009/11/exercise.jpeg"/>
          <p:cNvPicPr>
            <a:picLocks noChangeAspect="1" noChangeArrowheads="1"/>
          </p:cNvPicPr>
          <p:nvPr/>
        </p:nvPicPr>
        <p:blipFill>
          <a:blip r:embed="rId2" cstate="print"/>
          <a:srcRect/>
          <a:stretch>
            <a:fillRect/>
          </a:stretch>
        </p:blipFill>
        <p:spPr bwMode="auto">
          <a:xfrm>
            <a:off x="7072330" y="0"/>
            <a:ext cx="1877423" cy="250030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Title 4"/>
          <p:cNvSpPr>
            <a:spLocks noGrp="1"/>
          </p:cNvSpPr>
          <p:nvPr>
            <p:ph type="title"/>
          </p:nvPr>
        </p:nvSpPr>
        <p:spPr>
          <a:xfrm>
            <a:off x="357158" y="142875"/>
            <a:ext cx="8329642" cy="1274763"/>
          </a:xfrm>
        </p:spPr>
        <p:txBody>
          <a:bodyPr>
            <a:normAutofit fontScale="90000"/>
          </a:bodyPr>
          <a:lstStyle/>
          <a:p>
            <a:r>
              <a:rPr lang="hr-HR" b="1" dirty="0" smtClean="0">
                <a:solidFill>
                  <a:srgbClr val="FF6600"/>
                </a:solidFill>
                <a:latin typeface="Georgia" pitchFamily="18" charset="0"/>
              </a:rPr>
              <a:t>Računalne igre, igraće konzole, društvene mreže...</a:t>
            </a:r>
          </a:p>
        </p:txBody>
      </p:sp>
      <p:sp>
        <p:nvSpPr>
          <p:cNvPr id="52227" name="Rectangle 3"/>
          <p:cNvSpPr>
            <a:spLocks noGrp="1" noChangeArrowheads="1"/>
          </p:cNvSpPr>
          <p:nvPr>
            <p:ph idx="1"/>
          </p:nvPr>
        </p:nvSpPr>
        <p:spPr>
          <a:xfrm>
            <a:off x="457200" y="1844675"/>
            <a:ext cx="8229600" cy="4824413"/>
          </a:xfrm>
        </p:spPr>
        <p:txBody>
          <a:bodyPr>
            <a:normAutofit lnSpcReduction="10000"/>
          </a:bodyPr>
          <a:lstStyle/>
          <a:p>
            <a:pPr marL="533400" indent="-533400" eaLnBrk="1" hangingPunct="1">
              <a:buClr>
                <a:schemeClr val="tx2"/>
              </a:buClr>
              <a:buFont typeface="Wingdings" pitchFamily="2" charset="2"/>
              <a:buChar char="v"/>
            </a:pPr>
            <a:endParaRPr lang="hr-HR" sz="3600" dirty="0" smtClean="0">
              <a:solidFill>
                <a:schemeClr val="tx2"/>
              </a:solidFill>
              <a:latin typeface="Georgia" pitchFamily="18" charset="0"/>
            </a:endParaRPr>
          </a:p>
          <a:p>
            <a:pPr marL="533400" indent="-533400" eaLnBrk="1" hangingPunct="1">
              <a:buClr>
                <a:schemeClr val="tx2"/>
              </a:buClr>
              <a:buFont typeface="Wingdings" pitchFamily="2" charset="2"/>
              <a:buChar char="v"/>
            </a:pPr>
            <a:endParaRPr lang="hr-HR" sz="3600" dirty="0" smtClean="0">
              <a:solidFill>
                <a:schemeClr val="tx2"/>
              </a:solidFill>
              <a:latin typeface="Georgia" pitchFamily="18" charset="0"/>
            </a:endParaRPr>
          </a:p>
          <a:p>
            <a:pPr marL="533400" indent="-533400" eaLnBrk="1" hangingPunct="1">
              <a:buClr>
                <a:schemeClr val="tx2"/>
              </a:buClr>
              <a:buFont typeface="Wingdings" pitchFamily="2" charset="2"/>
              <a:buChar char="v"/>
            </a:pPr>
            <a:endParaRPr lang="hr-HR" sz="3600" dirty="0" smtClean="0">
              <a:solidFill>
                <a:schemeClr val="tx2"/>
              </a:solidFill>
              <a:latin typeface="Georgia" pitchFamily="18" charset="0"/>
            </a:endParaRPr>
          </a:p>
          <a:p>
            <a:pPr marL="533400" indent="-533400" eaLnBrk="1" hangingPunct="1">
              <a:buClr>
                <a:srgbClr val="00B0F0"/>
              </a:buClr>
              <a:buFont typeface="Wingdings" pitchFamily="2" charset="2"/>
              <a:buChar char="v"/>
            </a:pPr>
            <a:endParaRPr lang="hr-HR" sz="3600" b="1" dirty="0" smtClean="0">
              <a:solidFill>
                <a:srgbClr val="66FFFF"/>
              </a:solidFill>
              <a:latin typeface="Georgia" pitchFamily="18" charset="0"/>
            </a:endParaRPr>
          </a:p>
          <a:p>
            <a:pPr marL="533400" indent="-533400" eaLnBrk="1" hangingPunct="1">
              <a:buClr>
                <a:srgbClr val="00B0F0"/>
              </a:buClr>
              <a:buFont typeface="Wingdings" pitchFamily="2" charset="2"/>
              <a:buChar char="v"/>
            </a:pPr>
            <a:r>
              <a:rPr lang="hr-HR" sz="3600" b="1" dirty="0" smtClean="0">
                <a:solidFill>
                  <a:srgbClr val="66FFFF"/>
                </a:solidFill>
                <a:latin typeface="Georgia" pitchFamily="18" charset="0"/>
              </a:rPr>
              <a:t>kratkotrajnije</a:t>
            </a:r>
            <a:r>
              <a:rPr lang="hr-HR" sz="3600" b="1" dirty="0" smtClean="0">
                <a:latin typeface="Georgia" pitchFamily="18" charset="0"/>
              </a:rPr>
              <a:t> igranje neke računalne igre može nam pomoći u skretanju misli sa problema</a:t>
            </a:r>
          </a:p>
          <a:p>
            <a:pPr marL="533400" indent="-533400" eaLnBrk="1" hangingPunct="1">
              <a:buFont typeface="Wingdings" pitchFamily="2" charset="2"/>
              <a:buNone/>
            </a:pPr>
            <a:endParaRPr lang="en-US" dirty="0" smtClean="0">
              <a:latin typeface="Georgia" pitchFamily="18" charset="0"/>
            </a:endParaRPr>
          </a:p>
        </p:txBody>
      </p:sp>
      <p:pic>
        <p:nvPicPr>
          <p:cNvPr id="20483" name="Picture 7" descr="http://topnews.in/healthcare/sites/default/files/computer-games102.jpg"/>
          <p:cNvPicPr>
            <a:picLocks noChangeAspect="1" noChangeArrowheads="1"/>
          </p:cNvPicPr>
          <p:nvPr/>
        </p:nvPicPr>
        <p:blipFill>
          <a:blip r:embed="rId2" cstate="print"/>
          <a:srcRect/>
          <a:stretch>
            <a:fillRect/>
          </a:stretch>
        </p:blipFill>
        <p:spPr bwMode="auto">
          <a:xfrm>
            <a:off x="6419850" y="1428736"/>
            <a:ext cx="2724150" cy="264318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42852"/>
            <a:ext cx="8229600" cy="1285884"/>
          </a:xfrm>
        </p:spPr>
        <p:txBody>
          <a:bodyPr/>
          <a:lstStyle/>
          <a:p>
            <a:pPr eaLnBrk="1" hangingPunct="1"/>
            <a:r>
              <a:rPr lang="hr-HR" b="1" dirty="0" smtClean="0">
                <a:solidFill>
                  <a:srgbClr val="FF6600"/>
                </a:solidFill>
                <a:latin typeface="Georgia" pitchFamily="18" charset="0"/>
              </a:rPr>
              <a:t>Druženje s prijateljima</a:t>
            </a:r>
          </a:p>
        </p:txBody>
      </p:sp>
      <p:sp>
        <p:nvSpPr>
          <p:cNvPr id="53251" name="Rectangle 3"/>
          <p:cNvSpPr>
            <a:spLocks noGrp="1" noChangeArrowheads="1"/>
          </p:cNvSpPr>
          <p:nvPr>
            <p:ph idx="1"/>
          </p:nvPr>
        </p:nvSpPr>
        <p:spPr>
          <a:xfrm>
            <a:off x="457200" y="1600200"/>
            <a:ext cx="8229600" cy="5141913"/>
          </a:xfrm>
        </p:spPr>
        <p:txBody>
          <a:bodyPr/>
          <a:lstStyle/>
          <a:p>
            <a:pPr marL="533400" indent="-533400" eaLnBrk="1" hangingPunct="1">
              <a:lnSpc>
                <a:spcPct val="90000"/>
              </a:lnSpc>
              <a:buClr>
                <a:srgbClr val="00B0F0"/>
              </a:buClr>
              <a:buFont typeface="Wingdings" pitchFamily="2" charset="2"/>
              <a:buChar char="v"/>
            </a:pPr>
            <a:r>
              <a:rPr lang="hr-HR" sz="3600" b="1" dirty="0" smtClean="0">
                <a:latin typeface="Georgia" pitchFamily="18" charset="0"/>
              </a:rPr>
              <a:t>odlazak u šetnju, šoping ili u kino s jednim ili više prijatelja također su dobri načini za opuštanje i dijeljenje problema</a:t>
            </a:r>
          </a:p>
          <a:p>
            <a:pPr marL="533400" indent="-533400" eaLnBrk="1" hangingPunct="1">
              <a:lnSpc>
                <a:spcPct val="90000"/>
              </a:lnSpc>
              <a:buFont typeface="Wingdings" pitchFamily="2" charset="2"/>
              <a:buNone/>
            </a:pPr>
            <a:endParaRPr lang="en-US" dirty="0" smtClean="0">
              <a:latin typeface="Georgia" pitchFamily="18" charset="0"/>
            </a:endParaRPr>
          </a:p>
        </p:txBody>
      </p:sp>
      <p:pic>
        <p:nvPicPr>
          <p:cNvPr id="21508" name="Picture 7" descr="http://sites.younglife.org/sites/glendale/Home%20Page/Hanging%20out%20Downtown.jpg"/>
          <p:cNvPicPr>
            <a:picLocks noChangeAspect="1" noChangeArrowheads="1"/>
          </p:cNvPicPr>
          <p:nvPr/>
        </p:nvPicPr>
        <p:blipFill>
          <a:blip r:embed="rId2" cstate="print"/>
          <a:srcRect/>
          <a:stretch>
            <a:fillRect/>
          </a:stretch>
        </p:blipFill>
        <p:spPr bwMode="auto">
          <a:xfrm>
            <a:off x="5072063" y="3803650"/>
            <a:ext cx="4071937" cy="305435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7494"/>
            <a:ext cx="8229600" cy="1089804"/>
          </a:xfrm>
        </p:spPr>
        <p:txBody>
          <a:bodyPr/>
          <a:lstStyle/>
          <a:p>
            <a:pPr eaLnBrk="1" hangingPunct="1"/>
            <a:r>
              <a:rPr lang="hr-HR" b="1" dirty="0" smtClean="0">
                <a:solidFill>
                  <a:srgbClr val="FF6600"/>
                </a:solidFill>
                <a:latin typeface="Georgia" pitchFamily="18" charset="0"/>
              </a:rPr>
              <a:t>Točno ili netočno?</a:t>
            </a:r>
            <a:endParaRPr lang="en-US" b="1" dirty="0" smtClean="0">
              <a:solidFill>
                <a:srgbClr val="FF6600"/>
              </a:solidFill>
              <a:latin typeface="Georgia" pitchFamily="18" charset="0"/>
            </a:endParaRPr>
          </a:p>
        </p:txBody>
      </p:sp>
      <p:sp>
        <p:nvSpPr>
          <p:cNvPr id="33795" name="Rectangle 3"/>
          <p:cNvSpPr>
            <a:spLocks noGrp="1" noChangeArrowheads="1"/>
          </p:cNvSpPr>
          <p:nvPr>
            <p:ph idx="1"/>
          </p:nvPr>
        </p:nvSpPr>
        <p:spPr>
          <a:xfrm>
            <a:off x="457200" y="1557338"/>
            <a:ext cx="8229600" cy="5111750"/>
          </a:xfrm>
        </p:spPr>
        <p:txBody>
          <a:bodyPr/>
          <a:lstStyle/>
          <a:p>
            <a:pPr marL="533400" indent="-533400">
              <a:buClr>
                <a:srgbClr val="00B0F0"/>
              </a:buClr>
              <a:buSzPct val="85000"/>
              <a:buFont typeface="+mj-lt"/>
              <a:buAutoNum type="arabicPeriod"/>
            </a:pPr>
            <a:r>
              <a:rPr lang="hr-HR" b="1" dirty="0" smtClean="0">
                <a:latin typeface="Georgia" pitchFamily="18" charset="0"/>
              </a:rPr>
              <a:t>Tko pije alkohol privlačniji je suprotnom spolu.</a:t>
            </a:r>
          </a:p>
          <a:p>
            <a:pPr marL="533400" indent="-533400">
              <a:buClr>
                <a:srgbClr val="00B0F0"/>
              </a:buClr>
              <a:buSzPct val="85000"/>
              <a:buFont typeface="+mj-lt"/>
              <a:buAutoNum type="arabicPeriod"/>
            </a:pPr>
            <a:endParaRPr lang="hr-HR" b="1" dirty="0" smtClean="0">
              <a:latin typeface="Georgia" pitchFamily="18" charset="0"/>
            </a:endParaRPr>
          </a:p>
          <a:p>
            <a:pPr marL="533400" indent="-533400">
              <a:buClr>
                <a:srgbClr val="00B0F0"/>
              </a:buClr>
              <a:buSzPct val="85000"/>
              <a:buFont typeface="+mj-lt"/>
              <a:buAutoNum type="arabicPeriod"/>
            </a:pPr>
            <a:r>
              <a:rPr lang="hr-HR" b="1" dirty="0" smtClean="0">
                <a:latin typeface="Georgia" pitchFamily="18" charset="0"/>
              </a:rPr>
              <a:t>Tko pije alkohol, sretniji je.</a:t>
            </a:r>
          </a:p>
          <a:p>
            <a:pPr marL="533400" indent="-533400">
              <a:buClr>
                <a:srgbClr val="00B0F0"/>
              </a:buClr>
              <a:buSzPct val="85000"/>
              <a:buFont typeface="+mj-lt"/>
              <a:buAutoNum type="arabicPeriod"/>
            </a:pPr>
            <a:endParaRPr lang="hr-HR" b="1" dirty="0" smtClean="0">
              <a:latin typeface="Georgia" pitchFamily="18" charset="0"/>
            </a:endParaRPr>
          </a:p>
          <a:p>
            <a:pPr marL="533400" indent="-533400">
              <a:buClr>
                <a:srgbClr val="00B0F0"/>
              </a:buClr>
              <a:buSzPct val="85000"/>
              <a:buFont typeface="+mj-lt"/>
              <a:buAutoNum type="arabicPeriod"/>
            </a:pPr>
            <a:r>
              <a:rPr lang="hr-HR" b="1" dirty="0" smtClean="0">
                <a:latin typeface="Georgia" pitchFamily="18" charset="0"/>
              </a:rPr>
              <a:t>Cilj pijenja alkohola je napiti se.</a:t>
            </a:r>
          </a:p>
          <a:p>
            <a:pPr marL="533400" indent="-533400">
              <a:buClr>
                <a:srgbClr val="00B0F0"/>
              </a:buClr>
              <a:buSzPct val="85000"/>
              <a:buFont typeface="+mj-lt"/>
              <a:buAutoNum type="arabicPeriod"/>
            </a:pPr>
            <a:endParaRPr lang="hr-HR" b="1" dirty="0" smtClean="0">
              <a:latin typeface="Georgia" pitchFamily="18" charset="0"/>
            </a:endParaRPr>
          </a:p>
          <a:p>
            <a:pPr marL="533400" indent="-533400">
              <a:buClr>
                <a:srgbClr val="00B0F0"/>
              </a:buClr>
              <a:buSzPct val="85000"/>
              <a:buFont typeface="+mj-lt"/>
              <a:buAutoNum type="arabicPeriod"/>
            </a:pPr>
            <a:r>
              <a:rPr lang="hr-HR" b="1" dirty="0" smtClean="0">
                <a:latin typeface="Georgia" pitchFamily="18" charset="0"/>
              </a:rPr>
              <a:t>Pijenje alkohola u mladosti štetno utječe na dugoročno zdravlje.</a:t>
            </a:r>
          </a:p>
        </p:txBody>
      </p:sp>
      <p:pic>
        <p:nvPicPr>
          <p:cNvPr id="4100"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9454" y="-1"/>
            <a:ext cx="2232000" cy="143485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hr-HR" b="1" dirty="0" smtClean="0">
                <a:solidFill>
                  <a:srgbClr val="FF6600"/>
                </a:solidFill>
                <a:latin typeface="Georgia" pitchFamily="18" charset="0"/>
              </a:rPr>
              <a:t>Vođenje dnevnika</a:t>
            </a:r>
          </a:p>
        </p:txBody>
      </p:sp>
      <p:sp>
        <p:nvSpPr>
          <p:cNvPr id="54275" name="Rectangle 3"/>
          <p:cNvSpPr>
            <a:spLocks noGrp="1" noChangeArrowheads="1"/>
          </p:cNvSpPr>
          <p:nvPr>
            <p:ph idx="1"/>
          </p:nvPr>
        </p:nvSpPr>
        <p:spPr>
          <a:xfrm>
            <a:off x="457200" y="1600200"/>
            <a:ext cx="8229600" cy="5257800"/>
          </a:xfrm>
        </p:spPr>
        <p:txBody>
          <a:bodyPr/>
          <a:lstStyle/>
          <a:p>
            <a:pPr marL="533400" indent="-533400" eaLnBrk="1" hangingPunct="1">
              <a:buClr>
                <a:schemeClr val="tx2"/>
              </a:buClr>
              <a:buFont typeface="Wingdings" pitchFamily="2" charset="2"/>
              <a:buChar char="v"/>
            </a:pPr>
            <a:endParaRPr lang="hr-HR" sz="3200" dirty="0" smtClean="0">
              <a:latin typeface="Georgia" pitchFamily="18" charset="0"/>
            </a:endParaRPr>
          </a:p>
          <a:p>
            <a:pPr marL="533400" indent="-533400" eaLnBrk="1" hangingPunct="1">
              <a:buClr>
                <a:srgbClr val="00B0F0"/>
              </a:buClr>
              <a:buFont typeface="Wingdings" pitchFamily="2" charset="2"/>
              <a:buChar char="v"/>
            </a:pPr>
            <a:r>
              <a:rPr lang="hr-HR" sz="3200" b="1" dirty="0" smtClean="0">
                <a:latin typeface="Georgia" pitchFamily="18" charset="0"/>
              </a:rPr>
              <a:t>zapisivanje onoga što nas muči može nam pomoći u „skidanju tereta s leđa“</a:t>
            </a:r>
          </a:p>
          <a:p>
            <a:pPr marL="533400" indent="-533400" eaLnBrk="1" hangingPunct="1">
              <a:buFont typeface="Wingdings" pitchFamily="2" charset="2"/>
              <a:buNone/>
            </a:pPr>
            <a:endParaRPr lang="en-US" sz="2400" dirty="0" smtClean="0">
              <a:latin typeface="Georgia" pitchFamily="18" charset="0"/>
            </a:endParaRPr>
          </a:p>
        </p:txBody>
      </p:sp>
      <p:pic>
        <p:nvPicPr>
          <p:cNvPr id="22532" name="Picture 7" descr="http://4.bp.blogspot.com/-RyHetgCb5Yw/TdUGYtNy3lI/AAAAAAAAAEo/yNOCaq05mNs/s1600/writing-journal.jpg"/>
          <p:cNvPicPr>
            <a:picLocks noChangeAspect="1" noChangeArrowheads="1"/>
          </p:cNvPicPr>
          <p:nvPr/>
        </p:nvPicPr>
        <p:blipFill>
          <a:blip r:embed="rId2" cstate="print"/>
          <a:srcRect/>
          <a:stretch>
            <a:fillRect/>
          </a:stretch>
        </p:blipFill>
        <p:spPr bwMode="auto">
          <a:xfrm>
            <a:off x="4643438" y="3714752"/>
            <a:ext cx="4038600" cy="26955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15888"/>
            <a:ext cx="8147050" cy="1301750"/>
          </a:xfrm>
        </p:spPr>
        <p:txBody>
          <a:bodyPr/>
          <a:lstStyle/>
          <a:p>
            <a:pPr eaLnBrk="1" hangingPunct="1"/>
            <a:r>
              <a:rPr lang="hr-HR" sz="4800" b="1" dirty="0" smtClean="0">
                <a:solidFill>
                  <a:srgbClr val="FF6600"/>
                </a:solidFill>
                <a:latin typeface="Georgia" pitchFamily="18" charset="0"/>
              </a:rPr>
              <a:t>Smijati se</a:t>
            </a:r>
          </a:p>
        </p:txBody>
      </p:sp>
      <p:sp>
        <p:nvSpPr>
          <p:cNvPr id="22531" name="Rectangle 3"/>
          <p:cNvSpPr>
            <a:spLocks noGrp="1" noChangeArrowheads="1"/>
          </p:cNvSpPr>
          <p:nvPr>
            <p:ph idx="1"/>
          </p:nvPr>
        </p:nvSpPr>
        <p:spPr>
          <a:xfrm>
            <a:off x="457200" y="1600200"/>
            <a:ext cx="8229600" cy="5068888"/>
          </a:xfrm>
        </p:spPr>
        <p:txBody>
          <a:bodyPr/>
          <a:lstStyle/>
          <a:p>
            <a:pPr eaLnBrk="1" hangingPunct="1">
              <a:lnSpc>
                <a:spcPct val="90000"/>
              </a:lnSpc>
              <a:buClr>
                <a:srgbClr val="00B0F0"/>
              </a:buClr>
              <a:buFont typeface="Wingdings" pitchFamily="2" charset="2"/>
              <a:buChar char="v"/>
            </a:pPr>
            <a:r>
              <a:rPr lang="hr-HR" sz="3200" b="1" dirty="0" smtClean="0">
                <a:latin typeface="Georgia" pitchFamily="18" charset="0"/>
              </a:rPr>
              <a:t>znanstveno je dokazano da     smijanje umanjuje stres </a:t>
            </a:r>
          </a:p>
          <a:p>
            <a:pPr eaLnBrk="1" hangingPunct="1">
              <a:lnSpc>
                <a:spcPct val="90000"/>
              </a:lnSpc>
              <a:buClr>
                <a:srgbClr val="00B0F0"/>
              </a:buClr>
              <a:buFont typeface="Wingdings" pitchFamily="2" charset="2"/>
              <a:buNone/>
            </a:pPr>
            <a:endParaRPr lang="hr-HR" sz="3200" b="1" dirty="0" smtClean="0">
              <a:latin typeface="Georgia" pitchFamily="18" charset="0"/>
            </a:endParaRPr>
          </a:p>
          <a:p>
            <a:pPr eaLnBrk="1" hangingPunct="1">
              <a:lnSpc>
                <a:spcPct val="90000"/>
              </a:lnSpc>
              <a:buClr>
                <a:srgbClr val="00B0F0"/>
              </a:buClr>
              <a:buFont typeface="Wingdings" pitchFamily="2" charset="2"/>
              <a:buChar char="v"/>
            </a:pPr>
            <a:r>
              <a:rPr lang="hr-HR" sz="3200" b="1" dirty="0" smtClean="0">
                <a:latin typeface="Georgia" pitchFamily="18" charset="0"/>
              </a:rPr>
              <a:t>druženje s prijateljem koji nas uvijek nasmijava</a:t>
            </a:r>
          </a:p>
          <a:p>
            <a:pPr eaLnBrk="1" hangingPunct="1">
              <a:lnSpc>
                <a:spcPct val="90000"/>
              </a:lnSpc>
              <a:buClr>
                <a:srgbClr val="00B0F0"/>
              </a:buClr>
              <a:buFont typeface="Wingdings" pitchFamily="2" charset="2"/>
              <a:buNone/>
            </a:pPr>
            <a:endParaRPr lang="hr-HR" sz="3200" b="1" dirty="0" smtClean="0">
              <a:latin typeface="Georgia" pitchFamily="18" charset="0"/>
            </a:endParaRPr>
          </a:p>
          <a:p>
            <a:pPr eaLnBrk="1" hangingPunct="1">
              <a:lnSpc>
                <a:spcPct val="90000"/>
              </a:lnSpc>
              <a:buClr>
                <a:srgbClr val="00B0F0"/>
              </a:buClr>
              <a:buFont typeface="Wingdings" pitchFamily="2" charset="2"/>
              <a:buChar char="v"/>
            </a:pPr>
            <a:r>
              <a:rPr lang="hr-HR" sz="3200" b="1" dirty="0" smtClean="0">
                <a:latin typeface="Georgia" pitchFamily="18" charset="0"/>
              </a:rPr>
              <a:t>gledanje omiljene komedije</a:t>
            </a:r>
          </a:p>
          <a:p>
            <a:pPr eaLnBrk="1" hangingPunct="1">
              <a:lnSpc>
                <a:spcPct val="90000"/>
              </a:lnSpc>
              <a:buClr>
                <a:srgbClr val="00B0F0"/>
              </a:buClr>
              <a:buFont typeface="Wingdings" pitchFamily="2" charset="2"/>
              <a:buNone/>
            </a:pPr>
            <a:endParaRPr lang="hr-HR" sz="3200" b="1" dirty="0" smtClean="0">
              <a:latin typeface="Georgia" pitchFamily="18" charset="0"/>
            </a:endParaRPr>
          </a:p>
          <a:p>
            <a:pPr eaLnBrk="1" hangingPunct="1">
              <a:lnSpc>
                <a:spcPct val="90000"/>
              </a:lnSpc>
              <a:buClr>
                <a:srgbClr val="00B0F0"/>
              </a:buClr>
              <a:buFont typeface="Wingdings" pitchFamily="2" charset="2"/>
              <a:buChar char="v"/>
            </a:pPr>
            <a:r>
              <a:rPr lang="hr-HR" sz="3200" b="1" dirty="0" smtClean="0">
                <a:latin typeface="Georgia" pitchFamily="18" charset="0"/>
              </a:rPr>
              <a:t>gledanje smiješnih klipova                na internetu</a:t>
            </a:r>
          </a:p>
          <a:p>
            <a:pPr eaLnBrk="1" hangingPunct="1">
              <a:lnSpc>
                <a:spcPct val="90000"/>
              </a:lnSpc>
              <a:buFont typeface="Wingdings" pitchFamily="2" charset="2"/>
              <a:buNone/>
            </a:pPr>
            <a:endParaRPr lang="hr-HR" sz="2000" b="1" dirty="0" smtClean="0"/>
          </a:p>
        </p:txBody>
      </p:sp>
      <p:pic>
        <p:nvPicPr>
          <p:cNvPr id="23564" name="Picture 12" descr="https://encrypted-tbn0.gstatic.com/images?q=tbn:ANd9GcT5fX7izZJpgzk6_wYAhm4_0QgocTfdBT3vn0-bfBd-NtdsF83Ywg"/>
          <p:cNvPicPr>
            <a:picLocks noChangeAspect="1" noChangeArrowheads="1"/>
          </p:cNvPicPr>
          <p:nvPr/>
        </p:nvPicPr>
        <p:blipFill>
          <a:blip r:embed="rId2" cstate="print"/>
          <a:srcRect/>
          <a:stretch>
            <a:fillRect/>
          </a:stretch>
        </p:blipFill>
        <p:spPr bwMode="auto">
          <a:xfrm>
            <a:off x="6858016" y="142852"/>
            <a:ext cx="2133602" cy="28484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42852"/>
            <a:ext cx="8229600" cy="1285884"/>
          </a:xfrm>
        </p:spPr>
        <p:txBody>
          <a:bodyPr/>
          <a:lstStyle/>
          <a:p>
            <a:pPr eaLnBrk="1" hangingPunct="1"/>
            <a:r>
              <a:rPr lang="hr-HR" b="1" dirty="0" smtClean="0">
                <a:solidFill>
                  <a:srgbClr val="FF6600"/>
                </a:solidFill>
                <a:latin typeface="Georgia" pitchFamily="18" charset="0"/>
              </a:rPr>
              <a:t>Pričati s nekim</a:t>
            </a:r>
            <a:r>
              <a:rPr lang="en-GB" b="1" dirty="0" smtClean="0">
                <a:solidFill>
                  <a:srgbClr val="FF6600"/>
                </a:solidFill>
                <a:latin typeface="Georgia" pitchFamily="18" charset="0"/>
              </a:rPr>
              <a:t> </a:t>
            </a:r>
            <a:endParaRPr lang="en-US" b="1" dirty="0" smtClean="0">
              <a:solidFill>
                <a:srgbClr val="FF6600"/>
              </a:solidFill>
              <a:latin typeface="Georgia" pitchFamily="18" charset="0"/>
            </a:endParaRPr>
          </a:p>
        </p:txBody>
      </p:sp>
      <p:sp>
        <p:nvSpPr>
          <p:cNvPr id="56323" name="Rectangle 3"/>
          <p:cNvSpPr>
            <a:spLocks noGrp="1" noChangeArrowheads="1"/>
          </p:cNvSpPr>
          <p:nvPr>
            <p:ph idx="1"/>
          </p:nvPr>
        </p:nvSpPr>
        <p:spPr>
          <a:xfrm>
            <a:off x="457200" y="1600200"/>
            <a:ext cx="8229600" cy="5141913"/>
          </a:xfrm>
        </p:spPr>
        <p:txBody>
          <a:bodyPr/>
          <a:lstStyle/>
          <a:p>
            <a:pPr eaLnBrk="1" hangingPunct="1">
              <a:buClr>
                <a:srgbClr val="00B0F0"/>
              </a:buClr>
              <a:buFont typeface="Wingdings" pitchFamily="2" charset="2"/>
              <a:buChar char="v"/>
            </a:pPr>
            <a:r>
              <a:rPr lang="hr-HR" sz="3200" b="1" dirty="0" smtClean="0">
                <a:latin typeface="Georgia" pitchFamily="18" charset="0"/>
              </a:rPr>
              <a:t>podijeljeni problem = prepolovljeni problem</a:t>
            </a:r>
          </a:p>
          <a:p>
            <a:pPr eaLnBrk="1" hangingPunct="1">
              <a:buClr>
                <a:srgbClr val="00B0F0"/>
              </a:buClr>
              <a:buFont typeface="Wingdings" pitchFamily="2" charset="2"/>
              <a:buChar char="v"/>
            </a:pPr>
            <a:r>
              <a:rPr lang="hr-HR" sz="3200" b="1" dirty="0" smtClean="0">
                <a:latin typeface="Georgia" pitchFamily="18" charset="0"/>
              </a:rPr>
              <a:t>o svojim osjećajima je potrebno pričati s prijateljima, roditeljima,  profesorima ili                                nekom stručnom                        osobom</a:t>
            </a:r>
          </a:p>
          <a:p>
            <a:pPr eaLnBrk="1" hangingPunct="1">
              <a:buFont typeface="Wingdings" pitchFamily="2" charset="2"/>
              <a:buNone/>
            </a:pPr>
            <a:endParaRPr lang="en-US" sz="3000" dirty="0" smtClean="0">
              <a:latin typeface="Georgia" pitchFamily="18" charset="0"/>
            </a:endParaRPr>
          </a:p>
        </p:txBody>
      </p:sp>
      <p:pic>
        <p:nvPicPr>
          <p:cNvPr id="24580" name="Picture 7" descr="http://blog.execsearches.com/wp-content/uploads/2011/08/talking.jpg"/>
          <p:cNvPicPr>
            <a:picLocks noChangeAspect="1" noChangeArrowheads="1"/>
          </p:cNvPicPr>
          <p:nvPr/>
        </p:nvPicPr>
        <p:blipFill>
          <a:blip r:embed="rId2" cstate="print"/>
          <a:srcRect/>
          <a:stretch>
            <a:fillRect/>
          </a:stretch>
        </p:blipFill>
        <p:spPr bwMode="auto">
          <a:xfrm>
            <a:off x="5072063" y="3767138"/>
            <a:ext cx="4071937" cy="309086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42852"/>
            <a:ext cx="8229600" cy="1214446"/>
          </a:xfrm>
        </p:spPr>
        <p:txBody>
          <a:bodyPr/>
          <a:lstStyle/>
          <a:p>
            <a:pPr eaLnBrk="1" hangingPunct="1"/>
            <a:r>
              <a:rPr lang="hr-HR" b="1" dirty="0" smtClean="0">
                <a:solidFill>
                  <a:srgbClr val="FF6600"/>
                </a:solidFill>
                <a:latin typeface="Georgia" pitchFamily="18" charset="0"/>
              </a:rPr>
              <a:t>Jesti zdraviju hranu</a:t>
            </a:r>
          </a:p>
        </p:txBody>
      </p:sp>
      <p:sp>
        <p:nvSpPr>
          <p:cNvPr id="24579" name="Rectangle 3"/>
          <p:cNvSpPr>
            <a:spLocks noGrp="1" noChangeArrowheads="1"/>
          </p:cNvSpPr>
          <p:nvPr>
            <p:ph idx="1"/>
          </p:nvPr>
        </p:nvSpPr>
        <p:spPr>
          <a:xfrm>
            <a:off x="457200" y="1268760"/>
            <a:ext cx="8229600" cy="5186048"/>
          </a:xfrm>
        </p:spPr>
        <p:txBody>
          <a:bodyPr/>
          <a:lstStyle/>
          <a:p>
            <a:pPr eaLnBrk="1" hangingPunct="1">
              <a:buClr>
                <a:srgbClr val="00B0F0"/>
              </a:buClr>
              <a:buFont typeface="Wingdings" pitchFamily="2" charset="2"/>
              <a:buChar char="v"/>
            </a:pPr>
            <a:r>
              <a:rPr lang="hr-HR" sz="3600" b="1" dirty="0" smtClean="0">
                <a:latin typeface="Georgia" pitchFamily="18" charset="0"/>
              </a:rPr>
              <a:t>voće i povrće također imaju svoju ulogu u pomaganju tijelu da se riješi stresa</a:t>
            </a:r>
          </a:p>
          <a:p>
            <a:pPr eaLnBrk="1" hangingPunct="1">
              <a:buClr>
                <a:srgbClr val="00B0F0"/>
              </a:buClr>
              <a:buFont typeface="Wingdings" pitchFamily="2" charset="2"/>
              <a:buChar char="v"/>
            </a:pPr>
            <a:r>
              <a:rPr lang="hr-HR" sz="3600" b="1" dirty="0" smtClean="0">
                <a:latin typeface="Georgia" pitchFamily="18" charset="0"/>
              </a:rPr>
              <a:t>hranjive tvari iz voća i povrća</a:t>
            </a:r>
            <a:br>
              <a:rPr lang="hr-HR" sz="3600" b="1" dirty="0" smtClean="0">
                <a:latin typeface="Georgia" pitchFamily="18" charset="0"/>
              </a:rPr>
            </a:br>
            <a:r>
              <a:rPr lang="hr-HR" sz="3600" b="1" dirty="0" smtClean="0">
                <a:latin typeface="Georgia" pitchFamily="18" charset="0"/>
              </a:rPr>
              <a:t>jačaju imunitet</a:t>
            </a:r>
          </a:p>
        </p:txBody>
      </p:sp>
      <p:sp>
        <p:nvSpPr>
          <p:cNvPr id="25604" name="AutoShape 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5" name="AutoShape 13"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6" name="AutoShape 15"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7" name="AutoShape 17"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sp>
        <p:nvSpPr>
          <p:cNvPr id="25608" name="AutoShape 19" descr="data:image/jpg;base64,/9j/4AAQSkZJRgABAQAAAQABAAD/2wCEAAkGBhQPDxUUEBQUFBUUFBgVFBgUFBQVFRQVFxUXFxQUFRQXHCYeFxkkGRUVHy8gJCcpLCwsFR4xNTAqNSYrLCkBCQoKDgwOGg8PFywcHCQtNCopKSwsLCksKSkpLCksKSwpLCkpKSkpKSwpLSkpLCksLCwpKSksLCkpKSksLCwsLP/AABEIAOEA4QMBIgACEQEDEQH/xAAcAAABBAMBAAAAAAAAAAAAAAAAAQUGBwIDBAj/xABLEAABAwIDBAcEBgQMBQUAAAABAAIDBBEFEiEHEzFBBhRRYXGRoSKBscEIIzJCUnIVU2KTFyUzRFRjgpKiwtHSJDRDsvAWc4Ph4v/EABoBAAIDAQEAAAAAAAAAAAAAAAABAgMEBQb/xAArEQACAgEDAwMDBAMAAAAAAAAAAQIRAwQhMRIiUQUyQRNhgSNxkfAzobH/2gAMAwEAAhEDEQA/AM20a2CjTq2mWxtKsxcNTaRZCjTuKVZimQAz9TS9TTwKZL1ZADQKRKKNO/VkvVkUAz9USdTT11ZHVkUMZepo6mnnqyOrIAZjRrHqae+rJOrIEMho1iaNPhpliaVADE6jWt1F3J/NKsDSIAjz6JaX0SkbqRan0adgRt9CtD6JSZ1GtD6JFhRGZKRaH0ikslCueShTsVEbfTLnfTJ9qQxjgHEAngFy1mSP7ZAvwTsVDI+mXO+nT86nuLjmuWamUhDNuEJx6shFgXIIFm2BdzadbBAoEjhECyFOu8QLIQIEN4p1kKdOAhWQhQA3CmSinTjuUu5RQ7G7q6OrJy3KNwnQrG3qyTqyc9wjcIodjZ1ZHVk5bhG4SoVjX1ZIaZOu4WLogBc2A7TwToBqNMsTTJ0YxrhdpBHaCCEGnQMaDTLWaZd2LVLaaF8rwS1gJNuNgoJXbQhVYbPNRXZJFa4cNQDzRQWSp1KtLqVMeyzpE+vpXb52aRjrE93JTJ1MlQWMT6NaXUifXUy0upkqHZSm0SJ0NW1wJsbFc/TGpzxQOB4tF/EKW7YMM+oZIB9k2Krisrt5TMaeLSrI/BBlj4FT56Vh7llU0a7Og8eehYU41VGoXuTIx1RCfuo9yEWKizxEkqHtijdI85WsaXuOujWglx07gV2CNaq6l3kMjLXzxvbY8DmYRY+alREh0206jfS1EtHIJ308JlMZbLHcZms1LmjS7xw7Vq2bbRDjLpmugbCYWsddry8OzFwtYgWtZUJgGICEVLXG2+pZIte3Mx7R5xhWH9HZ567VC+hpwcvbaVtj7rn+8p0RsvARLLdrfkRlUSRp3aXdrdlS5UAQ/pNtGo8MnENU6QPcwP8AZjLgGkkAk3/ZKZ9qW0SXCer9XZFJv2vcTJmIAbky5cpHHMor9IzDrTUkwGjo3xE97HBw9HlR/aVinWsNweTierysd+aN0cZ9W+qdCPQeFzmanikcLGSJjyOwuYHEDzXTu01dBnB2FUZBJBpYtTx0YAb+8J7yoGad2k3a35UZUgKi2+VMsMFM6KR7AZHNdkcW39m4vbwK5+k+NOm6JRSlxzv3bHG+pIeQ659yf9vNFnwjNzjmjPndp+Kq92L5uiu6vqyutbuLS/4lMRY+wgXwtxN/5d/HwbwVimJQDYG0/ok3/Xvt5NVkZEDG+soRLG5jho5pB94XmcF2G1lVTP8AsuDmHvHFp8l6nyKg9vnR7dVUdS0ezK3K78zeHp8EAaNhWJZKySE/9Rlx4tV5OhXmHZ3ifV8Up38i/KfB2i9U5LpNbiQ3up1qdTpzMa1vjtxSokQfaFg++oJABqBce5ecnaadi9MdLOmFJTxPZJICS0jKNSvNda8OkcW8C4keF04ikXTswcDh4uQLOXbjXSWmguHPBPYNVXHQnBKutjcyB5bGDr2Kd4ZsmYz2qhxefRRaVjTGL+EZn4ChTj/0JS/qwhLbwPfyWQGrNrdR4pQ1LZWEDxnjVJuamaP9XLIz+68t+Ssb6PDv40mHbSP9JYVFNp9HucZrW9s7n/vLSD/uUk+j7LbGCPxU0o/xRu/yqXwRPRuVGVZWS2USRhZLZZWS2QBVf0haHPhkUnOKob5PY4H1a1UXWYzvaKnpzf6iSZwPK0u7IA97Hea9L7XsO3+CVQHFjWyj/wCN7XH/AAhy8pqSEesdljy7BKMn9Tb3B7gPQKU2UN2MyZsCpe4SN8pnqa2SAwsiyzsiyBkN2tUW9wWqH4WB/wDccHfJeWesuyZL+yXZrcr2tfyXsbpLRb6iqI/xwSN82Gy8alCEz0lsEZ/Ew755PkrGsqo2NdKaWkwUdYnijLZpLhzgHakEezxK7sW28UUZy0zJal3LI3K3zOp8khlk5VDtq/R3ruFytaLvjG8Z4t1t5KKu2j4xVf8AKYaWA8DIHcPflWctD0irY3NkdTwNeCCB9qx5aXskBQdPMY3tcOLXAj3G69PQbT6BlMx8k7blgJA1N7aiy82Y7gslFUPhnFnsNj2HsIPYrf2L9CKKrozPNGJJRIWnNqG2tbT3qTEhzqdsTp3FmHUsk3Y4ts1c7sHxrEf5Z7aZh4hv2rK1qTDI4RaJjWDsaAFvLVGiRWuFbGKaP2qgumfzLiqn2qdG2UNbliblY5twF6gLVSv0g6IDcyc7kIXIfBnsIINPKOeb5K0XwLz/ALLZKlsj9xwtrc2CtbC+mT2vEdU3Ke1NxfJJJ1ZJNwhZfpOP8QSqsBkO2zCf6S79xP8A7FmzbVhJ/nRHjBP/ALF1u2SYUTc0cfudKPQPWj+BjCdf+EGv9dUaeH1mitKyhdqeOwV+KST0ji6N7Y9S1zCXNYGnR2v3Qs9k/SSHDsTZNUuLIxHI1xDXOILm+z7LQTxsuzbD0Kiwuta2mAbDLGHsbme4tLfZfcvvz14njy5tezLAoa7FYIKkExvLiWgkZsjHPDSQQQDl4jVSEXyNt+E/0h37ifz+yu9m1fCyARWxa9okB94LbhcjtimEn+akeE9R/vWH8B+E/wBHf+/m/wByQzsdtbwofz2PQkaNlPDwZqO9Yu2v4UBfrjPcyYnyyJsGwTC7/Yn/AHx/0W1uwnC7j6qXQ31nkse493hYoA5Mc2x4VPSzxb953kMjLbiXUuYW21ba+q81r1e3ZBhQBAo2agi+eUkX7CXaHv5LzB0hw4U1ZPCL2imkjF+NmPLRfvsAhCLI2ebW5aChZSxUMlTu3POZj3ffcXAZWxu7TzUmn2o4zN/y2EvYLg/WRzPJHMXs0ap1+j21v6IcWgAmpkzEcSQ2O1/dZWagZUZ6WdJH6sw6Fo7CNf8AFLdY/pHpQ86QU7NeyL1u8q3rIslQFRVfRjpHWtLJ6ungY4EERGxN+RLG39VQdbSmGV8bvtMe5jrcLtJB9QvbK8h7R6Pc4vWM/r3uHg45h6OTQFobFtnVHVUAqqmITSOle0B9y1obYD2eBPE6q3aLBIIBaGGNg/ZY0fAKDbAng4KB2Tyg+bT81Y6VAY2RZZIsgDz99IfA93Vw1AGkrMjvzN1HofRdH0d8caySemc4AvtIwHmRo63opPtawN2JndMcG7gZ9ebncPS6iXRfZDLTvZUPnylurcmhv3nmFmlqscbTe6NUdLN1L4Zfdklkz9GcWdM0sl/lIzY945FPVldCSnFSRRODhJxZgQq32s4QKoMaeI1CsqygnT1310Y7lfiVyRLErlRXnR3Gf0cCx8Wl+NtfNPONdKKeeGwBz/d01DuWqymibazhfxCywHA4paxv1Ys3XhotE4JKzTKNKxrzVX4fihXJ+jGfhHkhYrMvUOiEqFIrKP8ApKU2tE/umYfOJw+JUB2QutjlH/7jh5xvHzUq2i0M+LZpomyzSCrkhijZmcI4IS+MgMHMuYHl37duSj3Q/o1WYfiFPU1NJUsihlD5Hbl/ssaDnda3AC58Aq45YSTp/YlKEk+D1Mha6edsjGvjcHNc0Oa5pu1zSLhwI4ghbVYREQlQgQll5R2wUYixyrDbWc9r9DzfG1zgew3JXpbpljZocPqKhv2o4yWX4Z3WbHfuzOaqvxbYD1lzHNqcjt03fl7HSulnN3SSF2YcSfRK9ySjas6vo4Yiw0VRDmGds+8y3GbI6Njc1uzM0i6t9VjgOyiPD4JX0cr3VTHh8Mjg1tnMbrEQ3jG/MWuB7RzCsHBMVbV00U8ejZWB1jxaTxae8G4PghOxuNKztRZCEyBrqJhGxz3aNa0uPgBc+gXl+u6J4hjlTLWRwgiZ+Ye01oDbWY3U8mgL0tjtMZaSdjeL4ZGjxcwgfFVxsVr95SZOTQD4WAaR5hSS2Ym9xu6AdG6jBKN1U9xJ3n18IdmZuQbFwH6xvG/YLK445A5oc3UEAg9oOoUCw7G2Zatkjm2G9NieIN76KSdB5C7DKUu4mBnH8ot6WSaoE7HtCVCRIq7acX0lQydpO7mDYn9gcD7PoSpLf6lgHZdaNqtKJcOcw83NI7RY3uFAsL6Q1uVrGBsjQ2wcTqFwtZGKyOufk9BpYTzYIvwyc9H6vPiBDf1fteeimiiOzrAtxC6WQ55pXEvPZ2NHcFL109JHpxLezlaxp5ml8bfwYlVx0ykL61oHIKx3cFXGNxl9bcdq6GBd1kNOu4YsTGV7Qpx0Nw0Bm8I1d8FCMYhLqpjBrcgeuqtmgp93G1o5BWZ5bJFueVKjdZCyshYzGbEqEKQisOjcgpsbnpDpllmnZfnHUhrwR4PL2+8KaYxJlczsN7+WX/OoJtCw6X9LRTUzg2aMB0Zd9hxAGaGS2uRwyjuzLZW7UYiWR1cMlPMNJWOLfYu7RzLn61hy8W30XBzS7Zxhu7uvzv8A38HSUG3BviiVYC3qNY6jGkEzX1FL2RkOHWKcdjQ57XtHIPcOSlKglJj8eJYjS9VcJW0+8llezVjGvgdE1jncM73vBDOIEZJCna7GCfXCzBkVMEIQrisi20/D31GEVMcerywOaOOYxubJl9+Sy1bOsdbV0YcHE2DTc8cpFxfwOZv9lSWubdoHafkqHx+WfC6id2GyhsUpeJISQMhDgHmK+li4nQd6pm6kbcMOuDiW90UxHfmocPsic5fCwsVr2fH/AIWXL9gVlUI/ydYfw7r5lBOgdZidVT7uGAU7JAQ6qkcNPa1fHFxe7KbDgL63VrYPhTKSnjgivkjaGi+pPMucebiSST2kp4063I6npUml/aOxCEK4yGmtZmieOF2uHmCF546MYxVYDNVMZBv4x9sXsYyODh2jVeiKp1mqpummFiOWon1tIGx6cn8r9xU4eCEttyt+jEU+LYg2IFzN8TvHfgj1c+3fa4HivUVNTtjY1jBZrGhrR2ACwVJbMB/Gcd76h+neGlXink5Fj4BCEEqosIh06kzMLByaT58FC+j8OVunDmpR0gn3hkI8B7kzYcwNaQF5LU5fqZJP7nsNHH6enUSd9Fv5D3n4p4TZ0ajApmW5i58TxTovS6VVhivseX1LvNL9zVO6zSoJJHmnupnismWJ3gopTgZ7rfi+WSwcNjNh1NvMWYOTWlys0BQXBYQMSuObCp2lm934I5/cJZCVCoKDJKkS3TAgvSiIOne8/cs/xbcRuHkCfcFjj1BHUxtbK1j7NaRnY19iDfmO5ddbHnlN+ElM+/8Af/8A0uXAH9Yawu+7o/8As8fM+i8TmblNuPy/+7nchtBX8El6M0TYIAxjGsH2srGhoGbuAGuidlwU77PHfcfMfBd69ToZ9WFLxscfN7r8ghCFuKjjxN+VrT+2PUEKmMTo95ieVoBbM8g6atu4ZiPE3PvVy42y8D7cbXHjyVZdE4N7icebgxj38NCbaepv7lly+6jq6J9OOU/BZtDEI2ta0WDQGjwGi7lxhdgV8DnT5sEIQplZzVrtAO0/JQHpZS3oZtdTID68FOsQPtNHcfkoF0wZlpw0felv8Spw5IT4GvZzRg1u84FjbW73GxVvKA9CsL3cJlIsXkW8AdFPkT9wQXaC48Wq91C53O1h4nguxR7pTPfLGPzH5LFq8v0sMpGvTY/qZVF8EaqmndnwXBRtsPcnWphOUgdia6aIhvmvIrg9diacWWThLQIGW09kfBda00X8m38o+C3L2mNVBL7HjMjuTGnpE+0YHaQEzRMATzjbCcuml1wOWuHtNGP2jZhbbV4I5gqbKFUTrVrLDjdTUKObkhn5QWSJUKkoMlqq35Y3HsafgtoXHi5+qI7S0f4hf0BVWaXTjlLwmOCuSQyVDQJGdu6ePcHRrVhDXMkmYAAGvBBv914zDQDWzi/mt1bcyMt+B59Waf8AnYtjhlmY8cHtMbvEe0w+jh/aXkK7jqX20dbNHN/MPO6d00k+038zf+4J2Xf9LVRl+5hz/AIQhdYzmivbeJ3h8NVXnQSly1Gc/eMwB/ZabN+asapizsc38TSPMWUB6MS560W0yCQOHLs87n0WfL7kdDTP9KaJwQuiI+yPBc5WyiP1Y948iVZHkxy4N6EIVhWNWLTBr23NrNcT4aW+aildh3XZImM1jaS6R3L8viVIMfhD5QCfuWPvOnzW2hjEQyWsORA4qSdEWrMpog2MBugAFvdwTwOCZq/7Bty18tU8NNwokhVCsWcX1LyeA9keAU1UKxdpjqX34E3HvXI9Wv6Srizp+m/5H5o1GTTVcuHQh4tzLlvdICFl0agzVduTRmPyXBxQ+pJRXydlvoxylxW5OYm2aB3LJCF7RKlR5Q1VEQc03UUqKkg2aLm9lL3DRNMeEES3NrA3VuOSV2XYpJXZnhWFiMZnavPE/IJzSgJFW3e7KnJt2wQhCQhVwYvwYO1/wa7/AOl3psxV/txjuc4+gHxPkseul04Jf3kswrvRwVQ+tZ+V/wDlW3JmjtzGo7i3UeoWuoZeRng7/Kt0B4jv+K8uvcb3wjOM5pIx2uv5NLh6gJ4TRRMvOO5jiPEkC/kU7r0Xpi/Rb8sxZ/ckCEIXTKAuoHg0RjxWQWsJGulHgQAfU396m9VMGNue4DxOgTRUUX17JW/aDHs8WnL8FTk5RqwS6VJeVQ4Pdot1GRl07SuWGfNe+hHEH/zgt9Aywd3uJHkE48lclSOpCEK0pGitpw+oBIPstA7jxK6XM0W+op82o0KbX4jlNiDcacECMMSiJA7AQfIp7C4aNm9aHnhyHzK70DBMvSOAODe2/onlN+KUTpLFvhr8Vj1sXPC4xVs0aaXTkTboitH0ffO8lpyMHPt8ApZheEMp22bqTxJ4ldFJTiNgaOQW5Q0ujhhSbXcXanWZM3bfaCEIW8wghCEhghCECEQlSIGCZ8QfeoAH3YxfxcSR6D1TwmCodeqktyDQfENufiFzfU5Vgry0X6dd34FlZ9Yw9zvklYbPcO0A/JJL9tnv+Cxc07wHllI9Qf8AVebZtR34W323nuaPiT8k5LiwpvsuPa4+gAXavVaGPTp4/wA/zuc/K7mwQhC2lRz11PvIy0ceI8Qbj1Cb6Kpz6OFnNuCDxCeFFcbBdW5Wucz6triRb2rkjnz0VOTbc0YV1XH8jpUzC+n2uWh17tF30LXBgzCx4pmwdlqjLmc60dzfW2oA17eKkCePfcWXt7QSpEK0oFTFUktkc3KSSbt0JuCnxCANdNHlYB2BbEIQAIQhAAhCEACEISAEIQgYIQkQIEIQgYijMLrzTWP/AFXemnyUmUbfTbiZwdwe5z2O5EONy094JPusuT6qm8Sa4T3NWmq2jpkGoPZ/pb5rnxF5aAexwPuHH0XSAuaukytueFua87JmqPI9YWPqge0k+ZXWuTCoDHBG06EMF/G1z6rqXs8EejHGPhI5s3cmxUIQrSALhxDCmzEOvle0WBtfTjYhdyEmk+SUZOLtHHh2HCEHXM5xuTa3gB3LsQhNKlSFJuTtghCExAhCEACEISAEIQgAQhCABCEIAEISIAEISIGCEJEAC4MbYDCb8i0jxLgPUEhdy56+l3sbm3sTYg94IIv3XCpzxc8Uorlpk8bqSbGB4c0XaeHj8k7UWDNGV8gL32B9oktaePst4Ajt4rjZQSPdlMeQXF3ZgRbnlA1PYn5cf0vSSjc8sf2v/Zq1GThRZki6RC7xiFQkSoAVCS6ECFQkQgBUJEIAVCRCAFQkQgBUJEIAVF0iEACEJEDFQkRdAAkQhIAuhCEAYXSgrG6EAZ3QsbougDNF1jdLdAC3S3WN0IAyui6RCYCoSXRdAGV0iS6LoAyQsbougDJCxui6AFQkui6AFRdIhAC3SXSJn6Q43JShm6gfNnJByBxy6tAFmtJ1zE3OgDHc7AoB5SKMU/SSqkDbUgGcM+26Vti6KV7g47o5bPiay/8AWC9jod8/SOUUscwpn5nzFm7cJC8R5pA2QiNjrEta11jYDPbN2gEgukuokemNSHWOHzA25F7hrCJAc7Y7WDszTz4aZrtC0HS2olcAaR7AZImXc2UHK+MOe/Lk4NJy8eXjYAll0LC6EDEShCECFQhCAFQEIQAqEqEACAlQgBEqEIAEIQgAQhCABCEIAEIQgBEIQgBEhQhACIKEIAQpEISGIhCEDP/Z"/>
          <p:cNvSpPr>
            <a:spLocks noChangeAspect="1" noChangeArrowheads="1"/>
          </p:cNvSpPr>
          <p:nvPr/>
        </p:nvSpPr>
        <p:spPr bwMode="auto">
          <a:xfrm>
            <a:off x="173038" y="-144463"/>
            <a:ext cx="304800" cy="304801"/>
          </a:xfrm>
          <a:prstGeom prst="rect">
            <a:avLst/>
          </a:prstGeom>
          <a:noFill/>
          <a:ln w="9525">
            <a:noFill/>
            <a:miter lim="800000"/>
            <a:headEnd/>
            <a:tailEnd/>
          </a:ln>
        </p:spPr>
        <p:txBody>
          <a:bodyPr/>
          <a:lstStyle/>
          <a:p>
            <a:endParaRPr lang="hr-HR"/>
          </a:p>
        </p:txBody>
      </p:sp>
      <p:pic>
        <p:nvPicPr>
          <p:cNvPr id="25609" name="Picture 12" descr="http://1.bp.blogspot.com/-7OjzOWYvORM/TVllpsbvVuI/AAAAAAAACjc/W6BNTNLk_Rk/s1600/Fruits+and+Vegetables.jpg"/>
          <p:cNvPicPr>
            <a:picLocks noChangeAspect="1" noChangeArrowheads="1"/>
          </p:cNvPicPr>
          <p:nvPr/>
        </p:nvPicPr>
        <p:blipFill>
          <a:blip r:embed="rId3" cstate="print"/>
          <a:srcRect/>
          <a:stretch>
            <a:fillRect/>
          </a:stretch>
        </p:blipFill>
        <p:spPr bwMode="auto">
          <a:xfrm>
            <a:off x="5072066" y="3675140"/>
            <a:ext cx="4071934" cy="318286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1414"/>
            <a:ext cx="8229600" cy="1285884"/>
          </a:xfrm>
        </p:spPr>
        <p:txBody>
          <a:bodyPr/>
          <a:lstStyle/>
          <a:p>
            <a:r>
              <a:rPr lang="en-GB" b="1" dirty="0" err="1" smtClean="0">
                <a:solidFill>
                  <a:srgbClr val="FF6600"/>
                </a:solidFill>
                <a:latin typeface="Georgia" pitchFamily="18" charset="0"/>
              </a:rPr>
              <a:t>Dovoljno</a:t>
            </a:r>
            <a:r>
              <a:rPr lang="en-GB" b="1" dirty="0" smtClean="0">
                <a:solidFill>
                  <a:srgbClr val="FF6600"/>
                </a:solidFill>
                <a:latin typeface="Georgia" pitchFamily="18" charset="0"/>
              </a:rPr>
              <a:t> </a:t>
            </a:r>
            <a:r>
              <a:rPr lang="en-GB" b="1" dirty="0" err="1" smtClean="0">
                <a:solidFill>
                  <a:srgbClr val="FF6600"/>
                </a:solidFill>
                <a:latin typeface="Georgia" pitchFamily="18" charset="0"/>
              </a:rPr>
              <a:t>spavati</a:t>
            </a:r>
            <a:endParaRPr lang="hr-HR" b="1" dirty="0" smtClean="0">
              <a:solidFill>
                <a:srgbClr val="FF6600"/>
              </a:solidFill>
              <a:latin typeface="Georgia" pitchFamily="18" charset="0"/>
            </a:endParaRPr>
          </a:p>
        </p:txBody>
      </p:sp>
      <p:sp>
        <p:nvSpPr>
          <p:cNvPr id="25603" name="Content Placeholder 2"/>
          <p:cNvSpPr>
            <a:spLocks noGrp="1"/>
          </p:cNvSpPr>
          <p:nvPr>
            <p:ph idx="1"/>
          </p:nvPr>
        </p:nvSpPr>
        <p:spPr/>
        <p:txBody>
          <a:bodyPr/>
          <a:lstStyle/>
          <a:p>
            <a:pPr>
              <a:buClr>
                <a:srgbClr val="00B0F0"/>
              </a:buClr>
              <a:buNone/>
            </a:pPr>
            <a:endParaRPr lang="hr-HR" sz="3200" b="1" dirty="0" smtClean="0">
              <a:latin typeface="Georgia" pitchFamily="18" charset="0"/>
            </a:endParaRPr>
          </a:p>
          <a:p>
            <a:pPr>
              <a:buClr>
                <a:srgbClr val="00B0F0"/>
              </a:buClr>
              <a:buFont typeface="Wingdings" pitchFamily="2" charset="2"/>
              <a:buChar char="v"/>
            </a:pPr>
            <a:endParaRPr lang="hr-HR" sz="3200" b="1" dirty="0" smtClean="0">
              <a:latin typeface="Georgia" pitchFamily="18" charset="0"/>
            </a:endParaRPr>
          </a:p>
          <a:p>
            <a:pPr>
              <a:buClr>
                <a:srgbClr val="00B0F0"/>
              </a:buClr>
              <a:buFont typeface="Wingdings" pitchFamily="2" charset="2"/>
              <a:buChar char="v"/>
            </a:pPr>
            <a:r>
              <a:rPr lang="hr-HR" sz="3200" b="1" dirty="0" smtClean="0">
                <a:latin typeface="Georgia" pitchFamily="18" charset="0"/>
              </a:rPr>
              <a:t>gubitak sna može uzrokovati da se naši problemi čine gorima nego što zaista jesu</a:t>
            </a:r>
          </a:p>
          <a:p>
            <a:pPr>
              <a:buClr>
                <a:srgbClr val="00B0F0"/>
              </a:buClr>
              <a:buFont typeface="Wingdings" pitchFamily="2" charset="2"/>
              <a:buNone/>
            </a:pPr>
            <a:endParaRPr lang="hr-HR" sz="1200" b="1" dirty="0" smtClean="0">
              <a:latin typeface="Georgia" pitchFamily="18" charset="0"/>
            </a:endParaRPr>
          </a:p>
          <a:p>
            <a:pPr>
              <a:buClr>
                <a:srgbClr val="00B0F0"/>
              </a:buClr>
              <a:buFont typeface="Wingdings" pitchFamily="2" charset="2"/>
              <a:buChar char="v"/>
            </a:pPr>
            <a:r>
              <a:rPr lang="hr-HR" sz="3200" b="1" dirty="0" smtClean="0">
                <a:latin typeface="Georgia" pitchFamily="18" charset="0"/>
              </a:rPr>
              <a:t>8-satni san pomaže da nam se tijelo obnovi, a um smiri</a:t>
            </a:r>
          </a:p>
          <a:p>
            <a:pPr>
              <a:buFont typeface="Wingdings" pitchFamily="2" charset="2"/>
              <a:buNone/>
            </a:pPr>
            <a:endParaRPr lang="hr-HR" dirty="0" smtClean="0"/>
          </a:p>
        </p:txBody>
      </p:sp>
      <p:pic>
        <p:nvPicPr>
          <p:cNvPr id="26630" name="Picture 6" descr="https://encrypted-tbn3.gstatic.com/images?q=tbn:ANd9GcR8dffvTTjrBb7C0mlGFiR1NSFj-0Gdd09plAZCfhGm2OFaWYB_ng"/>
          <p:cNvPicPr>
            <a:picLocks noChangeAspect="1" noChangeArrowheads="1"/>
          </p:cNvPicPr>
          <p:nvPr/>
        </p:nvPicPr>
        <p:blipFill>
          <a:blip r:embed="rId2" cstate="print"/>
          <a:srcRect/>
          <a:stretch>
            <a:fillRect/>
          </a:stretch>
        </p:blipFill>
        <p:spPr bwMode="auto">
          <a:xfrm>
            <a:off x="7072331" y="-1"/>
            <a:ext cx="2071670" cy="304591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Font typeface="Wingdings" pitchFamily="2" charset="2"/>
              <a:buNone/>
            </a:pPr>
            <a:r>
              <a:rPr lang="hr-HR" sz="4800" b="1" dirty="0" smtClean="0">
                <a:solidFill>
                  <a:srgbClr val="FF6600"/>
                </a:solidFill>
                <a:effectLst>
                  <a:outerShdw blurRad="38100" dist="38100" dir="2700000" algn="tl">
                    <a:srgbClr val="000000">
                      <a:alpha val="43137"/>
                    </a:srgbClr>
                  </a:outerShdw>
                </a:effectLst>
                <a:latin typeface="Georgia" pitchFamily="18" charset="0"/>
              </a:rPr>
              <a:t>HVALA NA PAŽNJI!</a:t>
            </a:r>
          </a:p>
          <a:p>
            <a:pPr algn="ctr">
              <a:buFont typeface="Wingdings" pitchFamily="2" charset="2"/>
              <a:buNone/>
            </a:pPr>
            <a:endParaRPr lang="hr-HR" sz="4800" b="1" dirty="0" smtClean="0">
              <a:effectLst>
                <a:outerShdw blurRad="38100" dist="38100" dir="2700000" algn="tl">
                  <a:srgbClr val="000000">
                    <a:alpha val="43137"/>
                  </a:srgbClr>
                </a:outerShdw>
              </a:effectLst>
              <a:latin typeface="Georgia" pitchFamily="18" charset="0"/>
            </a:endParaRPr>
          </a:p>
          <a:p>
            <a:pPr algn="ctr">
              <a:buFont typeface="Wingdings" pitchFamily="2" charset="2"/>
              <a:buNone/>
            </a:pPr>
            <a:r>
              <a:rPr lang="hr-HR" sz="4800" b="1" dirty="0" smtClean="0">
                <a:solidFill>
                  <a:srgbClr val="66FFFF"/>
                </a:solidFill>
                <a:effectLst>
                  <a:outerShdw blurRad="38100" dist="38100" dir="2700000" algn="tl">
                    <a:srgbClr val="000000">
                      <a:alpha val="43137"/>
                    </a:srgbClr>
                  </a:outerShdw>
                </a:effectLst>
                <a:latin typeface="Georgia" pitchFamily="18" charset="0"/>
              </a:rPr>
              <a:t>PITANJA?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67494"/>
            <a:ext cx="8229600" cy="1089804"/>
          </a:xfrm>
        </p:spPr>
        <p:txBody>
          <a:bodyPr/>
          <a:lstStyle/>
          <a:p>
            <a:pPr eaLnBrk="1" hangingPunct="1"/>
            <a:r>
              <a:rPr lang="hr-HR" b="1" dirty="0" smtClean="0">
                <a:solidFill>
                  <a:srgbClr val="FF6600"/>
                </a:solidFill>
                <a:latin typeface="Georgia" pitchFamily="18" charset="0"/>
              </a:rPr>
              <a:t>Točno ili netočno?</a:t>
            </a:r>
            <a:endParaRPr lang="en-US" b="1" dirty="0" smtClean="0">
              <a:solidFill>
                <a:srgbClr val="FF6600"/>
              </a:solidFill>
              <a:latin typeface="Georgia" pitchFamily="18" charset="0"/>
            </a:endParaRPr>
          </a:p>
        </p:txBody>
      </p:sp>
      <p:sp>
        <p:nvSpPr>
          <p:cNvPr id="38915" name="Rectangle 3"/>
          <p:cNvSpPr>
            <a:spLocks noGrp="1" noChangeArrowheads="1"/>
          </p:cNvSpPr>
          <p:nvPr>
            <p:ph idx="1"/>
          </p:nvPr>
        </p:nvSpPr>
        <p:spPr>
          <a:xfrm>
            <a:off x="457200" y="1600200"/>
            <a:ext cx="8229600" cy="5141913"/>
          </a:xfrm>
        </p:spPr>
        <p:txBody>
          <a:bodyPr/>
          <a:lstStyle/>
          <a:p>
            <a:pPr marL="533400" indent="-533400" eaLnBrk="1" hangingPunct="1">
              <a:buClr>
                <a:srgbClr val="00B0F0"/>
              </a:buClr>
              <a:buSzPct val="85000"/>
              <a:buFont typeface="Wingdings" pitchFamily="2" charset="2"/>
              <a:buAutoNum type="arabicPeriod" startAt="5"/>
            </a:pPr>
            <a:r>
              <a:rPr lang="hr-HR" sz="3000" b="1" dirty="0" smtClean="0">
                <a:latin typeface="Georgia" pitchFamily="18" charset="0"/>
              </a:rPr>
              <a:t>Pijana osoba češće upada u opasne situacije.</a:t>
            </a:r>
          </a:p>
          <a:p>
            <a:pPr marL="533400" indent="-533400" eaLnBrk="1" hangingPunct="1">
              <a:buClr>
                <a:srgbClr val="00B0F0"/>
              </a:buClr>
              <a:buSzPct val="85000"/>
              <a:buFont typeface="Wingdings" pitchFamily="2" charset="2"/>
              <a:buAutoNum type="arabicPeriod" startAt="5"/>
            </a:pPr>
            <a:endParaRPr lang="hr-HR" sz="1400" b="1" dirty="0" smtClean="0">
              <a:latin typeface="Georgia" pitchFamily="18" charset="0"/>
            </a:endParaRPr>
          </a:p>
          <a:p>
            <a:pPr marL="533400" indent="-533400" eaLnBrk="1" hangingPunct="1">
              <a:buClr>
                <a:srgbClr val="00B0F0"/>
              </a:buClr>
              <a:buSzPct val="85000"/>
              <a:buFont typeface="Wingdings" pitchFamily="2" charset="2"/>
              <a:buAutoNum type="arabicPeriod" startAt="5"/>
            </a:pPr>
            <a:r>
              <a:rPr lang="hr-HR" sz="3000" b="1" dirty="0" smtClean="0">
                <a:latin typeface="Georgia" pitchFamily="18" charset="0"/>
              </a:rPr>
              <a:t>Pijenje alkohola dovodi do boljeg slaganja s prijateljima.</a:t>
            </a:r>
            <a:r>
              <a:rPr lang="hr-HR" b="1" dirty="0" smtClean="0">
                <a:solidFill>
                  <a:schemeClr val="tx2"/>
                </a:solidFill>
                <a:latin typeface="Georgia" pitchFamily="18" charset="0"/>
              </a:rPr>
              <a:t/>
            </a:r>
            <a:br>
              <a:rPr lang="hr-HR" b="1" dirty="0" smtClean="0">
                <a:solidFill>
                  <a:schemeClr val="tx2"/>
                </a:solidFill>
                <a:latin typeface="Georgia" pitchFamily="18" charset="0"/>
              </a:rPr>
            </a:br>
            <a:endParaRPr lang="en-US" b="1" dirty="0" smtClean="0">
              <a:latin typeface="Georgia" pitchFamily="18" charset="0"/>
            </a:endParaRPr>
          </a:p>
          <a:p>
            <a:pPr marL="533400" indent="-533400" eaLnBrk="1" hangingPunct="1">
              <a:buClr>
                <a:srgbClr val="00B0F0"/>
              </a:buClr>
              <a:buSzPct val="85000"/>
              <a:buFont typeface="Wingdings" pitchFamily="2" charset="2"/>
              <a:buAutoNum type="arabicPeriod" startAt="5"/>
            </a:pPr>
            <a:r>
              <a:rPr lang="hr-HR" sz="3000" b="1" dirty="0" smtClean="0">
                <a:latin typeface="Georgia" pitchFamily="18" charset="0"/>
              </a:rPr>
              <a:t>Druge droge povećavaju efekte konzumacije alkohola.</a:t>
            </a:r>
            <a:endParaRPr lang="en-US" sz="3000" b="1" dirty="0" smtClean="0">
              <a:latin typeface="Georgia" pitchFamily="18" charset="0"/>
            </a:endParaRPr>
          </a:p>
          <a:p>
            <a:pPr marL="533400" indent="-533400" eaLnBrk="1" hangingPunct="1">
              <a:buClr>
                <a:srgbClr val="00B0F0"/>
              </a:buClr>
              <a:buSzPct val="85000"/>
              <a:buFont typeface="Wingdings" pitchFamily="2" charset="2"/>
              <a:buAutoNum type="arabicPeriod" startAt="5"/>
            </a:pPr>
            <a:endParaRPr lang="hr-HR" sz="1400" b="1" dirty="0" smtClean="0">
              <a:latin typeface="Georgia" pitchFamily="18" charset="0"/>
            </a:endParaRPr>
          </a:p>
          <a:p>
            <a:pPr marL="533400" indent="-533400" eaLnBrk="1" hangingPunct="1">
              <a:buClr>
                <a:srgbClr val="00B0F0"/>
              </a:buClr>
              <a:buSzPct val="85000"/>
              <a:buFont typeface="Wingdings" pitchFamily="2" charset="2"/>
              <a:buAutoNum type="arabicPeriod" startAt="5"/>
            </a:pPr>
            <a:r>
              <a:rPr lang="hr-HR" sz="3000" b="1" dirty="0" smtClean="0">
                <a:latin typeface="Georgia" pitchFamily="18" charset="0"/>
              </a:rPr>
              <a:t>Onaj tko često pije, koristi alkohol kao sredstvo za rješavanje problema.</a:t>
            </a:r>
          </a:p>
        </p:txBody>
      </p:sp>
      <p:pic>
        <p:nvPicPr>
          <p:cNvPr id="5124" name="Picture 5" descr="http://t2.gstatic.com/images?q=tbn:ANd9GcSkGTZAbtMtkzThi04arynRfUdIv3mSyPGNWn4MZnyoQe-2oQ38"/>
          <p:cNvPicPr>
            <a:picLocks noChangeAspect="1" noChangeArrowheads="1"/>
          </p:cNvPicPr>
          <p:nvPr/>
        </p:nvPicPr>
        <p:blipFill>
          <a:blip r:embed="rId3" cstate="print"/>
          <a:srcRect/>
          <a:stretch>
            <a:fillRect/>
          </a:stretch>
        </p:blipFill>
        <p:spPr bwMode="auto">
          <a:xfrm>
            <a:off x="6921100" y="-2"/>
            <a:ext cx="2232000" cy="143458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7158" y="115888"/>
            <a:ext cx="8329642" cy="955658"/>
          </a:xfrm>
        </p:spPr>
        <p:txBody>
          <a:bodyPr>
            <a:normAutofit fontScale="90000"/>
          </a:bodyPr>
          <a:lstStyle/>
          <a:p>
            <a:pPr eaLnBrk="1" hangingPunct="1"/>
            <a:r>
              <a:rPr lang="hr-HR" sz="3000" b="1" dirty="0" smtClean="0">
                <a:solidFill>
                  <a:srgbClr val="FF6600"/>
                </a:solidFill>
                <a:latin typeface="Georgia" pitchFamily="18" charset="0"/>
              </a:rPr>
              <a:t>Tko pije alkohol privlačniji je suprotnom spolu.</a:t>
            </a:r>
            <a:endParaRPr lang="en-US" sz="3600" dirty="0" smtClean="0">
              <a:solidFill>
                <a:srgbClr val="FF6600"/>
              </a:solidFill>
              <a:latin typeface="Georgia" pitchFamily="18" charset="0"/>
            </a:endParaRPr>
          </a:p>
        </p:txBody>
      </p:sp>
      <p:sp>
        <p:nvSpPr>
          <p:cNvPr id="40963" name="Rectangle 3"/>
          <p:cNvSpPr>
            <a:spLocks noGrp="1" noChangeArrowheads="1"/>
          </p:cNvSpPr>
          <p:nvPr>
            <p:ph idx="1"/>
          </p:nvPr>
        </p:nvSpPr>
        <p:spPr>
          <a:xfrm>
            <a:off x="457200" y="1600200"/>
            <a:ext cx="8229600" cy="5141913"/>
          </a:xfrm>
        </p:spPr>
        <p:txBody>
          <a:bodyPr/>
          <a:lstStyle/>
          <a:p>
            <a:pPr eaLnBrk="1" hangingPunct="1">
              <a:buClr>
                <a:srgbClr val="00B0F0"/>
              </a:buClr>
              <a:buSzPct val="85000"/>
              <a:buFont typeface="Wingdings" pitchFamily="2" charset="2"/>
              <a:buChar char="ü"/>
            </a:pPr>
            <a:r>
              <a:rPr lang="hr-HR" sz="3000" b="1" dirty="0" smtClean="0">
                <a:solidFill>
                  <a:srgbClr val="20FFFF"/>
                </a:solidFill>
                <a:latin typeface="Georgia" pitchFamily="18" charset="0"/>
              </a:rPr>
              <a:t>NETOČNO!</a:t>
            </a:r>
          </a:p>
          <a:p>
            <a:pPr eaLnBrk="1" hangingPunct="1">
              <a:buClr>
                <a:srgbClr val="00B0F0"/>
              </a:buClr>
              <a:buSzPct val="85000"/>
              <a:buFont typeface="Wingdings" pitchFamily="2" charset="2"/>
              <a:buNone/>
            </a:pPr>
            <a:endParaRPr lang="hr-HR" sz="2400" b="1" dirty="0" smtClean="0">
              <a:latin typeface="Georgia" pitchFamily="18" charset="0"/>
            </a:endParaRPr>
          </a:p>
          <a:p>
            <a:pPr eaLnBrk="1" hangingPunct="1">
              <a:buClr>
                <a:srgbClr val="00B0F0"/>
              </a:buClr>
              <a:buSzPct val="85000"/>
              <a:buFont typeface="Wingdings" pitchFamily="2" charset="2"/>
              <a:buChar char="ü"/>
            </a:pPr>
            <a:endParaRPr lang="hr-HR" sz="800" b="1" dirty="0" smtClean="0">
              <a:latin typeface="Georgia" pitchFamily="18" charset="0"/>
            </a:endParaRPr>
          </a:p>
          <a:p>
            <a:pPr eaLnBrk="1" hangingPunct="1">
              <a:buClr>
                <a:srgbClr val="00B0F0"/>
              </a:buClr>
              <a:buSzPct val="85000"/>
              <a:buFont typeface="Wingdings" pitchFamily="2" charset="2"/>
              <a:buChar char="ü"/>
            </a:pPr>
            <a:r>
              <a:rPr lang="hr-HR" sz="2400" b="1" dirty="0" smtClean="0">
                <a:latin typeface="Georgia" pitchFamily="18" charset="0"/>
              </a:rPr>
              <a:t>Alkohol povećava samopouzdanje.</a:t>
            </a:r>
          </a:p>
          <a:p>
            <a:pPr eaLnBrk="1" hangingPunct="1">
              <a:buClr>
                <a:srgbClr val="00B0F0"/>
              </a:buClr>
              <a:buSzPct val="85000"/>
              <a:buFont typeface="Wingdings" pitchFamily="2" charset="2"/>
              <a:buChar char="ü"/>
            </a:pPr>
            <a:endParaRPr lang="hr-HR" sz="800" b="1" dirty="0" smtClean="0">
              <a:latin typeface="Georgia" pitchFamily="18" charset="0"/>
            </a:endParaRPr>
          </a:p>
          <a:p>
            <a:pPr eaLnBrk="1" hangingPunct="1">
              <a:buClr>
                <a:srgbClr val="00B0F0"/>
              </a:buClr>
              <a:buSzPct val="85000"/>
              <a:buFont typeface="Wingdings" pitchFamily="2" charset="2"/>
              <a:buChar char="ü"/>
            </a:pPr>
            <a:r>
              <a:rPr lang="hr-HR" sz="2400" b="1" dirty="0" smtClean="0">
                <a:latin typeface="Georgia" pitchFamily="18" charset="0"/>
              </a:rPr>
              <a:t>No, je li posrtanje u hodu, nerazgovjetan govor ili povraćanje privlačno?</a:t>
            </a:r>
          </a:p>
          <a:p>
            <a:pPr eaLnBrk="1" hangingPunct="1">
              <a:buClr>
                <a:srgbClr val="00B0F0"/>
              </a:buClr>
              <a:buSzPct val="85000"/>
              <a:buFont typeface="Wingdings" pitchFamily="2" charset="2"/>
              <a:buChar char="ü"/>
            </a:pPr>
            <a:endParaRPr lang="hr-HR" sz="800" b="1" dirty="0" smtClean="0">
              <a:latin typeface="Georgia" pitchFamily="18" charset="0"/>
            </a:endParaRPr>
          </a:p>
          <a:p>
            <a:pPr eaLnBrk="1" hangingPunct="1">
              <a:buClr>
                <a:srgbClr val="00B0F0"/>
              </a:buClr>
              <a:buSzPct val="85000"/>
              <a:buFont typeface="Wingdings" pitchFamily="2" charset="2"/>
              <a:buChar char="ü"/>
            </a:pPr>
            <a:r>
              <a:rPr lang="hr-HR" sz="2400" b="1" dirty="0" smtClean="0">
                <a:latin typeface="Georgia" pitchFamily="18" charset="0"/>
              </a:rPr>
              <a:t>Alkohol je loš za našu kožu - dehidrira tijelo, izaziva akne i crvenilo.</a:t>
            </a:r>
          </a:p>
          <a:p>
            <a:pPr eaLnBrk="1" hangingPunct="1">
              <a:buClr>
                <a:srgbClr val="00B0F0"/>
              </a:buClr>
              <a:buSzPct val="85000"/>
              <a:buFont typeface="Wingdings" pitchFamily="2" charset="2"/>
              <a:buChar char="ü"/>
            </a:pPr>
            <a:endParaRPr lang="hr-HR" sz="800" b="1" dirty="0" smtClean="0">
              <a:latin typeface="Georgia" pitchFamily="18" charset="0"/>
            </a:endParaRPr>
          </a:p>
          <a:p>
            <a:pPr eaLnBrk="1" hangingPunct="1">
              <a:buClr>
                <a:srgbClr val="00B0F0"/>
              </a:buClr>
              <a:buSzPct val="85000"/>
              <a:buFont typeface="Wingdings" pitchFamily="2" charset="2"/>
              <a:buChar char="ü"/>
            </a:pPr>
            <a:r>
              <a:rPr lang="hr-HR" sz="2400" b="1" dirty="0" smtClean="0">
                <a:latin typeface="Georgia" pitchFamily="18" charset="0"/>
              </a:rPr>
              <a:t>Od alkohola se debljamo – npr. 2 litre pive = više od 800 kcal = hot dog, hamburger i krafna.</a:t>
            </a:r>
          </a:p>
          <a:p>
            <a:pPr eaLnBrk="1" hangingPunct="1">
              <a:buClr>
                <a:srgbClr val="00B0F0"/>
              </a:buClr>
              <a:buSzPct val="85000"/>
              <a:buFont typeface="Wingdings" pitchFamily="2" charset="2"/>
              <a:buChar char="ü"/>
            </a:pPr>
            <a:endParaRPr lang="hr-HR" sz="800" b="1" dirty="0" smtClean="0">
              <a:latin typeface="Georgia" pitchFamily="18" charset="0"/>
            </a:endParaRPr>
          </a:p>
          <a:p>
            <a:pPr eaLnBrk="1" hangingPunct="1">
              <a:buClr>
                <a:srgbClr val="00B0F0"/>
              </a:buClr>
              <a:buSzPct val="85000"/>
              <a:buFont typeface="Wingdings" pitchFamily="2" charset="2"/>
              <a:buChar char="ü"/>
            </a:pPr>
            <a:r>
              <a:rPr lang="hr-HR" sz="2400" b="1" dirty="0" smtClean="0">
                <a:latin typeface="Georgia" pitchFamily="18" charset="0"/>
              </a:rPr>
              <a:t>Toksini u alkoholu doprinose razvoju celulita.</a:t>
            </a:r>
          </a:p>
        </p:txBody>
      </p:sp>
      <p:pic>
        <p:nvPicPr>
          <p:cNvPr id="6148" name="Picture 5" descr="http://t2.gstatic.com/images?q=tbn:ANd9GcQwZwkP0FGqQ0Z9KK3YvU7Rp0GNbxSOSAQ3VztnuBvMXUf827P-gg"/>
          <p:cNvPicPr>
            <a:picLocks noChangeAspect="1" noChangeArrowheads="1"/>
          </p:cNvPicPr>
          <p:nvPr/>
        </p:nvPicPr>
        <p:blipFill>
          <a:blip r:embed="rId3" cstate="print"/>
          <a:srcRect/>
          <a:stretch>
            <a:fillRect/>
          </a:stretch>
        </p:blipFill>
        <p:spPr bwMode="auto">
          <a:xfrm>
            <a:off x="6715140" y="714356"/>
            <a:ext cx="22860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57158" y="142852"/>
            <a:ext cx="8329642" cy="1143008"/>
          </a:xfrm>
        </p:spPr>
        <p:txBody>
          <a:bodyPr/>
          <a:lstStyle/>
          <a:p>
            <a:pPr eaLnBrk="1" hangingPunct="1"/>
            <a:r>
              <a:rPr lang="hr-HR" sz="3600" b="1" dirty="0" smtClean="0">
                <a:solidFill>
                  <a:srgbClr val="FF6600"/>
                </a:solidFill>
                <a:latin typeface="Georgia" pitchFamily="18" charset="0"/>
              </a:rPr>
              <a:t>Tko pije alkohol, sretniji je.</a:t>
            </a:r>
            <a:endParaRPr lang="en-US" sz="3600" b="1" dirty="0" smtClean="0">
              <a:solidFill>
                <a:srgbClr val="FF6600"/>
              </a:solidFill>
              <a:latin typeface="Georgia" pitchFamily="18" charset="0"/>
            </a:endParaRPr>
          </a:p>
        </p:txBody>
      </p:sp>
      <p:sp>
        <p:nvSpPr>
          <p:cNvPr id="41987" name="Rectangle 3"/>
          <p:cNvSpPr>
            <a:spLocks noGrp="1" noChangeArrowheads="1"/>
          </p:cNvSpPr>
          <p:nvPr>
            <p:ph idx="1"/>
          </p:nvPr>
        </p:nvSpPr>
        <p:spPr>
          <a:xfrm>
            <a:off x="457200" y="1600200"/>
            <a:ext cx="8229600" cy="5141913"/>
          </a:xfrm>
        </p:spPr>
        <p:txBody>
          <a:bodyPr>
            <a:normAutofit lnSpcReduction="10000"/>
          </a:bodyPr>
          <a:lstStyle/>
          <a:p>
            <a:pPr eaLnBrk="1" hangingPunct="1">
              <a:buClr>
                <a:srgbClr val="00B0F0"/>
              </a:buClr>
              <a:buSzPct val="85000"/>
              <a:buFont typeface="Wingdings" pitchFamily="2" charset="2"/>
              <a:buChar char="ü"/>
            </a:pPr>
            <a:r>
              <a:rPr lang="hr-HR" sz="3000" b="1" dirty="0" smtClean="0">
                <a:solidFill>
                  <a:srgbClr val="20FFFF"/>
                </a:solidFill>
                <a:latin typeface="Georgia" pitchFamily="18" charset="0"/>
              </a:rPr>
              <a:t>NETOČNO!</a:t>
            </a:r>
          </a:p>
          <a:p>
            <a:pPr eaLnBrk="1" hangingPunct="1">
              <a:buClr>
                <a:srgbClr val="00B0F0"/>
              </a:buClr>
              <a:buSzPct val="85000"/>
              <a:buFont typeface="Wingdings" pitchFamily="2" charset="2"/>
              <a:buNone/>
            </a:pPr>
            <a:endParaRPr lang="hr-HR" sz="2500" b="1" dirty="0" smtClean="0">
              <a:latin typeface="Georgia" pitchFamily="18" charset="0"/>
            </a:endParaRPr>
          </a:p>
          <a:p>
            <a:pPr eaLnBrk="1" hangingPunct="1">
              <a:buClr>
                <a:srgbClr val="00B0F0"/>
              </a:buClr>
              <a:buSzPct val="85000"/>
              <a:buFont typeface="Wingdings" pitchFamily="2" charset="2"/>
              <a:buChar char="ü"/>
            </a:pPr>
            <a:r>
              <a:rPr lang="hr-HR" sz="2500" b="1" dirty="0" smtClean="0">
                <a:latin typeface="Georgia" pitchFamily="18" charset="0"/>
              </a:rPr>
              <a:t>Alkohol usporava rad središnjeg              živčanog sustava.</a:t>
            </a:r>
          </a:p>
          <a:p>
            <a:pPr eaLnBrk="1" hangingPunct="1">
              <a:buClr>
                <a:srgbClr val="00B0F0"/>
              </a:buClr>
              <a:buSzPct val="85000"/>
              <a:buFont typeface="Wingdings" pitchFamily="2" charset="2"/>
              <a:buChar char="ü"/>
            </a:pPr>
            <a:r>
              <a:rPr lang="hr-HR" sz="2500" b="1" dirty="0" smtClean="0">
                <a:latin typeface="Georgia" pitchFamily="18" charset="0"/>
              </a:rPr>
              <a:t>U malim količinama može dovesti do opuštanja i boljeg raspoloženja.</a:t>
            </a:r>
          </a:p>
          <a:p>
            <a:pPr eaLnBrk="1" hangingPunct="1">
              <a:buClr>
                <a:srgbClr val="00B0F0"/>
              </a:buClr>
              <a:buSzPct val="85000"/>
              <a:buFont typeface="Wingdings" pitchFamily="2" charset="2"/>
              <a:buChar char="ü"/>
            </a:pPr>
            <a:r>
              <a:rPr lang="hr-HR" sz="2500" b="1" dirty="0" smtClean="0">
                <a:latin typeface="Georgia" pitchFamily="18" charset="0"/>
              </a:rPr>
              <a:t>U većim količinama povećava zabrinutost i utječe na sposobnost rasuđivanja - problemi se mogu činiti gorima nego što jesu. </a:t>
            </a:r>
          </a:p>
          <a:p>
            <a:pPr eaLnBrk="1" hangingPunct="1">
              <a:buClr>
                <a:srgbClr val="00B0F0"/>
              </a:buClr>
              <a:buSzPct val="85000"/>
              <a:buFont typeface="Wingdings" pitchFamily="2" charset="2"/>
              <a:buChar char="ü"/>
            </a:pPr>
            <a:r>
              <a:rPr lang="hr-HR" sz="2500" b="1" dirty="0" smtClean="0">
                <a:latin typeface="Georgia" pitchFamily="18" charset="0"/>
              </a:rPr>
              <a:t>Alkohol može dovesti do depresije, a dokazana je i povezanost sa samoozlijeđivanjem i suicidalnim ponašanjem kod mladih ljudi.</a:t>
            </a:r>
          </a:p>
        </p:txBody>
      </p:sp>
      <p:pic>
        <p:nvPicPr>
          <p:cNvPr id="7172" name="Picture 5" descr="http://t1.gstatic.com/images?q=tbn:ANd9GcRIJz4XxYbZlb8cViXiEmKDHvAJ7nPjE3RkaCNpSWnrW87XivUbnw"/>
          <p:cNvPicPr>
            <a:picLocks noChangeAspect="1" noChangeArrowheads="1"/>
          </p:cNvPicPr>
          <p:nvPr/>
        </p:nvPicPr>
        <p:blipFill>
          <a:blip r:embed="rId3" cstate="print"/>
          <a:srcRect/>
          <a:stretch>
            <a:fillRect/>
          </a:stretch>
        </p:blipFill>
        <p:spPr bwMode="auto">
          <a:xfrm>
            <a:off x="6665913" y="1142984"/>
            <a:ext cx="2478087" cy="185737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7158" y="142852"/>
            <a:ext cx="8329642" cy="1214446"/>
          </a:xfrm>
        </p:spPr>
        <p:txBody>
          <a:bodyPr/>
          <a:lstStyle/>
          <a:p>
            <a:pPr eaLnBrk="1" hangingPunct="1"/>
            <a:r>
              <a:rPr lang="hr-HR" sz="3600" b="1" dirty="0" smtClean="0">
                <a:solidFill>
                  <a:srgbClr val="FF6600"/>
                </a:solidFill>
                <a:latin typeface="Georgia" pitchFamily="18" charset="0"/>
              </a:rPr>
              <a:t>Cilj pijenja alkohola je napiti se.</a:t>
            </a:r>
            <a:endParaRPr lang="en-US" sz="3600" b="1" dirty="0" smtClean="0">
              <a:solidFill>
                <a:srgbClr val="FF6600"/>
              </a:solidFill>
              <a:latin typeface="Georgia" pitchFamily="18" charset="0"/>
            </a:endParaRPr>
          </a:p>
        </p:txBody>
      </p:sp>
      <p:sp>
        <p:nvSpPr>
          <p:cNvPr id="43011" name="Rectangle 3"/>
          <p:cNvSpPr>
            <a:spLocks noGrp="1" noChangeArrowheads="1"/>
          </p:cNvSpPr>
          <p:nvPr>
            <p:ph idx="1"/>
          </p:nvPr>
        </p:nvSpPr>
        <p:spPr>
          <a:xfrm>
            <a:off x="457200" y="1600200"/>
            <a:ext cx="8229600" cy="5257800"/>
          </a:xfrm>
        </p:spPr>
        <p:txBody>
          <a:bodyPr/>
          <a:lstStyle/>
          <a:p>
            <a:pPr eaLnBrk="1" hangingPunct="1">
              <a:buClr>
                <a:srgbClr val="00B0F0"/>
              </a:buClr>
              <a:buSzPct val="85000"/>
              <a:buFont typeface="Wingdings" pitchFamily="2" charset="2"/>
              <a:buChar char="ü"/>
              <a:defRPr/>
            </a:pPr>
            <a:r>
              <a:rPr lang="hr-HR" sz="3000" b="1" dirty="0" smtClean="0">
                <a:solidFill>
                  <a:srgbClr val="66FFFF"/>
                </a:solidFill>
                <a:latin typeface="Georgia" pitchFamily="18" charset="0"/>
              </a:rPr>
              <a:t>NETOČNO!</a:t>
            </a:r>
          </a:p>
          <a:p>
            <a:pPr eaLnBrk="1" hangingPunct="1">
              <a:buClr>
                <a:srgbClr val="00B0F0"/>
              </a:buClr>
              <a:buSzPct val="85000"/>
              <a:buFont typeface="Wingdings" pitchFamily="2" charset="2"/>
              <a:buNone/>
              <a:defRPr/>
            </a:pPr>
            <a:endParaRPr lang="hr-HR" sz="3000" b="1" dirty="0" smtClean="0">
              <a:latin typeface="Georgia" pitchFamily="18" charset="0"/>
            </a:endParaRPr>
          </a:p>
          <a:p>
            <a:pPr eaLnBrk="1" hangingPunct="1">
              <a:buClr>
                <a:srgbClr val="00B0F0"/>
              </a:buClr>
              <a:buSzPct val="85000"/>
              <a:buFont typeface="Wingdings" pitchFamily="2" charset="2"/>
              <a:buChar char="ü"/>
              <a:defRPr/>
            </a:pPr>
            <a:r>
              <a:rPr lang="hr-HR" sz="3000" b="1" dirty="0" smtClean="0">
                <a:latin typeface="Georgia" pitchFamily="18" charset="0"/>
              </a:rPr>
              <a:t>Moguće je dobro se zabaviti i bez pijenja alkohola. </a:t>
            </a:r>
          </a:p>
          <a:p>
            <a:pPr eaLnBrk="1" hangingPunct="1">
              <a:buClr>
                <a:srgbClr val="00B0F0"/>
              </a:buClr>
              <a:buSzPct val="85000"/>
              <a:buFont typeface="Wingdings" pitchFamily="2" charset="2"/>
              <a:buChar char="ü"/>
              <a:defRPr/>
            </a:pPr>
            <a:endParaRPr lang="hr-HR" sz="3000" b="1" dirty="0" smtClean="0">
              <a:latin typeface="Georgia" pitchFamily="18" charset="0"/>
            </a:endParaRPr>
          </a:p>
          <a:p>
            <a:pPr eaLnBrk="1" hangingPunct="1">
              <a:buClr>
                <a:srgbClr val="00B0F0"/>
              </a:buClr>
              <a:buSzPct val="85000"/>
              <a:buFont typeface="Wingdings" pitchFamily="2" charset="2"/>
              <a:buChar char="ü"/>
              <a:defRPr/>
            </a:pPr>
            <a:r>
              <a:rPr lang="hr-HR" sz="3000" b="1" dirty="0" smtClean="0">
                <a:latin typeface="Georgia" pitchFamily="18" charset="0"/>
              </a:rPr>
              <a:t>Na koji se način zabavljate?</a:t>
            </a:r>
          </a:p>
          <a:p>
            <a:pPr eaLnBrk="1" hangingPunct="1">
              <a:buClr>
                <a:srgbClr val="00B0F0"/>
              </a:buClr>
              <a:buSzPct val="85000"/>
              <a:buFont typeface="Wingdings" pitchFamily="2" charset="2"/>
              <a:buNone/>
              <a:defRPr/>
            </a:pPr>
            <a:endParaRPr lang="hr-HR" sz="3000" b="1" dirty="0" smtClean="0">
              <a:latin typeface="Georgia" pitchFamily="18" charset="0"/>
            </a:endParaRPr>
          </a:p>
          <a:p>
            <a:pPr eaLnBrk="1" hangingPunct="1">
              <a:buClr>
                <a:srgbClr val="00B0F0"/>
              </a:buClr>
              <a:buSzPct val="85000"/>
              <a:buFont typeface="Wingdings" pitchFamily="2" charset="2"/>
              <a:buChar char="ü"/>
              <a:defRPr/>
            </a:pPr>
            <a:r>
              <a:rPr lang="hr-HR" sz="3000" b="1" dirty="0" smtClean="0">
                <a:latin typeface="Georgia" pitchFamily="18" charset="0"/>
              </a:rPr>
              <a:t>Što mislite, zašto se ljudi                       žele napiti?</a:t>
            </a:r>
            <a:endParaRPr lang="en-US" sz="3000" b="1" dirty="0" smtClean="0">
              <a:latin typeface="Georgia" pitchFamily="18" charset="0"/>
            </a:endParaRPr>
          </a:p>
        </p:txBody>
      </p:sp>
      <p:pic>
        <p:nvPicPr>
          <p:cNvPr id="8196" name="Picture 5" descr="http://t3.gstatic.com/images?q=tbn:ANd9GcTNWRaXGk4n71mLv6wrEqdU2rX_SeF3srewTF1Uh9yDApYKErrE"/>
          <p:cNvPicPr>
            <a:picLocks noChangeAspect="1" noChangeArrowheads="1"/>
          </p:cNvPicPr>
          <p:nvPr/>
        </p:nvPicPr>
        <p:blipFill>
          <a:blip r:embed="rId2" cstate="print"/>
          <a:srcRect/>
          <a:stretch>
            <a:fillRect/>
          </a:stretch>
        </p:blipFill>
        <p:spPr bwMode="auto">
          <a:xfrm>
            <a:off x="6281738" y="4714875"/>
            <a:ext cx="2862262" cy="214312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2844" y="142852"/>
            <a:ext cx="8543956" cy="1285884"/>
          </a:xfrm>
        </p:spPr>
        <p:txBody>
          <a:bodyPr>
            <a:normAutofit fontScale="90000"/>
          </a:bodyPr>
          <a:lstStyle/>
          <a:p>
            <a:pPr eaLnBrk="1" hangingPunct="1"/>
            <a:r>
              <a:rPr lang="hr-HR" sz="3600" b="1" dirty="0" smtClean="0">
                <a:solidFill>
                  <a:srgbClr val="FF6600"/>
                </a:solidFill>
                <a:latin typeface="Georgia" pitchFamily="18" charset="0"/>
              </a:rPr>
              <a:t>Pijenje alkohola u mladosti štetno utječe na dugoročno zdravlje.</a:t>
            </a:r>
            <a:endParaRPr lang="en-US" sz="3600" b="1" dirty="0" smtClean="0">
              <a:solidFill>
                <a:srgbClr val="FF6600"/>
              </a:solidFill>
              <a:latin typeface="Georgia" pitchFamily="18" charset="0"/>
            </a:endParaRPr>
          </a:p>
        </p:txBody>
      </p:sp>
      <p:sp>
        <p:nvSpPr>
          <p:cNvPr id="44035" name="Rectangle 3"/>
          <p:cNvSpPr>
            <a:spLocks noGrp="1" noChangeArrowheads="1"/>
          </p:cNvSpPr>
          <p:nvPr>
            <p:ph idx="1"/>
          </p:nvPr>
        </p:nvSpPr>
        <p:spPr>
          <a:xfrm>
            <a:off x="214282" y="1600200"/>
            <a:ext cx="8472518" cy="5141913"/>
          </a:xfrm>
        </p:spPr>
        <p:txBody>
          <a:bodyPr>
            <a:normAutofit fontScale="92500" lnSpcReduction="10000"/>
          </a:bodyPr>
          <a:lstStyle/>
          <a:p>
            <a:pPr eaLnBrk="1" hangingPunct="1">
              <a:buClr>
                <a:srgbClr val="00B0F0"/>
              </a:buClr>
              <a:buSzPct val="85000"/>
              <a:buFont typeface="Wingdings" pitchFamily="2" charset="2"/>
              <a:buChar char="ü"/>
              <a:defRPr/>
            </a:pPr>
            <a:r>
              <a:rPr lang="hr-HR" sz="3000" b="1" dirty="0" smtClean="0">
                <a:solidFill>
                  <a:srgbClr val="66FFFF"/>
                </a:solidFill>
                <a:latin typeface="Georgia" pitchFamily="18" charset="0"/>
              </a:rPr>
              <a:t>TOČNO!</a:t>
            </a:r>
          </a:p>
          <a:p>
            <a:pPr eaLnBrk="1" hangingPunct="1">
              <a:buClr>
                <a:srgbClr val="00B0F0"/>
              </a:buClr>
              <a:buSzPct val="85000"/>
              <a:buFont typeface="Wingdings" pitchFamily="2" charset="2"/>
              <a:buNone/>
              <a:defRPr/>
            </a:pPr>
            <a:endParaRPr lang="hr-HR" sz="800" b="1" dirty="0" smtClean="0">
              <a:latin typeface="Georgia" pitchFamily="18" charset="0"/>
            </a:endParaRPr>
          </a:p>
          <a:p>
            <a:pPr eaLnBrk="1" hangingPunct="1">
              <a:buClr>
                <a:srgbClr val="00B0F0"/>
              </a:buClr>
              <a:buSzPct val="85000"/>
              <a:buFont typeface="Wingdings" pitchFamily="2" charset="2"/>
              <a:buChar char="ü"/>
              <a:defRPr/>
            </a:pPr>
            <a:r>
              <a:rPr lang="hr-HR" b="1" dirty="0" smtClean="0">
                <a:latin typeface="Georgia" pitchFamily="18" charset="0"/>
              </a:rPr>
              <a:t>Pijenje alkohola u tinejdžerskoj              dobi može biti opasno po zdravlje. </a:t>
            </a:r>
          </a:p>
          <a:p>
            <a:pPr eaLnBrk="1" hangingPunct="1">
              <a:buClr>
                <a:srgbClr val="00B0F0"/>
              </a:buClr>
              <a:buSzPct val="85000"/>
              <a:buFont typeface="Wingdings" pitchFamily="2" charset="2"/>
              <a:buNone/>
              <a:defRPr/>
            </a:pPr>
            <a:endParaRPr lang="hr-HR" sz="1200" b="1" dirty="0" smtClean="0">
              <a:latin typeface="Georgia" pitchFamily="18" charset="0"/>
            </a:endParaRPr>
          </a:p>
          <a:p>
            <a:pPr eaLnBrk="1" hangingPunct="1">
              <a:buClr>
                <a:srgbClr val="00B0F0"/>
              </a:buClr>
              <a:buSzPct val="85000"/>
              <a:buFont typeface="Wingdings" pitchFamily="2" charset="2"/>
              <a:buChar char="ü"/>
              <a:defRPr/>
            </a:pPr>
            <a:r>
              <a:rPr lang="hr-HR" b="1" dirty="0" smtClean="0">
                <a:latin typeface="Georgia" pitchFamily="18" charset="0"/>
              </a:rPr>
              <a:t>Mladi koji redovito piju već u dobi mlađoj od 15 god. su u 4 puta većoj opasnosti od razvijanja alkoholizma kasnije u životu, u odnosu na one koji piju nakon 20. god.</a:t>
            </a:r>
          </a:p>
          <a:p>
            <a:pPr eaLnBrk="1" hangingPunct="1">
              <a:buClr>
                <a:srgbClr val="00B0F0"/>
              </a:buClr>
              <a:buSzPct val="85000"/>
              <a:buFont typeface="Wingdings" pitchFamily="2" charset="2"/>
              <a:buNone/>
              <a:defRPr/>
            </a:pPr>
            <a:endParaRPr lang="hr-HR" sz="1200" b="1" dirty="0" smtClean="0">
              <a:latin typeface="Georgia" pitchFamily="18" charset="0"/>
            </a:endParaRPr>
          </a:p>
          <a:p>
            <a:pPr eaLnBrk="1" hangingPunct="1">
              <a:buClr>
                <a:srgbClr val="00B0F0"/>
              </a:buClr>
              <a:buSzPct val="85000"/>
              <a:buFont typeface="Wingdings" pitchFamily="2" charset="2"/>
              <a:buChar char="ü"/>
              <a:defRPr/>
            </a:pPr>
            <a:r>
              <a:rPr lang="hr-HR" b="1" dirty="0" smtClean="0">
                <a:latin typeface="Georgia" pitchFamily="18" charset="0"/>
              </a:rPr>
              <a:t>Vjerojatnije će razviti i bolest jetre ili neku drugu komplikaciju povezanu s alkoholom u ranoj odrasloj životnoj fazi.</a:t>
            </a:r>
            <a:endParaRPr lang="en-US" b="1" dirty="0" smtClean="0">
              <a:latin typeface="Georgia" pitchFamily="18" charset="0"/>
            </a:endParaRPr>
          </a:p>
        </p:txBody>
      </p:sp>
      <p:pic>
        <p:nvPicPr>
          <p:cNvPr id="9220" name="Picture 5" descr="http://t0.gstatic.com/images?q=tbn:ANd9GcQW-IaY2kYkgsCnenYXQ8F10OkX4e8uLc0LEXcaRjM1yOn8NkoAhA"/>
          <p:cNvPicPr>
            <a:picLocks noChangeAspect="1" noChangeArrowheads="1"/>
          </p:cNvPicPr>
          <p:nvPr/>
        </p:nvPicPr>
        <p:blipFill>
          <a:blip r:embed="rId3" cstate="print"/>
          <a:srcRect/>
          <a:stretch>
            <a:fillRect/>
          </a:stretch>
        </p:blipFill>
        <p:spPr bwMode="auto">
          <a:xfrm>
            <a:off x="7000892" y="785794"/>
            <a:ext cx="2000250" cy="1974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7158" y="115888"/>
            <a:ext cx="8318530" cy="1301750"/>
          </a:xfrm>
        </p:spPr>
        <p:txBody>
          <a:bodyPr/>
          <a:lstStyle/>
          <a:p>
            <a:pPr eaLnBrk="1" hangingPunct="1"/>
            <a:r>
              <a:rPr lang="hr-HR" sz="3200" b="1" dirty="0" smtClean="0">
                <a:solidFill>
                  <a:srgbClr val="FF6600"/>
                </a:solidFill>
                <a:latin typeface="Georgia" pitchFamily="18" charset="0"/>
              </a:rPr>
              <a:t>Pijana osoba češće upada u opasne situacije.</a:t>
            </a:r>
            <a:endParaRPr lang="en-US" sz="2400" b="1" dirty="0" smtClean="0">
              <a:solidFill>
                <a:srgbClr val="FF6600"/>
              </a:solidFill>
              <a:latin typeface="Georgia" pitchFamily="18" charset="0"/>
            </a:endParaRPr>
          </a:p>
        </p:txBody>
      </p:sp>
      <p:sp>
        <p:nvSpPr>
          <p:cNvPr id="45059" name="Rectangle 3"/>
          <p:cNvSpPr>
            <a:spLocks noGrp="1" noChangeArrowheads="1"/>
          </p:cNvSpPr>
          <p:nvPr>
            <p:ph idx="1"/>
          </p:nvPr>
        </p:nvSpPr>
        <p:spPr>
          <a:xfrm>
            <a:off x="457200" y="1600200"/>
            <a:ext cx="8229600" cy="5114925"/>
          </a:xfrm>
        </p:spPr>
        <p:txBody>
          <a:bodyPr/>
          <a:lstStyle/>
          <a:p>
            <a:pPr eaLnBrk="1" hangingPunct="1">
              <a:lnSpc>
                <a:spcPct val="90000"/>
              </a:lnSpc>
              <a:buClr>
                <a:srgbClr val="00B0F0"/>
              </a:buClr>
              <a:buSzPct val="85000"/>
              <a:buFont typeface="Wingdings" pitchFamily="2" charset="2"/>
              <a:buChar char="ü"/>
            </a:pPr>
            <a:r>
              <a:rPr lang="hr-HR" sz="3000" b="1" dirty="0" smtClean="0">
                <a:solidFill>
                  <a:srgbClr val="20FFFF"/>
                </a:solidFill>
                <a:latin typeface="Georgia" pitchFamily="18" charset="0"/>
              </a:rPr>
              <a:t>TOČNO!</a:t>
            </a:r>
          </a:p>
          <a:p>
            <a:pPr eaLnBrk="1" hangingPunct="1">
              <a:lnSpc>
                <a:spcPct val="90000"/>
              </a:lnSpc>
              <a:buClr>
                <a:srgbClr val="00B0F0"/>
              </a:buClr>
              <a:buSzPct val="85000"/>
              <a:buFont typeface="Wingdings" pitchFamily="2" charset="2"/>
              <a:buChar char="ü"/>
            </a:pPr>
            <a:endParaRPr lang="hr-HR" sz="3000" b="1" dirty="0" smtClean="0">
              <a:latin typeface="Georgia" pitchFamily="18" charset="0"/>
            </a:endParaRPr>
          </a:p>
          <a:p>
            <a:pPr eaLnBrk="1" hangingPunct="1">
              <a:lnSpc>
                <a:spcPct val="90000"/>
              </a:lnSpc>
              <a:buClr>
                <a:srgbClr val="00B0F0"/>
              </a:buClr>
              <a:buSzPct val="85000"/>
              <a:buFont typeface="Wingdings" pitchFamily="2" charset="2"/>
              <a:buChar char="ü"/>
            </a:pPr>
            <a:r>
              <a:rPr lang="hr-HR" sz="3000" b="1" dirty="0" smtClean="0">
                <a:latin typeface="Georgia" pitchFamily="18" charset="0"/>
              </a:rPr>
              <a:t>Konzumacija alkohola dovodi do rizičnih ponašanja, koja se inače, u trijeznom stanju, ne bi dogodila. </a:t>
            </a:r>
          </a:p>
          <a:p>
            <a:pPr eaLnBrk="1" hangingPunct="1">
              <a:lnSpc>
                <a:spcPct val="90000"/>
              </a:lnSpc>
              <a:buClr>
                <a:srgbClr val="00B0F0"/>
              </a:buClr>
              <a:buSzPct val="85000"/>
              <a:buFont typeface="Wingdings" pitchFamily="2" charset="2"/>
              <a:buChar char="ü"/>
            </a:pPr>
            <a:endParaRPr lang="hr-HR" sz="3000" b="1" dirty="0" smtClean="0">
              <a:latin typeface="Georgia" pitchFamily="18" charset="0"/>
            </a:endParaRPr>
          </a:p>
          <a:p>
            <a:pPr eaLnBrk="1" hangingPunct="1">
              <a:lnSpc>
                <a:spcPct val="90000"/>
              </a:lnSpc>
              <a:buClr>
                <a:srgbClr val="00B0F0"/>
              </a:buClr>
              <a:buSzPct val="85000"/>
              <a:buFont typeface="Wingdings" pitchFamily="2" charset="2"/>
              <a:buChar char="ü"/>
            </a:pPr>
            <a:r>
              <a:rPr lang="hr-HR" sz="3000" b="1" dirty="0" smtClean="0">
                <a:latin typeface="Georgia" pitchFamily="18" charset="0"/>
              </a:rPr>
              <a:t>Alkohol je vodeći uzrok prometnih nesreća te je uključen u gotovo pola svih nasilnih incidenata.</a:t>
            </a:r>
            <a:endParaRPr lang="en-US" sz="3000" b="1" dirty="0" smtClean="0">
              <a:latin typeface="Georgia" pitchFamily="18" charset="0"/>
            </a:endParaRPr>
          </a:p>
        </p:txBody>
      </p:sp>
      <p:pic>
        <p:nvPicPr>
          <p:cNvPr id="10244" name="Picture 5" descr="http://t0.gstatic.com/images?q=tbn:ANd9GcRLjrK_RCYnnGEZgMa0uhu5uvXdAlCzo1Ea7vA-mjnaYfozccDNcA"/>
          <p:cNvPicPr>
            <a:picLocks noChangeAspect="1" noChangeArrowheads="1"/>
          </p:cNvPicPr>
          <p:nvPr/>
        </p:nvPicPr>
        <p:blipFill>
          <a:blip r:embed="rId3" cstate="print"/>
          <a:srcRect/>
          <a:stretch>
            <a:fillRect/>
          </a:stretch>
        </p:blipFill>
        <p:spPr bwMode="auto">
          <a:xfrm>
            <a:off x="7286644" y="785794"/>
            <a:ext cx="1714500" cy="1500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le 4"/>
          <p:cNvSpPr>
            <a:spLocks noGrp="1"/>
          </p:cNvSpPr>
          <p:nvPr>
            <p:ph type="title"/>
          </p:nvPr>
        </p:nvSpPr>
        <p:spPr>
          <a:xfrm>
            <a:off x="214282" y="0"/>
            <a:ext cx="8472518" cy="1357298"/>
          </a:xfrm>
        </p:spPr>
        <p:txBody>
          <a:bodyPr/>
          <a:lstStyle/>
          <a:p>
            <a:r>
              <a:rPr lang="hr-HR" sz="3600" b="1" dirty="0" smtClean="0">
                <a:solidFill>
                  <a:srgbClr val="FF6600"/>
                </a:solidFill>
                <a:latin typeface="Georgia" pitchFamily="18" charset="0"/>
              </a:rPr>
              <a:t>Pijenje alkohola dovodi do boljeg slaganja s prijateljima.</a:t>
            </a:r>
          </a:p>
        </p:txBody>
      </p:sp>
      <p:sp>
        <p:nvSpPr>
          <p:cNvPr id="3" name="Content Placeholder 2"/>
          <p:cNvSpPr>
            <a:spLocks noGrp="1"/>
          </p:cNvSpPr>
          <p:nvPr>
            <p:ph idx="1"/>
          </p:nvPr>
        </p:nvSpPr>
        <p:spPr>
          <a:xfrm>
            <a:off x="285720" y="1600200"/>
            <a:ext cx="8401080" cy="5114925"/>
          </a:xfrm>
        </p:spPr>
        <p:txBody>
          <a:bodyPr>
            <a:normAutofit lnSpcReduction="10000"/>
          </a:bodyPr>
          <a:lstStyle/>
          <a:p>
            <a:pPr>
              <a:buClr>
                <a:schemeClr val="tx2"/>
              </a:buClr>
              <a:buNone/>
            </a:pPr>
            <a:endParaRPr lang="hr-HR" dirty="0" smtClean="0">
              <a:latin typeface="Georgia" pitchFamily="18" charset="0"/>
            </a:endParaRPr>
          </a:p>
          <a:p>
            <a:pPr>
              <a:buClr>
                <a:srgbClr val="00B0F0"/>
              </a:buClr>
              <a:buFont typeface="Wingdings" pitchFamily="2" charset="2"/>
              <a:buChar char=""/>
            </a:pPr>
            <a:r>
              <a:rPr lang="hr-HR" sz="3000" b="1" dirty="0" smtClean="0">
                <a:solidFill>
                  <a:srgbClr val="20FFFF"/>
                </a:solidFill>
                <a:latin typeface="Georgia" pitchFamily="18" charset="0"/>
              </a:rPr>
              <a:t>NETOČNO!</a:t>
            </a:r>
          </a:p>
          <a:p>
            <a:pPr>
              <a:buClr>
                <a:srgbClr val="00B0F0"/>
              </a:buClr>
              <a:buFont typeface="Wingdings" pitchFamily="2" charset="2"/>
              <a:buChar char=""/>
            </a:pPr>
            <a:endParaRPr lang="hr-HR" dirty="0" smtClean="0">
              <a:latin typeface="Georgia" pitchFamily="18" charset="0"/>
            </a:endParaRPr>
          </a:p>
          <a:p>
            <a:pPr>
              <a:buClr>
                <a:srgbClr val="00B0F0"/>
              </a:buClr>
              <a:buFont typeface="Wingdings" pitchFamily="2" charset="2"/>
              <a:buChar char=""/>
            </a:pPr>
            <a:r>
              <a:rPr lang="hr-HR" b="1" dirty="0" smtClean="0">
                <a:latin typeface="Georgia" pitchFamily="18" charset="0"/>
              </a:rPr>
              <a:t>Male količine alkohola mogu povećati društvenost, no isto tako mogu dovesti do ljutnje i agresije.</a:t>
            </a:r>
            <a:r>
              <a:rPr lang="hr-HR" dirty="0" smtClean="0">
                <a:latin typeface="Georgia" pitchFamily="18" charset="0"/>
              </a:rPr>
              <a:t> </a:t>
            </a:r>
          </a:p>
          <a:p>
            <a:pPr>
              <a:buClr>
                <a:srgbClr val="00B0F0"/>
              </a:buClr>
              <a:buFont typeface="Wingdings" pitchFamily="2" charset="2"/>
              <a:buNone/>
            </a:pPr>
            <a:endParaRPr lang="hr-HR" dirty="0" smtClean="0">
              <a:latin typeface="Georgia" pitchFamily="18" charset="0"/>
            </a:endParaRPr>
          </a:p>
          <a:p>
            <a:pPr>
              <a:buClr>
                <a:srgbClr val="00B0F0"/>
              </a:buClr>
              <a:buFont typeface="Wingdings" pitchFamily="2" charset="2"/>
              <a:buChar char=""/>
            </a:pPr>
            <a:r>
              <a:rPr lang="hr-HR" b="1" dirty="0" smtClean="0">
                <a:latin typeface="Georgia" pitchFamily="18" charset="0"/>
              </a:rPr>
              <a:t>Tko pije alkohol lako se uzruja, pa dolazi do prepirki ili fizičkih obračuna, a govore se stvari koje se inače ne bi govorile.</a:t>
            </a:r>
          </a:p>
        </p:txBody>
      </p:sp>
      <p:pic>
        <p:nvPicPr>
          <p:cNvPr id="11267" name="Picture 7" descr="http://funnycrave.frsucrave.netdna-cdn.com/wp-content/uploads/2010/06/fighting.jpg"/>
          <p:cNvPicPr>
            <a:picLocks noChangeAspect="1" noChangeArrowheads="1"/>
          </p:cNvPicPr>
          <p:nvPr/>
        </p:nvPicPr>
        <p:blipFill>
          <a:blip r:embed="rId3" cstate="print"/>
          <a:srcRect/>
          <a:stretch>
            <a:fillRect/>
          </a:stretch>
        </p:blipFill>
        <p:spPr bwMode="auto">
          <a:xfrm>
            <a:off x="6516688" y="1000108"/>
            <a:ext cx="2627312" cy="197008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738</TotalTime>
  <Words>1394</Words>
  <Application>Microsoft Office PowerPoint</Application>
  <PresentationFormat>On-screen Show (4:3)</PresentationFormat>
  <Paragraphs>208</Paragraphs>
  <Slides>25</Slides>
  <Notes>15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Verve</vt:lpstr>
      <vt:lpstr>NULA PROMILA</vt:lpstr>
      <vt:lpstr>Točno ili netočno?</vt:lpstr>
      <vt:lpstr>Točno ili netočno?</vt:lpstr>
      <vt:lpstr>Tko pije alkohol privlačniji je suprotnom spolu.</vt:lpstr>
      <vt:lpstr>Tko pije alkohol, sretniji je.</vt:lpstr>
      <vt:lpstr>Cilj pijenja alkohola je napiti se.</vt:lpstr>
      <vt:lpstr>Pijenje alkohola u mladosti štetno utječe na dugoročno zdravlje.</vt:lpstr>
      <vt:lpstr>Pijana osoba češće upada u opasne situacije.</vt:lpstr>
      <vt:lpstr>Pijenje alkohola dovodi do boljeg slaganja s prijateljima.</vt:lpstr>
      <vt:lpstr>Ostale droge povećavaju efekte konzumacije alkohola.</vt:lpstr>
      <vt:lpstr>Onaj tko često pije, koristi alkohol              kao sredstvo za rješavanje problema.</vt:lpstr>
      <vt:lpstr>VRŠNJAČKI PRITISAK</vt:lpstr>
      <vt:lpstr>Razmislite...</vt:lpstr>
      <vt:lpstr>Razmislite...</vt:lpstr>
      <vt:lpstr>Koji su znakovi stresa?</vt:lpstr>
      <vt:lpstr>Slide 16</vt:lpstr>
      <vt:lpstr>Tjelovježba</vt:lpstr>
      <vt:lpstr>Računalne igre, igraće konzole, društvene mreže...</vt:lpstr>
      <vt:lpstr>Druženje s prijateljima</vt:lpstr>
      <vt:lpstr>Vođenje dnevnika</vt:lpstr>
      <vt:lpstr>Smijati se</vt:lpstr>
      <vt:lpstr>Pričati s nekim </vt:lpstr>
      <vt:lpstr>Jesti zdraviju hranu</vt:lpstr>
      <vt:lpstr>Dovoljno spavati</vt:lpstr>
      <vt:lpstr>Slide 25</vt:lpstr>
    </vt:vector>
  </TitlesOfParts>
  <Company>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Sinisa</dc:creator>
  <cp:lastModifiedBy>doktor</cp:lastModifiedBy>
  <cp:revision>94</cp:revision>
  <dcterms:created xsi:type="dcterms:W3CDTF">2011-10-08T08:55:09Z</dcterms:created>
  <dcterms:modified xsi:type="dcterms:W3CDTF">2012-12-17T12:21:08Z</dcterms:modified>
</cp:coreProperties>
</file>